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9"/>
  </p:notesMasterIdLst>
  <p:sldIdLst>
    <p:sldId id="256" r:id="rId2"/>
    <p:sldId id="257" r:id="rId3"/>
    <p:sldId id="258" r:id="rId4"/>
    <p:sldId id="259" r:id="rId5"/>
    <p:sldId id="260" r:id="rId6"/>
    <p:sldId id="261" r:id="rId7"/>
    <p:sldId id="262" r:id="rId8"/>
    <p:sldId id="263" r:id="rId9"/>
    <p:sldId id="280" r:id="rId10"/>
    <p:sldId id="281" r:id="rId11"/>
    <p:sldId id="282" r:id="rId12"/>
    <p:sldId id="283" r:id="rId13"/>
    <p:sldId id="264" r:id="rId14"/>
    <p:sldId id="266" r:id="rId15"/>
    <p:sldId id="265" r:id="rId16"/>
    <p:sldId id="270" r:id="rId17"/>
    <p:sldId id="271" r:id="rId18"/>
    <p:sldId id="272" r:id="rId19"/>
    <p:sldId id="273" r:id="rId20"/>
    <p:sldId id="275" r:id="rId21"/>
    <p:sldId id="277" r:id="rId22"/>
    <p:sldId id="278" r:id="rId23"/>
    <p:sldId id="267" r:id="rId24"/>
    <p:sldId id="279" r:id="rId25"/>
    <p:sldId id="268" r:id="rId26"/>
    <p:sldId id="269"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3110" autoAdjust="0"/>
  </p:normalViewPr>
  <p:slideViewPr>
    <p:cSldViewPr>
      <p:cViewPr varScale="1">
        <p:scale>
          <a:sx n="65" d="100"/>
          <a:sy n="65" d="100"/>
        </p:scale>
        <p:origin x="-11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86FAA3-74F7-4DFD-A17C-E6F5DF02BB1E}" type="datetimeFigureOut">
              <a:rPr lang="en-US" smtClean="0"/>
              <a:pPr/>
              <a:t>5/17/2011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D10C53-CCBF-4B30-8B60-490C60BF752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D10C53-CCBF-4B30-8B60-490C60BF752A}" type="slidenum">
              <a:rPr lang="en-US" smtClean="0"/>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8290CDD-241F-4B92-9FB4-23162DB2FAD1}" type="datetimeFigureOut">
              <a:rPr lang="en-US" smtClean="0"/>
              <a:pPr/>
              <a:t>5/17/2011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602009D-EA4B-4139-857E-2C42C768B12A}" type="slidenum">
              <a:rPr lang="en-US" smtClean="0"/>
              <a:pPr/>
              <a:t>‹#›</a:t>
            </a:fld>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602009D-EA4B-4139-857E-2C42C768B12A}" type="slidenum">
              <a:rPr lang="en-US" smtClean="0"/>
              <a:pPr/>
              <a:t>‹#›</a:t>
            </a:fld>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602009D-EA4B-4139-857E-2C42C768B12A}" type="slidenum">
              <a:rPr lang="en-US" smtClean="0"/>
              <a:pPr/>
              <a:t>‹#›</a:t>
            </a:fld>
            <a:endParaRPr lang="en-US" dirty="0"/>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602009D-EA4B-4139-857E-2C42C768B12A}"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602009D-EA4B-4139-857E-2C42C768B12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602009D-EA4B-4139-857E-2C42C768B12A}"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602009D-EA4B-4139-857E-2C42C768B1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602009D-EA4B-4139-857E-2C42C768B12A}"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8290CDD-241F-4B92-9FB4-23162DB2FAD1}" type="datetimeFigureOut">
              <a:rPr lang="en-US" smtClean="0"/>
              <a:pPr/>
              <a:t>5/17/2011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602009D-EA4B-4139-857E-2C42C768B12A}" type="slidenum">
              <a:rPr lang="en-US" smtClean="0"/>
              <a:pPr/>
              <a:t>‹#›</a:t>
            </a:fld>
            <a:endParaRPr lang="en-US" dirty="0"/>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8290CDD-241F-4B92-9FB4-23162DB2FAD1}" type="datetimeFigureOut">
              <a:rPr lang="en-US" smtClean="0"/>
              <a:pPr/>
              <a:t>5/17/2011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602009D-EA4B-4139-857E-2C42C768B1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290CDD-241F-4B92-9FB4-23162DB2FAD1}" type="datetimeFigureOut">
              <a:rPr lang="en-US" smtClean="0"/>
              <a:pPr/>
              <a:t>5/17/2011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602009D-EA4B-4139-857E-2C42C768B12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290CDD-241F-4B92-9FB4-23162DB2FAD1}" type="datetimeFigureOut">
              <a:rPr lang="en-US" smtClean="0"/>
              <a:pPr/>
              <a:t>5/17/2011</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602009D-EA4B-4139-857E-2C42C768B12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fade thruBlk="1"/>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solidFill>
                  <a:schemeClr val="accent2">
                    <a:lumMod val="75000"/>
                  </a:schemeClr>
                </a:solidFill>
                <a:latin typeface="Britannic Bold" pitchFamily="34" charset="0"/>
              </a:rPr>
              <a:t>WOMEN’S HEALTH </a:t>
            </a:r>
            <a:endParaRPr lang="en-US" sz="6600" dirty="0">
              <a:solidFill>
                <a:schemeClr val="accent2">
                  <a:lumMod val="75000"/>
                </a:schemeClr>
              </a:solidFill>
              <a:latin typeface="Britannic Bold" pitchFamily="34" charset="0"/>
            </a:endParaRPr>
          </a:p>
        </p:txBody>
      </p:sp>
      <p:sp>
        <p:nvSpPr>
          <p:cNvPr id="3" name="Subtitle 2"/>
          <p:cNvSpPr>
            <a:spLocks noGrp="1"/>
          </p:cNvSpPr>
          <p:nvPr>
            <p:ph type="subTitle" idx="1"/>
          </p:nvPr>
        </p:nvSpPr>
        <p:spPr/>
        <p:txBody>
          <a:bodyPr/>
          <a:lstStyle/>
          <a:p>
            <a:r>
              <a:rPr lang="en-US" dirty="0" smtClean="0">
                <a:solidFill>
                  <a:schemeClr val="tx1"/>
                </a:solidFill>
              </a:rPr>
              <a:t> VSU Student Health</a:t>
            </a:r>
          </a:p>
          <a:p>
            <a:r>
              <a:rPr lang="en-US" dirty="0" smtClean="0">
                <a:solidFill>
                  <a:schemeClr val="tx1"/>
                </a:solidFill>
              </a:rPr>
              <a:t>By Kim Rasmussen, RN</a:t>
            </a:r>
            <a:endParaRPr lang="en-US" dirty="0">
              <a:solidFill>
                <a:schemeClr val="tx1"/>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8" presetClass="entr" presetSubtype="0" accel="5000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2"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8" presetClass="entr" presetSubtype="0" accel="5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No symptoms. Most people with HPV don’t ever know they have it. They never have symptoms or other problems.  Currently there is no test for HPV in Men.</a:t>
            </a:r>
          </a:p>
          <a:p>
            <a:endParaRPr lang="en-US" dirty="0" smtClean="0"/>
          </a:p>
          <a:p>
            <a:r>
              <a:rPr lang="en-US" dirty="0" smtClean="0"/>
              <a:t>Genital Warts. Some people with HPV get warts. These are small, flat or round bumps on, around or inside the sex organs of both men and women. </a:t>
            </a:r>
          </a:p>
          <a:p>
            <a:endParaRPr lang="en-US" dirty="0" smtClean="0"/>
          </a:p>
          <a:p>
            <a:r>
              <a:rPr lang="en-US" dirty="0" smtClean="0"/>
              <a:t>Cell changes. HPV can cause cell changes in the cervix, penis or anus. Sometimes these cell changes lead to cancer.</a:t>
            </a:r>
          </a:p>
          <a:p>
            <a:endParaRPr lang="en-US" dirty="0" smtClean="0"/>
          </a:p>
          <a:p>
            <a:r>
              <a:rPr lang="en-US" dirty="0" smtClean="0"/>
              <a:t>No one can say who will have symptoms or problems and who will not. </a:t>
            </a:r>
            <a:endParaRPr lang="en-US" dirty="0"/>
          </a:p>
        </p:txBody>
      </p:sp>
      <p:sp>
        <p:nvSpPr>
          <p:cNvPr id="3" name="Title 2"/>
          <p:cNvSpPr>
            <a:spLocks noGrp="1"/>
          </p:cNvSpPr>
          <p:nvPr>
            <p:ph type="title"/>
          </p:nvPr>
        </p:nvSpPr>
        <p:spPr>
          <a:xfrm>
            <a:off x="914400" y="0"/>
            <a:ext cx="8229600" cy="1143000"/>
          </a:xfrm>
        </p:spPr>
        <p:txBody>
          <a:bodyPr/>
          <a:lstStyle/>
          <a:p>
            <a:r>
              <a:rPr lang="en-US" dirty="0" smtClean="0">
                <a:solidFill>
                  <a:schemeClr val="accent2">
                    <a:lumMod val="75000"/>
                  </a:schemeClr>
                </a:solidFill>
                <a:latin typeface="Britannic Bold" pitchFamily="34" charset="0"/>
              </a:rPr>
              <a:t>What are the symptoms of HPV</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0" end="0"/>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p:cTn id="2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305800" cy="4876800"/>
          </a:xfrm>
        </p:spPr>
        <p:txBody>
          <a:bodyPr>
            <a:noAutofit/>
          </a:bodyPr>
          <a:lstStyle/>
          <a:p>
            <a:r>
              <a:rPr lang="en-US" sz="1800" dirty="0" smtClean="0"/>
              <a:t>You can take steps to help protect yourself from HPV. If you have HPV, you can still prevent cancer.</a:t>
            </a:r>
          </a:p>
          <a:p>
            <a:endParaRPr lang="en-US" sz="1800" dirty="0" smtClean="0"/>
          </a:p>
          <a:p>
            <a:r>
              <a:rPr lang="en-US" sz="1800" dirty="0" smtClean="0"/>
              <a:t>Don’t have sex. This includes any genital touching. This will eliminate your risk.  Experts believe that over 50% of people who have had sex have HPV.</a:t>
            </a:r>
          </a:p>
          <a:p>
            <a:endParaRPr lang="en-US" sz="1800" dirty="0" smtClean="0"/>
          </a:p>
          <a:p>
            <a:r>
              <a:rPr lang="en-US" sz="1800" dirty="0" smtClean="0"/>
              <a:t>Use condoms every time you have sex. Male or female condoms may reduce your risk. (But if the condom doesn’t cover skin that contains the virus, you can still get HPV.)</a:t>
            </a:r>
          </a:p>
          <a:p>
            <a:endParaRPr lang="en-US" sz="1800" dirty="0" smtClean="0"/>
          </a:p>
          <a:p>
            <a:r>
              <a:rPr lang="en-US" sz="1800" dirty="0" smtClean="0"/>
              <a:t>Have sex with only one partner who only has sex with you. The more partners you have sex with, the higher your risk of getting HPV.</a:t>
            </a:r>
          </a:p>
          <a:p>
            <a:endParaRPr lang="en-US" sz="1800" dirty="0" smtClean="0"/>
          </a:p>
          <a:p>
            <a:r>
              <a:rPr lang="en-US" sz="1800" dirty="0" smtClean="0"/>
              <a:t>A vaccine can help protect you from many types of HPV. Ask your health care provider if it’s right for you.</a:t>
            </a:r>
          </a:p>
        </p:txBody>
      </p:sp>
      <p:sp>
        <p:nvSpPr>
          <p:cNvPr id="3" name="Title 2"/>
          <p:cNvSpPr>
            <a:spLocks noGrp="1"/>
          </p:cNvSpPr>
          <p:nvPr>
            <p:ph type="title"/>
          </p:nvPr>
        </p:nvSpPr>
        <p:spPr>
          <a:xfrm>
            <a:off x="457200" y="0"/>
            <a:ext cx="8229600" cy="1143000"/>
          </a:xfrm>
        </p:spPr>
        <p:txBody>
          <a:bodyPr/>
          <a:lstStyle/>
          <a:p>
            <a:pPr algn="ctr"/>
            <a:r>
              <a:rPr lang="en-US" dirty="0" smtClean="0">
                <a:solidFill>
                  <a:schemeClr val="accent2">
                    <a:lumMod val="75000"/>
                  </a:schemeClr>
                </a:solidFill>
                <a:latin typeface="Britannic Bold" pitchFamily="34" charset="0"/>
              </a:rPr>
              <a:t>Reduce your risk of HPV</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0"/>
                                        <p:tgtEl>
                                          <p:spTgt spid="2">
                                            <p:txEl>
                                              <p:pRg st="0" end="0"/>
                                            </p:txEl>
                                          </p:spTgt>
                                        </p:tgtEl>
                                      </p:cBhvr>
                                    </p:animEffect>
                                    <p:anim calcmode="lin" valueType="num">
                                      <p:cBhvr>
                                        <p:cTn id="1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par>
                                <p:cTn id="20" presetID="37"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par>
                                <p:cTn id="26" presetID="37" presetClass="entr" presetSubtype="0" fill="hold"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par>
                                <p:cTn id="32" presetID="37" presetClass="entr" presetSubtype="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2">
                                            <p:txEl>
                                              <p:pRg st="6" end="6"/>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2">
                                            <p:txEl>
                                              <p:pRg st="6" end="6"/>
                                            </p:txEl>
                                          </p:spTgt>
                                        </p:tgtEl>
                                        <p:attrNameLst>
                                          <p:attrName>ppt_y</p:attrName>
                                        </p:attrNameLst>
                                      </p:cBhvr>
                                      <p:tavLst>
                                        <p:tav tm="0">
                                          <p:val>
                                            <p:strVal val="#ppt_y-.03"/>
                                          </p:val>
                                        </p:tav>
                                        <p:tav tm="100000">
                                          <p:val>
                                            <p:strVal val="#ppt_y"/>
                                          </p:val>
                                        </p:tav>
                                      </p:tavLst>
                                    </p:anim>
                                  </p:childTnLst>
                                </p:cTn>
                              </p:par>
                              <p:par>
                                <p:cTn id="38" presetID="37" presetClass="entr" presetSubtype="0" fill="hold" nodeType="with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Effect transition="in" filter="fade">
                                      <p:cBhvr>
                                        <p:cTn id="40" dur="1000"/>
                                        <p:tgtEl>
                                          <p:spTgt spid="2">
                                            <p:txEl>
                                              <p:pRg st="8" end="8"/>
                                            </p:txEl>
                                          </p:spTgt>
                                        </p:tgtEl>
                                      </p:cBhvr>
                                    </p:animEffect>
                                    <p:anim calcmode="lin" valueType="num">
                                      <p:cBhvr>
                                        <p:cTn id="41"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2" dur="900" decel="100000" fill="hold"/>
                                        <p:tgtEl>
                                          <p:spTgt spid="2">
                                            <p:txEl>
                                              <p:pRg st="8" end="8"/>
                                            </p:txEl>
                                          </p:spTgt>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229600" cy="4525963"/>
          </a:xfrm>
        </p:spPr>
        <p:txBody>
          <a:bodyPr>
            <a:normAutofit lnSpcReduction="10000"/>
          </a:bodyPr>
          <a:lstStyle/>
          <a:p>
            <a:r>
              <a:rPr lang="en-US" dirty="0" smtClean="0"/>
              <a:t>There is a vaccine for women that protects against most types of HPV that cause cervical cancer and genital warts.</a:t>
            </a:r>
          </a:p>
          <a:p>
            <a:r>
              <a:rPr lang="en-US" dirty="0" smtClean="0"/>
              <a:t>The vaccine is given in 3 shots over a 6-month period. Females between ages 9 and 26 can safely receive the shots.</a:t>
            </a:r>
          </a:p>
          <a:p>
            <a:r>
              <a:rPr lang="en-US" dirty="0" smtClean="0"/>
              <a:t>The vaccine works best before a woman begins to have sex. But it can also protect someone who has already had sex. </a:t>
            </a:r>
          </a:p>
          <a:p>
            <a:r>
              <a:rPr lang="en-US" dirty="0" smtClean="0"/>
              <a:t>Even if a woman gets the vaccine, she should still have regular Pap tests.</a:t>
            </a:r>
            <a:endParaRPr lang="en-US" dirty="0"/>
          </a:p>
        </p:txBody>
      </p:sp>
      <p:sp>
        <p:nvSpPr>
          <p:cNvPr id="3" name="Title 2"/>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What is the HPV Vaccine</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strVal val="#ppt_w*2.5"/>
                                          </p:val>
                                        </p:tav>
                                        <p:tav tm="100000">
                                          <p:val>
                                            <p:strVal val="#ppt_w"/>
                                          </p:val>
                                        </p:tav>
                                      </p:tavLst>
                                    </p:anim>
                                    <p:anim calcmode="lin" valueType="num">
                                      <p:cBhvr>
                                        <p:cTn id="13" dur="500" fill="hold"/>
                                        <p:tgtEl>
                                          <p:spTgt spid="2">
                                            <p:txEl>
                                              <p:pRg st="0" end="0"/>
                                            </p:txEl>
                                          </p:spTgt>
                                        </p:tgtEl>
                                        <p:attrNameLst>
                                          <p:attrName>ppt_h</p:attrName>
                                        </p:attrNameLst>
                                      </p:cBhvr>
                                      <p:tavLst>
                                        <p:tav tm="0">
                                          <p:val>
                                            <p:strVal val="#ppt_h*0.01"/>
                                          </p:val>
                                        </p:tav>
                                        <p:tav tm="100000">
                                          <p:val>
                                            <p:strVal val="#ppt_h"/>
                                          </p:val>
                                        </p:tav>
                                      </p:tavLst>
                                    </p:anim>
                                    <p:anim calcmode="lin" valueType="num">
                                      <p:cBhvr>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0" end="0"/>
                                            </p:txEl>
                                          </p:spTgt>
                                        </p:tgtEl>
                                        <p:attrNameLst>
                                          <p:attrName>ppt_y</p:attrName>
                                        </p:attrNameLst>
                                      </p:cBhvr>
                                      <p:tavLst>
                                        <p:tav tm="0">
                                          <p:val>
                                            <p:strVal val="#ppt_h+1"/>
                                          </p:val>
                                        </p:tav>
                                        <p:tav tm="100000">
                                          <p:val>
                                            <p:strVal val="#ppt_y"/>
                                          </p:val>
                                        </p:tav>
                                      </p:tavLst>
                                    </p:anim>
                                    <p:animEffect transition="in" filter="fade">
                                      <p:cBhvr>
                                        <p:cTn id="16" dur="500"/>
                                        <p:tgtEl>
                                          <p:spTgt spid="2">
                                            <p:txEl>
                                              <p:pRg st="0" end="0"/>
                                            </p:txEl>
                                          </p:spTgt>
                                        </p:tgtEl>
                                      </p:cBhvr>
                                    </p:animEffect>
                                  </p:childTnLst>
                                </p:cTn>
                              </p:par>
                              <p:par>
                                <p:cTn id="17" presetID="58" presetClass="entr" presetSubtype="0" accel="100000"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strVal val="#ppt_w*2.5"/>
                                          </p:val>
                                        </p:tav>
                                        <p:tav tm="100000">
                                          <p:val>
                                            <p:strVal val="#ppt_w"/>
                                          </p:val>
                                        </p:tav>
                                      </p:tavLst>
                                    </p:anim>
                                    <p:anim calcmode="lin" valueType="num">
                                      <p:cBhvr>
                                        <p:cTn id="20" dur="500" fill="hold"/>
                                        <p:tgtEl>
                                          <p:spTgt spid="2">
                                            <p:txEl>
                                              <p:pRg st="1" end="1"/>
                                            </p:txEl>
                                          </p:spTgt>
                                        </p:tgtEl>
                                        <p:attrNameLst>
                                          <p:attrName>ppt_h</p:attrName>
                                        </p:attrNameLst>
                                      </p:cBhvr>
                                      <p:tavLst>
                                        <p:tav tm="0">
                                          <p:val>
                                            <p:strVal val="#ppt_h*0.01"/>
                                          </p:val>
                                        </p:tav>
                                        <p:tav tm="100000">
                                          <p:val>
                                            <p:strVal val="#ppt_h"/>
                                          </p:val>
                                        </p:tav>
                                      </p:tavLst>
                                    </p:anim>
                                    <p:anim calcmode="lin" valueType="num">
                                      <p:cBhvr>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1" end="1"/>
                                            </p:txEl>
                                          </p:spTgt>
                                        </p:tgtEl>
                                        <p:attrNameLst>
                                          <p:attrName>ppt_y</p:attrName>
                                        </p:attrNameLst>
                                      </p:cBhvr>
                                      <p:tavLst>
                                        <p:tav tm="0">
                                          <p:val>
                                            <p:strVal val="#ppt_h+1"/>
                                          </p:val>
                                        </p:tav>
                                        <p:tav tm="100000">
                                          <p:val>
                                            <p:strVal val="#ppt_y"/>
                                          </p:val>
                                        </p:tav>
                                      </p:tavLst>
                                    </p:anim>
                                    <p:animEffect transition="in" filter="fade">
                                      <p:cBhvr>
                                        <p:cTn id="23" dur="500"/>
                                        <p:tgtEl>
                                          <p:spTgt spid="2">
                                            <p:txEl>
                                              <p:pRg st="1" end="1"/>
                                            </p:txEl>
                                          </p:spTgt>
                                        </p:tgtEl>
                                      </p:cBhvr>
                                    </p:animEffect>
                                  </p:childTnLst>
                                </p:cTn>
                              </p:par>
                              <p:par>
                                <p:cTn id="24" presetID="58" presetClass="entr" presetSubtype="0" accel="100000" fill="hold" nodeType="with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p:cTn id="26" dur="500" fill="hold"/>
                                        <p:tgtEl>
                                          <p:spTgt spid="2">
                                            <p:txEl>
                                              <p:pRg st="2" end="2"/>
                                            </p:txEl>
                                          </p:spTgt>
                                        </p:tgtEl>
                                        <p:attrNameLst>
                                          <p:attrName>ppt_w</p:attrName>
                                        </p:attrNameLst>
                                      </p:cBhvr>
                                      <p:tavLst>
                                        <p:tav tm="0">
                                          <p:val>
                                            <p:strVal val="#ppt_w*2.5"/>
                                          </p:val>
                                        </p:tav>
                                        <p:tav tm="100000">
                                          <p:val>
                                            <p:strVal val="#ppt_w"/>
                                          </p:val>
                                        </p:tav>
                                      </p:tavLst>
                                    </p:anim>
                                    <p:anim calcmode="lin" valueType="num">
                                      <p:cBhvr>
                                        <p:cTn id="27" dur="500" fill="hold"/>
                                        <p:tgtEl>
                                          <p:spTgt spid="2">
                                            <p:txEl>
                                              <p:pRg st="2" end="2"/>
                                            </p:txEl>
                                          </p:spTgt>
                                        </p:tgtEl>
                                        <p:attrNameLst>
                                          <p:attrName>ppt_h</p:attrName>
                                        </p:attrNameLst>
                                      </p:cBhvr>
                                      <p:tavLst>
                                        <p:tav tm="0">
                                          <p:val>
                                            <p:strVal val="#ppt_h*0.01"/>
                                          </p:val>
                                        </p:tav>
                                        <p:tav tm="100000">
                                          <p:val>
                                            <p:strVal val="#ppt_h"/>
                                          </p:val>
                                        </p:tav>
                                      </p:tavLst>
                                    </p:anim>
                                    <p:anim calcmode="lin" valueType="num">
                                      <p:cBhvr>
                                        <p:cTn id="2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2" end="2"/>
                                            </p:txEl>
                                          </p:spTgt>
                                        </p:tgtEl>
                                        <p:attrNameLst>
                                          <p:attrName>ppt_y</p:attrName>
                                        </p:attrNameLst>
                                      </p:cBhvr>
                                      <p:tavLst>
                                        <p:tav tm="0">
                                          <p:val>
                                            <p:strVal val="#ppt_h+1"/>
                                          </p:val>
                                        </p:tav>
                                        <p:tav tm="100000">
                                          <p:val>
                                            <p:strVal val="#ppt_y"/>
                                          </p:val>
                                        </p:tav>
                                      </p:tavLst>
                                    </p:anim>
                                    <p:animEffect transition="in" filter="fade">
                                      <p:cBhvr>
                                        <p:cTn id="30" dur="500"/>
                                        <p:tgtEl>
                                          <p:spTgt spid="2">
                                            <p:txEl>
                                              <p:pRg st="2" end="2"/>
                                            </p:txEl>
                                          </p:spTgt>
                                        </p:tgtEl>
                                      </p:cBhvr>
                                    </p:animEffect>
                                  </p:childTnLst>
                                </p:cTn>
                              </p:par>
                              <p:par>
                                <p:cTn id="31" presetID="58" presetClass="entr" presetSubtype="0" accel="100000" fill="hold" nodeType="with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p:cTn id="33" dur="500" fill="hold"/>
                                        <p:tgtEl>
                                          <p:spTgt spid="2">
                                            <p:txEl>
                                              <p:pRg st="3" end="3"/>
                                            </p:txEl>
                                          </p:spTgt>
                                        </p:tgtEl>
                                        <p:attrNameLst>
                                          <p:attrName>ppt_w</p:attrName>
                                        </p:attrNameLst>
                                      </p:cBhvr>
                                      <p:tavLst>
                                        <p:tav tm="0">
                                          <p:val>
                                            <p:strVal val="#ppt_w*2.5"/>
                                          </p:val>
                                        </p:tav>
                                        <p:tav tm="100000">
                                          <p:val>
                                            <p:strVal val="#ppt_w"/>
                                          </p:val>
                                        </p:tav>
                                      </p:tavLst>
                                    </p:anim>
                                    <p:anim calcmode="lin" valueType="num">
                                      <p:cBhvr>
                                        <p:cTn id="34" dur="500" fill="hold"/>
                                        <p:tgtEl>
                                          <p:spTgt spid="2">
                                            <p:txEl>
                                              <p:pRg st="3" end="3"/>
                                            </p:txEl>
                                          </p:spTgt>
                                        </p:tgtEl>
                                        <p:attrNameLst>
                                          <p:attrName>ppt_h</p:attrName>
                                        </p:attrNameLst>
                                      </p:cBhvr>
                                      <p:tavLst>
                                        <p:tav tm="0">
                                          <p:val>
                                            <p:strVal val="#ppt_h*0.01"/>
                                          </p:val>
                                        </p:tav>
                                        <p:tav tm="100000">
                                          <p:val>
                                            <p:strVal val="#ppt_h"/>
                                          </p:val>
                                        </p:tav>
                                      </p:tavLst>
                                    </p:anim>
                                    <p:anim calcmode="lin" valueType="num">
                                      <p:cBhvr>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2">
                                            <p:txEl>
                                              <p:pRg st="3" end="3"/>
                                            </p:txEl>
                                          </p:spTgt>
                                        </p:tgtEl>
                                        <p:attrNameLst>
                                          <p:attrName>ppt_y</p:attrName>
                                        </p:attrNameLst>
                                      </p:cBhvr>
                                      <p:tavLst>
                                        <p:tav tm="0">
                                          <p:val>
                                            <p:strVal val="#ppt_h+1"/>
                                          </p:val>
                                        </p:tav>
                                        <p:tav tm="100000">
                                          <p:val>
                                            <p:strVal val="#ppt_y"/>
                                          </p:val>
                                        </p:tav>
                                      </p:tavLst>
                                    </p:anim>
                                    <p:animEffect transition="in" filter="fade">
                                      <p:cBhvr>
                                        <p:cTn id="3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a:bodyPr>
          <a:lstStyle/>
          <a:p>
            <a:r>
              <a:rPr lang="en-US" dirty="0" smtClean="0"/>
              <a:t>The only safe sex is </a:t>
            </a:r>
            <a:r>
              <a:rPr lang="en-US" b="1" u="sng" dirty="0" smtClean="0">
                <a:solidFill>
                  <a:srgbClr val="FF0000"/>
                </a:solidFill>
              </a:rPr>
              <a:t>NO SEX!!</a:t>
            </a:r>
          </a:p>
          <a:p>
            <a:r>
              <a:rPr lang="en-US" dirty="0" smtClean="0"/>
              <a:t>If you are sexually active use protection!!</a:t>
            </a:r>
          </a:p>
          <a:p>
            <a:r>
              <a:rPr lang="en-US" dirty="0" smtClean="0"/>
              <a:t>Condoms, if used properly are: 98% effective to prevent pregnancy, decrease the risk of HIV, Hepatitis, Chlamydia, Gonorrhea and cervical/throat HPV</a:t>
            </a:r>
          </a:p>
          <a:p>
            <a:r>
              <a:rPr lang="en-US" dirty="0" smtClean="0"/>
              <a:t>Condoms will </a:t>
            </a:r>
            <a:r>
              <a:rPr lang="en-US" dirty="0" smtClean="0">
                <a:solidFill>
                  <a:srgbClr val="FF0000"/>
                </a:solidFill>
              </a:rPr>
              <a:t>not</a:t>
            </a:r>
            <a:r>
              <a:rPr lang="en-US" dirty="0" smtClean="0"/>
              <a:t> prevent herpes, genital warts, MRSA and crabs.</a:t>
            </a:r>
          </a:p>
          <a:p>
            <a:r>
              <a:rPr lang="en-US" dirty="0" smtClean="0"/>
              <a:t>Oral sex is still sex and can spread STDs.</a:t>
            </a:r>
          </a:p>
          <a:p>
            <a:pPr>
              <a:buNone/>
            </a:pPr>
            <a:endParaRPr lang="en-US" dirty="0" smtClean="0"/>
          </a:p>
          <a:p>
            <a:endParaRPr lang="en-US" dirty="0"/>
          </a:p>
        </p:txBody>
      </p:sp>
      <p:sp>
        <p:nvSpPr>
          <p:cNvPr id="2" name="Title 1"/>
          <p:cNvSpPr>
            <a:spLocks noGrp="1"/>
          </p:cNvSpPr>
          <p:nvPr>
            <p:ph type="title"/>
          </p:nvPr>
        </p:nvSpPr>
        <p:spPr>
          <a:xfrm>
            <a:off x="304800" y="228600"/>
            <a:ext cx="8229600" cy="1143000"/>
          </a:xfrm>
        </p:spPr>
        <p:txBody>
          <a:bodyPr>
            <a:noAutofit/>
          </a:bodyPr>
          <a:lstStyle/>
          <a:p>
            <a:pPr algn="ctr"/>
            <a:r>
              <a:rPr lang="en-US" sz="8000" dirty="0" smtClean="0">
                <a:solidFill>
                  <a:schemeClr val="accent2">
                    <a:lumMod val="75000"/>
                  </a:schemeClr>
                </a:solidFill>
                <a:latin typeface="Britannic Bold" pitchFamily="34" charset="0"/>
              </a:rPr>
              <a:t>SEX</a:t>
            </a:r>
            <a:endParaRPr lang="en-US" sz="8000" dirty="0">
              <a:solidFill>
                <a:schemeClr val="accent2">
                  <a:lumMod val="75000"/>
                </a:schemeClr>
              </a:solidFill>
              <a:latin typeface="Britannic Bold" pitchFamily="34" charset="0"/>
            </a:endParaRPr>
          </a:p>
        </p:txBody>
      </p:sp>
      <p:pic>
        <p:nvPicPr>
          <p:cNvPr id="2051" name="Picture 3" descr="C:\Documents and Settings\auxserv\Local Settings\Temporary Internet Files\Content.IE5\D1KWNZO8\MCHM00326_0000[1].wmf"/>
          <p:cNvPicPr>
            <a:picLocks noChangeAspect="1" noChangeArrowheads="1"/>
          </p:cNvPicPr>
          <p:nvPr/>
        </p:nvPicPr>
        <p:blipFill>
          <a:blip r:embed="rId2" cstate="print"/>
          <a:srcRect/>
          <a:stretch>
            <a:fillRect/>
          </a:stretch>
        </p:blipFill>
        <p:spPr bwMode="auto">
          <a:xfrm>
            <a:off x="7391400" y="5349550"/>
            <a:ext cx="1525509" cy="150845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Know your partner well before you ever have sex and get tested. </a:t>
            </a:r>
            <a:r>
              <a:rPr lang="en-US" dirty="0" smtClean="0">
                <a:solidFill>
                  <a:srgbClr val="FF0000"/>
                </a:solidFill>
              </a:rPr>
              <a:t>Remember that some diseases can take months to appear and some like genital warts, if only on the outer genitalia, will not show up on tests.</a:t>
            </a:r>
          </a:p>
          <a:p>
            <a:r>
              <a:rPr lang="en-US" sz="2800" dirty="0" smtClean="0"/>
              <a:t>Every time you sleep with someone you are also exposed to every disease that any of their previous partners may have had.</a:t>
            </a:r>
          </a:p>
          <a:p>
            <a:r>
              <a:rPr lang="en-US" sz="2800" dirty="0" smtClean="0"/>
              <a:t>People are not always honest about their past number of sexual partners.</a:t>
            </a:r>
          </a:p>
          <a:p>
            <a:r>
              <a:rPr lang="en-US" sz="2800" dirty="0" smtClean="0"/>
              <a:t>Before you have sex, ask yourself:  are they worth risking my life for, are they worth risking the ability to have children later or a possible pregnancy at this time.</a:t>
            </a:r>
            <a:endParaRPr lang="en-US" sz="2800" dirty="0"/>
          </a:p>
        </p:txBody>
      </p:sp>
      <p:sp>
        <p:nvSpPr>
          <p:cNvPr id="2" name="Title 1"/>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SEXUAL RESPONSIBILITY</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Is something to be proud of.  Few people regret maintaining their virginity but many regret losing it.</a:t>
            </a:r>
          </a:p>
          <a:p>
            <a:r>
              <a:rPr lang="en-US" dirty="0" smtClean="0"/>
              <a:t>If you want to stay a virgin until marriage or a committed relationship, communicate this to potential partners so that your feelings on this subject are clear.</a:t>
            </a:r>
          </a:p>
          <a:p>
            <a:r>
              <a:rPr lang="en-US" dirty="0" smtClean="0"/>
              <a:t>Refrain from drinking alcohol excessively as it is easier to be taken advantage of when impaired.</a:t>
            </a:r>
          </a:p>
          <a:p>
            <a:r>
              <a:rPr lang="en-US" dirty="0" smtClean="0"/>
              <a:t>Hang out with people that have similar values as it will be easier to maintain yours.</a:t>
            </a:r>
          </a:p>
          <a:p>
            <a:r>
              <a:rPr lang="en-US" dirty="0" smtClean="0"/>
              <a:t>It may seem that every one else is “doing it” but there are many that aren’t and they will respect your decision.</a:t>
            </a:r>
            <a:endParaRPr lang="en-US" dirty="0"/>
          </a:p>
        </p:txBody>
      </p:sp>
      <p:sp>
        <p:nvSpPr>
          <p:cNvPr id="2" name="Title 1"/>
          <p:cNvSpPr>
            <a:spLocks noGrp="1"/>
          </p:cNvSpPr>
          <p:nvPr>
            <p:ph type="title"/>
          </p:nvPr>
        </p:nvSpPr>
        <p:spPr>
          <a:xfrm>
            <a:off x="304800" y="0"/>
            <a:ext cx="8229600" cy="1143000"/>
          </a:xfrm>
        </p:spPr>
        <p:txBody>
          <a:bodyPr>
            <a:noAutofit/>
          </a:bodyPr>
          <a:lstStyle/>
          <a:p>
            <a:pPr algn="ctr"/>
            <a:r>
              <a:rPr lang="en-US" sz="8000" dirty="0" smtClean="0">
                <a:solidFill>
                  <a:schemeClr val="accent2">
                    <a:lumMod val="75000"/>
                  </a:schemeClr>
                </a:solidFill>
                <a:latin typeface="Britannic Bold" pitchFamily="34" charset="0"/>
              </a:rPr>
              <a:t>VIRGINITY</a:t>
            </a:r>
            <a:endParaRPr lang="en-US" sz="8000"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accent2"/>
                                        </p:clrVal>
                                      </p:to>
                                    </p:set>
                                    <p:set>
                                      <p:cBhvr>
                                        <p:cTn id="7" dur="500" autoRev="1" fill="hold"/>
                                        <p:tgtEl>
                                          <p:spTgt spid="2"/>
                                        </p:tgtEl>
                                        <p:attrNameLst>
                                          <p:attrName>fillcolor</p:attrName>
                                        </p:attrNameLst>
                                      </p:cBhvr>
                                      <p:to>
                                        <p:clrVal>
                                          <a:schemeClr val="accent2"/>
                                        </p:clrVal>
                                      </p:to>
                                    </p:set>
                                    <p:set>
                                      <p:cBhvr>
                                        <p:cTn id="8" dur="500" autoRev="1" fill="hold"/>
                                        <p:tgtEl>
                                          <p:spTgt spid="2"/>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par>
                                <p:cTn id="27" presetID="26"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par>
                                <p:cTn id="59" presetID="26" presetClass="entr" presetSubtype="0" fill="hold"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par>
                                <p:cTn id="75" presetID="26" presetClass="entr" presetSubtype="0" fill="hold" nodeType="with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Effect transition="in" filter="wipe(down)">
                                      <p:cBhvr>
                                        <p:cTn id="77" dur="580">
                                          <p:stCondLst>
                                            <p:cond delay="0"/>
                                          </p:stCondLst>
                                        </p:cTn>
                                        <p:tgtEl>
                                          <p:spTgt spid="3">
                                            <p:txEl>
                                              <p:pRg st="4" end="4"/>
                                            </p:txEl>
                                          </p:spTgt>
                                        </p:tgtEl>
                                      </p:cBhvr>
                                    </p:animEffect>
                                    <p:anim calcmode="lin" valueType="num">
                                      <p:cBhvr>
                                        <p:cTn id="7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4" end="4"/>
                                            </p:txEl>
                                          </p:spTgt>
                                        </p:tgtEl>
                                      </p:cBhvr>
                                      <p:to x="100000" y="60000"/>
                                    </p:animScale>
                                    <p:animScale>
                                      <p:cBhvr>
                                        <p:cTn id="84" dur="166" decel="50000">
                                          <p:stCondLst>
                                            <p:cond delay="676"/>
                                          </p:stCondLst>
                                        </p:cTn>
                                        <p:tgtEl>
                                          <p:spTgt spid="3">
                                            <p:txEl>
                                              <p:pRg st="4" end="4"/>
                                            </p:txEl>
                                          </p:spTgt>
                                        </p:tgtEl>
                                      </p:cBhvr>
                                      <p:to x="100000" y="100000"/>
                                    </p:animScale>
                                    <p:animScale>
                                      <p:cBhvr>
                                        <p:cTn id="85" dur="26">
                                          <p:stCondLst>
                                            <p:cond delay="1312"/>
                                          </p:stCondLst>
                                        </p:cTn>
                                        <p:tgtEl>
                                          <p:spTgt spid="3">
                                            <p:txEl>
                                              <p:pRg st="4" end="4"/>
                                            </p:txEl>
                                          </p:spTgt>
                                        </p:tgtEl>
                                      </p:cBhvr>
                                      <p:to x="100000" y="80000"/>
                                    </p:animScale>
                                    <p:animScale>
                                      <p:cBhvr>
                                        <p:cTn id="86" dur="166" decel="50000">
                                          <p:stCondLst>
                                            <p:cond delay="1338"/>
                                          </p:stCondLst>
                                        </p:cTn>
                                        <p:tgtEl>
                                          <p:spTgt spid="3">
                                            <p:txEl>
                                              <p:pRg st="4" end="4"/>
                                            </p:txEl>
                                          </p:spTgt>
                                        </p:tgtEl>
                                      </p:cBhvr>
                                      <p:to x="100000" y="100000"/>
                                    </p:animScale>
                                    <p:animScale>
                                      <p:cBhvr>
                                        <p:cTn id="87" dur="26">
                                          <p:stCondLst>
                                            <p:cond delay="1642"/>
                                          </p:stCondLst>
                                        </p:cTn>
                                        <p:tgtEl>
                                          <p:spTgt spid="3">
                                            <p:txEl>
                                              <p:pRg st="4" end="4"/>
                                            </p:txEl>
                                          </p:spTgt>
                                        </p:tgtEl>
                                      </p:cBhvr>
                                      <p:to x="100000" y="90000"/>
                                    </p:animScale>
                                    <p:animScale>
                                      <p:cBhvr>
                                        <p:cTn id="88" dur="166" decel="50000">
                                          <p:stCondLst>
                                            <p:cond delay="1668"/>
                                          </p:stCondLst>
                                        </p:cTn>
                                        <p:tgtEl>
                                          <p:spTgt spid="3">
                                            <p:txEl>
                                              <p:pRg st="4" end="4"/>
                                            </p:txEl>
                                          </p:spTgt>
                                        </p:tgtEl>
                                      </p:cBhvr>
                                      <p:to x="100000" y="100000"/>
                                    </p:animScale>
                                    <p:animScale>
                                      <p:cBhvr>
                                        <p:cTn id="89" dur="26">
                                          <p:stCondLst>
                                            <p:cond delay="1808"/>
                                          </p:stCondLst>
                                        </p:cTn>
                                        <p:tgtEl>
                                          <p:spTgt spid="3">
                                            <p:txEl>
                                              <p:pRg st="4" end="4"/>
                                            </p:txEl>
                                          </p:spTgt>
                                        </p:tgtEl>
                                      </p:cBhvr>
                                      <p:to x="100000" y="95000"/>
                                    </p:animScale>
                                    <p:animScale>
                                      <p:cBhvr>
                                        <p:cTn id="9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algn="ctr" eaLnBrk="1" hangingPunct="1"/>
            <a:r>
              <a:rPr lang="en-US" b="1" dirty="0" smtClean="0">
                <a:solidFill>
                  <a:schemeClr val="accent2">
                    <a:lumMod val="75000"/>
                  </a:schemeClr>
                </a:solidFill>
                <a:latin typeface="Britannic Bold" pitchFamily="34" charset="0"/>
              </a:rPr>
              <a:t>Breast Cancer Facts</a:t>
            </a:r>
          </a:p>
        </p:txBody>
      </p:sp>
      <p:sp>
        <p:nvSpPr>
          <p:cNvPr id="5" name="Rectangle 3"/>
          <p:cNvSpPr>
            <a:spLocks noGrp="1" noChangeArrowheads="1"/>
          </p:cNvSpPr>
          <p:nvPr>
            <p:ph idx="1"/>
          </p:nvPr>
        </p:nvSpPr>
        <p:spPr>
          <a:xfrm>
            <a:off x="685800" y="1752600"/>
            <a:ext cx="8229600" cy="4525963"/>
          </a:xfrm>
        </p:spPr>
        <p:txBody>
          <a:bodyPr/>
          <a:lstStyle/>
          <a:p>
            <a:pPr eaLnBrk="1" hangingPunct="1"/>
            <a:r>
              <a:rPr lang="en-US" dirty="0" smtClean="0"/>
              <a:t>Anyone can get breast cancer</a:t>
            </a:r>
          </a:p>
          <a:p>
            <a:pPr eaLnBrk="1" hangingPunct="1"/>
            <a:endParaRPr lang="en-US" dirty="0" smtClean="0"/>
          </a:p>
          <a:p>
            <a:pPr eaLnBrk="1" hangingPunct="1"/>
            <a:r>
              <a:rPr lang="en-US" dirty="0" smtClean="0"/>
              <a:t>Although men are at a much lower risk, it is possible for them to get breast cancer</a:t>
            </a:r>
          </a:p>
          <a:p>
            <a:pPr eaLnBrk="1" hangingPunct="1"/>
            <a:endParaRPr lang="en-US" dirty="0" smtClean="0"/>
          </a:p>
          <a:p>
            <a:pPr eaLnBrk="1" hangingPunct="1"/>
            <a:r>
              <a:rPr lang="en-US" dirty="0" smtClean="0"/>
              <a:t>Currently, White women have a higher incidence of breast cancer than Black women</a:t>
            </a:r>
          </a:p>
          <a:p>
            <a:pPr eaLnBrk="1" hangingPunct="1">
              <a:buFont typeface="Wingdings" pitchFamily="2" charset="2"/>
              <a:buNone/>
            </a:pPr>
            <a:endParaRPr lang="en-US" dirty="0" smtClean="0"/>
          </a:p>
          <a:p>
            <a:pPr eaLnBrk="1" hangingPunct="1"/>
            <a:endParaRPr lang="en-US" dirty="0" smtClean="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par>
                          <p:cTn id="10" fill="hold">
                            <p:stCondLst>
                              <p:cond delay="720"/>
                            </p:stCondLst>
                            <p:childTnLst>
                              <p:par>
                                <p:cTn id="11" presetID="50" presetClass="entr" presetSubtype="0" de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5">
                                            <p:txEl>
                                              <p:pRg st="0" end="0"/>
                                            </p:txEl>
                                          </p:spTgt>
                                        </p:tgtEl>
                                      </p:cBhvr>
                                    </p:animEffect>
                                  </p:childTnLst>
                                </p:cTn>
                              </p:par>
                            </p:childTnLst>
                          </p:cTn>
                        </p:par>
                        <p:par>
                          <p:cTn id="16" fill="hold">
                            <p:stCondLst>
                              <p:cond delay="1720"/>
                            </p:stCondLst>
                            <p:childTnLst>
                              <p:par>
                                <p:cTn id="17" presetID="50" presetClass="entr" presetSubtype="0" decel="10000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2" end="2"/>
                                            </p:txEl>
                                          </p:spTgt>
                                        </p:tgtEl>
                                      </p:cBhvr>
                                    </p:animEffect>
                                  </p:childTnLst>
                                </p:cTn>
                              </p:par>
                            </p:childTnLst>
                          </p:cTn>
                        </p:par>
                        <p:par>
                          <p:cTn id="22" fill="hold">
                            <p:stCondLst>
                              <p:cond delay="2720"/>
                            </p:stCondLst>
                            <p:childTnLst>
                              <p:par>
                                <p:cTn id="23" presetID="50" presetClass="entr" presetSubtype="0" decel="10000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strVal val="#ppt_w+.3"/>
                                          </p:val>
                                        </p:tav>
                                        <p:tav tm="100000">
                                          <p:val>
                                            <p:strVal val="#ppt_w"/>
                                          </p:val>
                                        </p:tav>
                                      </p:tavLst>
                                    </p:anim>
                                    <p:anim calcmode="lin" valueType="num">
                                      <p:cBhvr>
                                        <p:cTn id="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idx="1"/>
          </p:nvPr>
        </p:nvSpPr>
        <p:spPr>
          <a:xfrm>
            <a:off x="533400" y="685800"/>
            <a:ext cx="8229600" cy="4525963"/>
          </a:xfrm>
          <a:solidFill>
            <a:schemeClr val="accent1">
              <a:lumMod val="40000"/>
              <a:lumOff val="60000"/>
            </a:schemeClr>
          </a:solidFill>
        </p:spPr>
        <p:txBody>
          <a:bodyPr/>
          <a:lstStyle/>
          <a:p>
            <a:r>
              <a:rPr lang="en-US" dirty="0" smtClean="0">
                <a:solidFill>
                  <a:schemeClr val="accent1">
                    <a:lumMod val="50000"/>
                  </a:schemeClr>
                </a:solidFill>
              </a:rPr>
              <a:t>You may be at increased risk for breast cancer because of your family history. Women who have more than one blood relative with breast cancer are at increased risk</a:t>
            </a:r>
          </a:p>
          <a:p>
            <a:endParaRPr lang="en-US" dirty="0" smtClean="0">
              <a:solidFill>
                <a:schemeClr val="accent1">
                  <a:lumMod val="50000"/>
                </a:schemeClr>
              </a:solidFill>
            </a:endParaRPr>
          </a:p>
          <a:p>
            <a:r>
              <a:rPr lang="en-US" dirty="0" smtClean="0">
                <a:solidFill>
                  <a:schemeClr val="accent1">
                    <a:lumMod val="50000"/>
                  </a:schemeClr>
                </a:solidFill>
              </a:rPr>
              <a:t>Over 50% of breast cancer occurs in women age 65 and older</a:t>
            </a:r>
          </a:p>
          <a:p>
            <a:endParaRPr lang="en-US" dirty="0" smtClean="0">
              <a:solidFill>
                <a:schemeClr val="accent1">
                  <a:lumMod val="50000"/>
                </a:schemeClr>
              </a:solidFill>
            </a:endParaRPr>
          </a:p>
          <a:p>
            <a:r>
              <a:rPr lang="en-US" dirty="0" smtClean="0">
                <a:solidFill>
                  <a:schemeClr val="accent1">
                    <a:lumMod val="50000"/>
                  </a:schemeClr>
                </a:solidFill>
              </a:rPr>
              <a:t>Excluding skin cancer, breast cancer is the most common cancer among women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anim calcmode="lin" valueType="num">
                                      <p:cBhvr>
                                        <p:cTn id="14" dur="2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15"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4">
                                            <p:txEl>
                                              <p:pRg st="2" end="2"/>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2000"/>
                                        <p:tgtEl>
                                          <p:spTgt spid="4">
                                            <p:txEl>
                                              <p:pRg st="4" end="4"/>
                                            </p:txEl>
                                          </p:spTgt>
                                        </p:tgtEl>
                                      </p:cBhvr>
                                    </p:animEffect>
                                    <p:anim calcmode="lin" valueType="num">
                                      <p:cBhvr>
                                        <p:cTn id="20" dur="2000" fill="hold"/>
                                        <p:tgtEl>
                                          <p:spTgt spid="4">
                                            <p:txEl>
                                              <p:pRg st="4" end="4"/>
                                            </p:txEl>
                                          </p:spTgt>
                                        </p:tgtEl>
                                        <p:attrNameLst>
                                          <p:attrName>style.rotation</p:attrName>
                                        </p:attrNameLst>
                                      </p:cBhvr>
                                      <p:tavLst>
                                        <p:tav tm="0">
                                          <p:val>
                                            <p:fltVal val="720"/>
                                          </p:val>
                                        </p:tav>
                                        <p:tav tm="100000">
                                          <p:val>
                                            <p:fltVal val="0"/>
                                          </p:val>
                                        </p:tav>
                                      </p:tavLst>
                                    </p:anim>
                                    <p:anim calcmode="lin" valueType="num">
                                      <p:cBhvr>
                                        <p:cTn id="21" dur="2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22" dur="2000" fill="hold"/>
                                        <p:tgtEl>
                                          <p:spTgt spid="4">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457200" y="533400"/>
            <a:ext cx="8229600" cy="4525963"/>
          </a:xfrm>
        </p:spPr>
        <p:txBody>
          <a:bodyPr/>
          <a:lstStyle/>
          <a:p>
            <a:pPr eaLnBrk="1" hangingPunct="1">
              <a:lnSpc>
                <a:spcPct val="80000"/>
              </a:lnSpc>
            </a:pPr>
            <a:endParaRPr lang="en-US" sz="1700" dirty="0" smtClean="0"/>
          </a:p>
          <a:p>
            <a:pPr eaLnBrk="1" hangingPunct="1">
              <a:lnSpc>
                <a:spcPct val="80000"/>
              </a:lnSpc>
            </a:pPr>
            <a:endParaRPr lang="en-US" sz="1700" dirty="0" smtClean="0"/>
          </a:p>
          <a:p>
            <a:pPr eaLnBrk="1" hangingPunct="1">
              <a:lnSpc>
                <a:spcPct val="80000"/>
              </a:lnSpc>
            </a:pPr>
            <a:r>
              <a:rPr lang="en-US" sz="2900" dirty="0" smtClean="0"/>
              <a:t>Birth control pills can increase your risk for breast cancer if they contain estrogen</a:t>
            </a:r>
          </a:p>
          <a:p>
            <a:pPr eaLnBrk="1" hangingPunct="1">
              <a:lnSpc>
                <a:spcPct val="80000"/>
              </a:lnSpc>
            </a:pPr>
            <a:endParaRPr lang="en-US" sz="2900" dirty="0" smtClean="0"/>
          </a:p>
          <a:p>
            <a:pPr eaLnBrk="1" hangingPunct="1">
              <a:lnSpc>
                <a:spcPct val="80000"/>
              </a:lnSpc>
            </a:pPr>
            <a:r>
              <a:rPr lang="en-US" sz="2900" dirty="0" smtClean="0"/>
              <a:t>Breast cancer found in the early stages is often treated successfully</a:t>
            </a:r>
          </a:p>
          <a:p>
            <a:pPr eaLnBrk="1" hangingPunct="1">
              <a:lnSpc>
                <a:spcPct val="80000"/>
              </a:lnSpc>
            </a:pPr>
            <a:endParaRPr lang="en-US" sz="2900" dirty="0" smtClean="0"/>
          </a:p>
          <a:p>
            <a:pPr eaLnBrk="1" hangingPunct="1">
              <a:lnSpc>
                <a:spcPct val="80000"/>
              </a:lnSpc>
            </a:pPr>
            <a:r>
              <a:rPr lang="en-US" sz="2900" dirty="0" smtClean="0"/>
              <a:t>Because of early detection and advances in treatment, breast cancer death rates are falling</a:t>
            </a:r>
          </a:p>
          <a:p>
            <a:pPr eaLnBrk="1" hangingPunct="1">
              <a:lnSpc>
                <a:spcPct val="80000"/>
              </a:lnSpc>
            </a:pPr>
            <a:endParaRPr lang="en-US" sz="2900" dirty="0" smtClean="0"/>
          </a:p>
          <a:p>
            <a:pPr eaLnBrk="1" hangingPunct="1">
              <a:lnSpc>
                <a:spcPct val="80000"/>
              </a:lnSpc>
              <a:buFont typeface="Wingdings" pitchFamily="2" charset="2"/>
              <a:buNone/>
            </a:pPr>
            <a:endParaRPr lang="en-US" sz="2900" dirty="0" smtClean="0"/>
          </a:p>
          <a:p>
            <a:pPr eaLnBrk="1" hangingPunct="1">
              <a:lnSpc>
                <a:spcPct val="80000"/>
              </a:lnSpc>
            </a:pPr>
            <a:endParaRPr lang="en-US" sz="2900" dirty="0" smtClean="0"/>
          </a:p>
          <a:p>
            <a:pPr eaLnBrk="1" hangingPunct="1">
              <a:lnSpc>
                <a:spcPct val="80000"/>
              </a:lnSpc>
            </a:pPr>
            <a:endParaRPr lang="en-US" sz="2900" dirty="0" smtClean="0"/>
          </a:p>
          <a:p>
            <a:pPr eaLnBrk="1" hangingPunct="1">
              <a:lnSpc>
                <a:spcPct val="80000"/>
              </a:lnSpc>
            </a:pPr>
            <a:endParaRPr lang="en-US" sz="1700" dirty="0" smtClean="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Scale>
                                      <p:cBhvr>
                                        <p:cTn id="7" dur="1000" decel="50000" fill="hold">
                                          <p:stCondLst>
                                            <p:cond delay="0"/>
                                          </p:stCondLst>
                                        </p:cTn>
                                        <p:tgtEl>
                                          <p:spTgt spid="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xEl>
                                              <p:pRg st="2" end="2"/>
                                            </p:txEl>
                                          </p:spTgt>
                                        </p:tgtEl>
                                        <p:attrNameLst>
                                          <p:attrName>ppt_x</p:attrName>
                                          <p:attrName>ppt_y</p:attrName>
                                        </p:attrNameLst>
                                      </p:cBhvr>
                                    </p:animMotion>
                                    <p:animEffect transition="in" filter="fade">
                                      <p:cBhvr>
                                        <p:cTn id="9" dur="1000"/>
                                        <p:tgtEl>
                                          <p:spTgt spid="6">
                                            <p:txEl>
                                              <p:pRg st="2" end="2"/>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Scale>
                                      <p:cBhvr>
                                        <p:cTn id="12" dur="1000" decel="50000" fill="hold">
                                          <p:stCondLst>
                                            <p:cond delay="0"/>
                                          </p:stCondLst>
                                        </p:cTn>
                                        <p:tgtEl>
                                          <p:spTgt spid="6">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xEl>
                                              <p:pRg st="4" end="4"/>
                                            </p:txEl>
                                          </p:spTgt>
                                        </p:tgtEl>
                                        <p:attrNameLst>
                                          <p:attrName>ppt_x</p:attrName>
                                          <p:attrName>ppt_y</p:attrName>
                                        </p:attrNameLst>
                                      </p:cBhvr>
                                    </p:animMotion>
                                    <p:animEffect transition="in" filter="fade">
                                      <p:cBhvr>
                                        <p:cTn id="14" dur="1000"/>
                                        <p:tgtEl>
                                          <p:spTgt spid="6">
                                            <p:txEl>
                                              <p:pRg st="4" end="4"/>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Scale>
                                      <p:cBhvr>
                                        <p:cTn id="17" dur="1000" decel="50000" fill="hold">
                                          <p:stCondLst>
                                            <p:cond delay="0"/>
                                          </p:stCondLst>
                                        </p:cTn>
                                        <p:tgtEl>
                                          <p:spTgt spid="6">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6">
                                            <p:txEl>
                                              <p:pRg st="6" end="6"/>
                                            </p:txEl>
                                          </p:spTgt>
                                        </p:tgtEl>
                                        <p:attrNameLst>
                                          <p:attrName>ppt_x</p:attrName>
                                          <p:attrName>ppt_y</p:attrName>
                                        </p:attrNameLst>
                                      </p:cBhvr>
                                    </p:animMotion>
                                    <p:animEffect transition="in" filter="fade">
                                      <p:cBhvr>
                                        <p:cTn id="19"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400" dirty="0" smtClean="0">
                <a:solidFill>
                  <a:schemeClr val="accent2">
                    <a:lumMod val="75000"/>
                  </a:schemeClr>
                </a:solidFill>
                <a:latin typeface="Britannic Bold" pitchFamily="34" charset="0"/>
              </a:rPr>
              <a:t>Early Detection is the Key</a:t>
            </a:r>
            <a:endParaRPr lang="en-US" sz="4400" dirty="0">
              <a:solidFill>
                <a:schemeClr val="accent2">
                  <a:lumMod val="75000"/>
                </a:schemeClr>
              </a:solidFill>
              <a:latin typeface="Britannic Bold" pitchFamily="34" charset="0"/>
            </a:endParaRPr>
          </a:p>
        </p:txBody>
      </p:sp>
      <p:sp>
        <p:nvSpPr>
          <p:cNvPr id="9" name="Content Placeholder 8"/>
          <p:cNvSpPr>
            <a:spLocks noGrp="1"/>
          </p:cNvSpPr>
          <p:nvPr>
            <p:ph idx="1"/>
          </p:nvPr>
        </p:nvSpPr>
        <p:spPr>
          <a:xfrm>
            <a:off x="457200" y="1828800"/>
            <a:ext cx="8229600" cy="4525963"/>
          </a:xfrm>
        </p:spPr>
        <p:txBody>
          <a:bodyPr/>
          <a:lstStyle/>
          <a:p>
            <a:pPr marL="365760" lvl="1" indent="-256032">
              <a:spcBef>
                <a:spcPts val="400"/>
              </a:spcBef>
              <a:buSzPct val="68000"/>
              <a:buFont typeface="Wingdings 3"/>
              <a:buChar char=""/>
            </a:pPr>
            <a:r>
              <a:rPr lang="en-US" sz="2800" dirty="0" smtClean="0"/>
              <a:t>There is no way at present to prevent breast cancer, but a healthy lifestyle can help</a:t>
            </a:r>
          </a:p>
          <a:p>
            <a:pPr marL="365760" lvl="1" indent="-256032">
              <a:spcBef>
                <a:spcPts val="400"/>
              </a:spcBef>
              <a:buSzPct val="68000"/>
              <a:buFont typeface="Wingdings 3"/>
              <a:buChar char=""/>
            </a:pPr>
            <a:endParaRPr lang="en-US" sz="2800" dirty="0" smtClean="0"/>
          </a:p>
          <a:p>
            <a:pPr marL="365760" lvl="1" indent="-256032">
              <a:spcBef>
                <a:spcPts val="400"/>
              </a:spcBef>
              <a:buSzPct val="68000"/>
              <a:buFont typeface="Wingdings 3"/>
              <a:buChar char=""/>
            </a:pPr>
            <a:r>
              <a:rPr lang="en-US" sz="2800" dirty="0" smtClean="0"/>
              <a:t>Beginning at the age of 20, monthly self breast exams should be performed</a:t>
            </a:r>
          </a:p>
          <a:p>
            <a:pPr marL="365760" lvl="1" indent="-256032">
              <a:spcBef>
                <a:spcPts val="400"/>
              </a:spcBef>
              <a:buSzPct val="68000"/>
              <a:buFont typeface="Wingdings 3"/>
              <a:buChar char=""/>
            </a:pPr>
            <a:endParaRPr lang="en-US" sz="2800"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edge">
                                      <p:cBhvr>
                                        <p:cTn id="17" dur="2000"/>
                                        <p:tgtEl>
                                          <p:spTgt spid="9">
                                            <p:txEl>
                                              <p:pRg st="0" end="0"/>
                                            </p:txEl>
                                          </p:spTgt>
                                        </p:tgtEl>
                                      </p:cBhvr>
                                    </p:animEffect>
                                  </p:childTnLst>
                                </p:cTn>
                              </p:par>
                              <p:par>
                                <p:cTn id="18" presetID="20" presetClass="entr" presetSubtype="0" fill="hold" nodeType="with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wedge">
                                      <p:cBhvr>
                                        <p:cTn id="20"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40000"/>
              <a:lumOff val="60000"/>
            </a:schemeClr>
          </a:solidFill>
          <a:ln>
            <a:noFill/>
          </a:ln>
          <a:effectLst/>
          <a:scene3d>
            <a:camera prst="orthographicFront" fov="0">
              <a:rot lat="0" lon="0" rev="0"/>
            </a:camera>
            <a:lightRig rig="glow" dir="t">
              <a:rot lat="0" lon="0" rev="6360000"/>
            </a:lightRig>
          </a:scene3d>
        </p:spPr>
        <p:style>
          <a:lnRef idx="0">
            <a:schemeClr val="accent2"/>
          </a:lnRef>
          <a:fillRef idx="3">
            <a:schemeClr val="accent2"/>
          </a:fillRef>
          <a:effectRef idx="3">
            <a:schemeClr val="accent2"/>
          </a:effectRef>
          <a:fontRef idx="minor">
            <a:schemeClr val="lt1"/>
          </a:fontRef>
        </p:style>
        <p:txBody>
          <a:bodyPr>
            <a:normAutofit fontScale="92500" lnSpcReduction="20000"/>
          </a:bodyPr>
          <a:lstStyle/>
          <a:p>
            <a:r>
              <a:rPr lang="en-US" dirty="0" smtClean="0">
                <a:solidFill>
                  <a:schemeClr val="accent2">
                    <a:lumMod val="75000"/>
                  </a:schemeClr>
                </a:solidFill>
              </a:rPr>
              <a:t>Getting enough sleep</a:t>
            </a:r>
          </a:p>
          <a:p>
            <a:r>
              <a:rPr lang="en-US" dirty="0" smtClean="0">
                <a:solidFill>
                  <a:schemeClr val="accent2">
                    <a:lumMod val="75000"/>
                  </a:schemeClr>
                </a:solidFill>
              </a:rPr>
              <a:t>Eating healthy</a:t>
            </a:r>
          </a:p>
          <a:p>
            <a:r>
              <a:rPr lang="en-US" dirty="0" smtClean="0">
                <a:solidFill>
                  <a:schemeClr val="accent2">
                    <a:lumMod val="75000"/>
                  </a:schemeClr>
                </a:solidFill>
              </a:rPr>
              <a:t>Exercising</a:t>
            </a:r>
          </a:p>
          <a:p>
            <a:r>
              <a:rPr lang="en-US" dirty="0" smtClean="0">
                <a:solidFill>
                  <a:schemeClr val="accent2">
                    <a:lumMod val="75000"/>
                  </a:schemeClr>
                </a:solidFill>
              </a:rPr>
              <a:t>Managing stress</a:t>
            </a:r>
          </a:p>
          <a:p>
            <a:r>
              <a:rPr lang="en-US" dirty="0" smtClean="0">
                <a:solidFill>
                  <a:schemeClr val="accent2">
                    <a:lumMod val="75000"/>
                  </a:schemeClr>
                </a:solidFill>
              </a:rPr>
              <a:t>Enjoying life without alcohol and drugs</a:t>
            </a:r>
          </a:p>
          <a:p>
            <a:r>
              <a:rPr lang="en-US" dirty="0" smtClean="0">
                <a:solidFill>
                  <a:schemeClr val="accent2">
                    <a:lumMod val="75000"/>
                  </a:schemeClr>
                </a:solidFill>
              </a:rPr>
              <a:t>Getting vaccinations: Flu, Tetanus, HPV, Meningitis, Hep B</a:t>
            </a:r>
          </a:p>
          <a:p>
            <a:r>
              <a:rPr lang="en-US" dirty="0" smtClean="0">
                <a:solidFill>
                  <a:schemeClr val="accent2">
                    <a:lumMod val="75000"/>
                  </a:schemeClr>
                </a:solidFill>
              </a:rPr>
              <a:t>Having an annual physical</a:t>
            </a:r>
          </a:p>
          <a:p>
            <a:r>
              <a:rPr lang="en-US" dirty="0" smtClean="0">
                <a:solidFill>
                  <a:schemeClr val="accent2">
                    <a:lumMod val="75000"/>
                  </a:schemeClr>
                </a:solidFill>
              </a:rPr>
              <a:t>Doing monthly self breast examinations</a:t>
            </a:r>
          </a:p>
          <a:p>
            <a:r>
              <a:rPr lang="en-US" dirty="0" smtClean="0">
                <a:solidFill>
                  <a:schemeClr val="accent2">
                    <a:lumMod val="75000"/>
                  </a:schemeClr>
                </a:solidFill>
              </a:rPr>
              <a:t>Beginning at age 40, mammograms should be done annually or earlier if you have a family history of breast cancer</a:t>
            </a:r>
          </a:p>
          <a:p>
            <a:endParaRPr lang="en-US" dirty="0"/>
          </a:p>
        </p:txBody>
      </p:sp>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Britannic Bold" pitchFamily="34" charset="0"/>
              </a:rPr>
              <a:t>Good health starts with a healthy life style.</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0" end="0"/>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1" end="1"/>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2" end="2"/>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3" end="3"/>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4" end="4"/>
                                            </p:txEl>
                                          </p:spTgt>
                                        </p:tgtEl>
                                      </p:cBhvr>
                                    </p:animEffect>
                                  </p:childTnLst>
                                </p:cTn>
                              </p:par>
                              <p:par>
                                <p:cTn id="35" presetID="29"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xEl>
                                              <p:pRg st="5" end="5"/>
                                            </p:txEl>
                                          </p:spTgt>
                                        </p:tgtEl>
                                      </p:cBhvr>
                                    </p:animEffect>
                                  </p:childTnLst>
                                </p:cTn>
                              </p:par>
                              <p:par>
                                <p:cTn id="40" presetID="29" presetClass="entr" presetSubtype="0"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6" end="6"/>
                                            </p:txEl>
                                          </p:spTgt>
                                        </p:tgtEl>
                                      </p:cBhvr>
                                    </p:animEffect>
                                  </p:childTnLst>
                                </p:cTn>
                              </p:par>
                              <p:par>
                                <p:cTn id="45" presetID="29"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7" end="7"/>
                                            </p:txEl>
                                          </p:spTgt>
                                        </p:tgtEl>
                                      </p:cBhvr>
                                    </p:animEffect>
                                  </p:childTnLst>
                                </p:cTn>
                              </p:par>
                              <p:par>
                                <p:cTn id="50" presetID="29" presetClass="entr" presetSubtype="0" fill="hold"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4525963"/>
          </a:xfrm>
        </p:spPr>
        <p:txBody>
          <a:bodyPr/>
          <a:lstStyle/>
          <a:p>
            <a:r>
              <a:rPr lang="en-US" dirty="0" smtClean="0"/>
              <a:t>Beginning at age 40, mammograms should be done annually</a:t>
            </a:r>
          </a:p>
          <a:p>
            <a:endParaRPr lang="en-US" dirty="0" smtClean="0"/>
          </a:p>
          <a:p>
            <a:r>
              <a:rPr lang="en-US" dirty="0" smtClean="0"/>
              <a:t>Mammograms are capable of detecting lumps as small as the size of a pea, often long before it can be felt</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p:cTn id="12"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13"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066800"/>
            <a:ext cx="8229600" cy="4525963"/>
          </a:xfrm>
          <a:solidFill>
            <a:schemeClr val="accent1">
              <a:lumMod val="40000"/>
              <a:lumOff val="60000"/>
            </a:schemeClr>
          </a:solidFill>
        </p:spPr>
        <p:txBody>
          <a:bodyPr/>
          <a:lstStyle/>
          <a:p>
            <a:pPr>
              <a:lnSpc>
                <a:spcPct val="80000"/>
              </a:lnSpc>
            </a:pPr>
            <a:r>
              <a:rPr lang="en-US" sz="2400" dirty="0" smtClean="0">
                <a:solidFill>
                  <a:schemeClr val="accent1">
                    <a:lumMod val="50000"/>
                  </a:schemeClr>
                </a:solidFill>
              </a:rPr>
              <a:t>Follow an up and down pattern or circular pattern for each breast</a:t>
            </a:r>
          </a:p>
          <a:p>
            <a:pPr>
              <a:lnSpc>
                <a:spcPct val="80000"/>
              </a:lnSpc>
              <a:buNone/>
            </a:pPr>
            <a:r>
              <a:rPr lang="en-US" sz="2400" dirty="0" smtClean="0">
                <a:solidFill>
                  <a:schemeClr val="accent1">
                    <a:lumMod val="50000"/>
                  </a:schemeClr>
                </a:solidFill>
              </a:rPr>
              <a:t> </a:t>
            </a:r>
          </a:p>
          <a:p>
            <a:pPr>
              <a:lnSpc>
                <a:spcPct val="80000"/>
              </a:lnSpc>
            </a:pPr>
            <a:r>
              <a:rPr lang="en-US" sz="2400" dirty="0" smtClean="0">
                <a:solidFill>
                  <a:schemeClr val="accent1">
                    <a:lumMod val="50000"/>
                  </a:schemeClr>
                </a:solidFill>
              </a:rPr>
              <a:t>Self breast exams can be done in the shower or lying down </a:t>
            </a:r>
          </a:p>
          <a:p>
            <a:pPr>
              <a:lnSpc>
                <a:spcPct val="80000"/>
              </a:lnSpc>
            </a:pPr>
            <a:endParaRPr lang="en-US" sz="2400" dirty="0" smtClean="0">
              <a:solidFill>
                <a:schemeClr val="accent1">
                  <a:lumMod val="50000"/>
                </a:schemeClr>
              </a:solidFill>
            </a:endParaRPr>
          </a:p>
          <a:p>
            <a:pPr>
              <a:lnSpc>
                <a:spcPct val="80000"/>
              </a:lnSpc>
            </a:pPr>
            <a:r>
              <a:rPr lang="en-US" sz="2400" dirty="0" smtClean="0">
                <a:solidFill>
                  <a:schemeClr val="accent1">
                    <a:lumMod val="50000"/>
                  </a:schemeClr>
                </a:solidFill>
              </a:rPr>
              <a:t>It is important to look in the mirror for a general inspection of the breasts also:</a:t>
            </a:r>
          </a:p>
          <a:p>
            <a:pPr>
              <a:lnSpc>
                <a:spcPct val="80000"/>
              </a:lnSpc>
            </a:pPr>
            <a:endParaRPr lang="en-US" sz="2400" dirty="0" smtClean="0">
              <a:solidFill>
                <a:schemeClr val="accent1">
                  <a:lumMod val="50000"/>
                </a:schemeClr>
              </a:solidFill>
            </a:endParaRPr>
          </a:p>
          <a:p>
            <a:pPr>
              <a:lnSpc>
                <a:spcPct val="80000"/>
              </a:lnSpc>
              <a:buNone/>
            </a:pPr>
            <a:r>
              <a:rPr lang="en-US" sz="2400" dirty="0" smtClean="0">
                <a:solidFill>
                  <a:schemeClr val="accent1">
                    <a:lumMod val="50000"/>
                  </a:schemeClr>
                </a:solidFill>
              </a:rPr>
              <a:t>             breast shape changes</a:t>
            </a:r>
          </a:p>
          <a:p>
            <a:pPr>
              <a:lnSpc>
                <a:spcPct val="80000"/>
              </a:lnSpc>
              <a:buNone/>
            </a:pPr>
            <a:r>
              <a:rPr lang="en-US" sz="2400" dirty="0" smtClean="0">
                <a:solidFill>
                  <a:schemeClr val="accent1">
                    <a:lumMod val="50000"/>
                  </a:schemeClr>
                </a:solidFill>
              </a:rPr>
              <a:t>             dimpling, puckering or flattening</a:t>
            </a:r>
          </a:p>
          <a:p>
            <a:pPr>
              <a:lnSpc>
                <a:spcPct val="80000"/>
              </a:lnSpc>
              <a:buNone/>
            </a:pPr>
            <a:r>
              <a:rPr lang="en-US" sz="2400" dirty="0" smtClean="0">
                <a:solidFill>
                  <a:schemeClr val="accent1">
                    <a:lumMod val="50000"/>
                  </a:schemeClr>
                </a:solidFill>
              </a:rPr>
              <a:t>             skin color or texture changes</a:t>
            </a:r>
          </a:p>
          <a:p>
            <a:endParaRPr lang="en-US" dirty="0"/>
          </a:p>
        </p:txBody>
      </p:sp>
      <p:sp>
        <p:nvSpPr>
          <p:cNvPr id="6" name="Title 4"/>
          <p:cNvSpPr>
            <a:spLocks noGrp="1"/>
          </p:cNvSpPr>
          <p:nvPr>
            <p:ph type="title"/>
          </p:nvPr>
        </p:nvSpPr>
        <p:spPr>
          <a:xfrm>
            <a:off x="381000" y="0"/>
            <a:ext cx="8229600" cy="1143000"/>
          </a:xfrm>
        </p:spPr>
        <p:txBody>
          <a:bodyPr>
            <a:normAutofit/>
          </a:bodyPr>
          <a:lstStyle/>
          <a:p>
            <a:pPr algn="ctr"/>
            <a:r>
              <a:rPr lang="en-US" sz="4800" dirty="0" smtClean="0">
                <a:solidFill>
                  <a:schemeClr val="accent2">
                    <a:lumMod val="75000"/>
                  </a:schemeClr>
                </a:solidFill>
                <a:latin typeface="Britannic Bold" pitchFamily="34" charset="0"/>
              </a:rPr>
              <a:t>How to perform SBE</a:t>
            </a:r>
            <a:endParaRPr lang="en-US" sz="4800"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5">
                                            <p:txEl>
                                              <p:pRg st="4" end="4"/>
                                            </p:txEl>
                                          </p:spTgt>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
                                            <p:txEl>
                                              <p:pRg st="6" end="6"/>
                                            </p:txEl>
                                          </p:spTgt>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p:cTn id="37"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8"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39" dur="1000" fill="hold"/>
                                        <p:tgtEl>
                                          <p:spTgt spid="5">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5">
                                            <p:txEl>
                                              <p:pRg st="7" end="7"/>
                                            </p:txEl>
                                          </p:spTgt>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p:cTn id="43"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4"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45" dur="1000" fill="hold"/>
                                        <p:tgtEl>
                                          <p:spTgt spid="5">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5">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14400"/>
            <a:ext cx="8229600" cy="4525963"/>
          </a:xfrm>
          <a:solidFill>
            <a:schemeClr val="accent1">
              <a:lumMod val="40000"/>
              <a:lumOff val="60000"/>
            </a:schemeClr>
          </a:solidFill>
        </p:spPr>
        <p:txBody>
          <a:bodyPr/>
          <a:lstStyle/>
          <a:p>
            <a:pPr>
              <a:lnSpc>
                <a:spcPct val="90000"/>
              </a:lnSpc>
            </a:pPr>
            <a:endParaRPr lang="en-US" sz="3200" dirty="0" smtClean="0">
              <a:solidFill>
                <a:schemeClr val="accent2">
                  <a:lumMod val="75000"/>
                </a:schemeClr>
              </a:solidFill>
            </a:endParaRPr>
          </a:p>
          <a:p>
            <a:pPr>
              <a:lnSpc>
                <a:spcPct val="90000"/>
              </a:lnSpc>
            </a:pPr>
            <a:r>
              <a:rPr lang="en-US" sz="3200" dirty="0" smtClean="0">
                <a:solidFill>
                  <a:schemeClr val="accent2">
                    <a:lumMod val="75000"/>
                  </a:schemeClr>
                </a:solidFill>
              </a:rPr>
              <a:t>Remember that not all breast lumps are cancerous</a:t>
            </a:r>
          </a:p>
          <a:p>
            <a:pPr>
              <a:lnSpc>
                <a:spcPct val="90000"/>
              </a:lnSpc>
            </a:pPr>
            <a:endParaRPr lang="en-US" sz="3200" dirty="0" smtClean="0">
              <a:solidFill>
                <a:schemeClr val="accent2">
                  <a:lumMod val="75000"/>
                </a:schemeClr>
              </a:solidFill>
            </a:endParaRPr>
          </a:p>
          <a:p>
            <a:pPr>
              <a:lnSpc>
                <a:spcPct val="90000"/>
              </a:lnSpc>
            </a:pPr>
            <a:r>
              <a:rPr lang="en-US" sz="3200" dirty="0" smtClean="0">
                <a:solidFill>
                  <a:schemeClr val="accent2">
                    <a:lumMod val="75000"/>
                  </a:schemeClr>
                </a:solidFill>
              </a:rPr>
              <a:t>If your do find a lump, consult your healthcare provider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strVal val="#ppt_w*2.5"/>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0.01"/>
                                          </p:val>
                                        </p:tav>
                                        <p:tav tm="100000">
                                          <p:val>
                                            <p:strVal val="#ppt_h"/>
                                          </p:val>
                                        </p:tav>
                                      </p:tavLst>
                                    </p:anim>
                                    <p:anim calcmode="lin" valueType="num">
                                      <p:cBhvr>
                                        <p:cTn id="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0" dur="500" fill="hold"/>
                                        <p:tgtEl>
                                          <p:spTgt spid="2">
                                            <p:txEl>
                                              <p:pRg st="1" end="1"/>
                                            </p:txEl>
                                          </p:spTgt>
                                        </p:tgtEl>
                                        <p:attrNameLst>
                                          <p:attrName>ppt_y</p:attrName>
                                        </p:attrNameLst>
                                      </p:cBhvr>
                                      <p:tavLst>
                                        <p:tav tm="0">
                                          <p:val>
                                            <p:strVal val="#ppt_h+1"/>
                                          </p:val>
                                        </p:tav>
                                        <p:tav tm="100000">
                                          <p:val>
                                            <p:strVal val="#ppt_y"/>
                                          </p:val>
                                        </p:tav>
                                      </p:tavLst>
                                    </p:anim>
                                    <p:animEffect transition="in" filter="fade">
                                      <p:cBhvr>
                                        <p:cTn id="11" dur="500"/>
                                        <p:tgtEl>
                                          <p:spTgt spid="2">
                                            <p:txEl>
                                              <p:pRg st="1" end="1"/>
                                            </p:txEl>
                                          </p:spTgt>
                                        </p:tgtEl>
                                      </p:cBhvr>
                                    </p:animEffect>
                                  </p:childTnLst>
                                </p:cTn>
                              </p:par>
                              <p:par>
                                <p:cTn id="12" presetID="58" presetClass="entr" presetSubtype="0" accel="100000" fill="hold" nodeType="with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 calcmode="lin" valueType="num">
                                      <p:cBhvr>
                                        <p:cTn id="14" dur="500" fill="hold"/>
                                        <p:tgtEl>
                                          <p:spTgt spid="2">
                                            <p:txEl>
                                              <p:pRg st="3" end="3"/>
                                            </p:txEl>
                                          </p:spTgt>
                                        </p:tgtEl>
                                        <p:attrNameLst>
                                          <p:attrName>ppt_w</p:attrName>
                                        </p:attrNameLst>
                                      </p:cBhvr>
                                      <p:tavLst>
                                        <p:tav tm="0">
                                          <p:val>
                                            <p:strVal val="#ppt_w*2.5"/>
                                          </p:val>
                                        </p:tav>
                                        <p:tav tm="100000">
                                          <p:val>
                                            <p:strVal val="#ppt_w"/>
                                          </p:val>
                                        </p:tav>
                                      </p:tavLst>
                                    </p:anim>
                                    <p:anim calcmode="lin" valueType="num">
                                      <p:cBhvr>
                                        <p:cTn id="15" dur="500" fill="hold"/>
                                        <p:tgtEl>
                                          <p:spTgt spid="2">
                                            <p:txEl>
                                              <p:pRg st="3" end="3"/>
                                            </p:txEl>
                                          </p:spTgt>
                                        </p:tgtEl>
                                        <p:attrNameLst>
                                          <p:attrName>ppt_h</p:attrName>
                                        </p:attrNameLst>
                                      </p:cBhvr>
                                      <p:tavLst>
                                        <p:tav tm="0">
                                          <p:val>
                                            <p:strVal val="#ppt_h*0.01"/>
                                          </p:val>
                                        </p:tav>
                                        <p:tav tm="100000">
                                          <p:val>
                                            <p:strVal val="#ppt_h"/>
                                          </p:val>
                                        </p:tav>
                                      </p:tavLst>
                                    </p:anim>
                                    <p:anim calcmode="lin" valueType="num">
                                      <p:cBhvr>
                                        <p:cTn id="1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7" dur="500" fill="hold"/>
                                        <p:tgtEl>
                                          <p:spTgt spid="2">
                                            <p:txEl>
                                              <p:pRg st="3" end="3"/>
                                            </p:txEl>
                                          </p:spTgt>
                                        </p:tgtEl>
                                        <p:attrNameLst>
                                          <p:attrName>ppt_y</p:attrName>
                                        </p:attrNameLst>
                                      </p:cBhvr>
                                      <p:tavLst>
                                        <p:tav tm="0">
                                          <p:val>
                                            <p:strVal val="#ppt_h+1"/>
                                          </p:val>
                                        </p:tav>
                                        <p:tav tm="100000">
                                          <p:val>
                                            <p:strVal val="#ppt_y"/>
                                          </p:val>
                                        </p:tav>
                                      </p:tavLst>
                                    </p:anim>
                                    <p:animEffect transition="in" filter="fade">
                                      <p:cBhvr>
                                        <p:cTn id="18"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Self Breast Exam</a:t>
            </a:r>
            <a:endParaRPr lang="en-US" dirty="0">
              <a:solidFill>
                <a:schemeClr val="accent2">
                  <a:lumMod val="75000"/>
                </a:schemeClr>
              </a:solidFill>
              <a:latin typeface="Britannic Bold" pitchFamily="34" charset="0"/>
            </a:endParaRPr>
          </a:p>
        </p:txBody>
      </p:sp>
      <p:sp>
        <p:nvSpPr>
          <p:cNvPr id="10241" name="Rectangle 1"/>
          <p:cNvSpPr>
            <a:spLocks noChangeArrowheads="1"/>
          </p:cNvSpPr>
          <p:nvPr/>
        </p:nvSpPr>
        <p:spPr bwMode="auto">
          <a:xfrm>
            <a:off x="228600" y="1981200"/>
            <a:ext cx="2819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1. Use of soap/lotion</a:t>
            </a: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sz="6900" b="0" i="0" u="none" strike="noStrike" cap="none" normalizeH="0" baseline="0" dirty="0" smtClean="0">
                <a:ln>
                  <a:noFill/>
                </a:ln>
                <a:solidFill>
                  <a:schemeClr val="tx1"/>
                </a:solidFill>
                <a:effectLst/>
                <a:latin typeface="Arial" pitchFamily="34" charset="0"/>
                <a:cs typeface="Arial" pitchFamily="34" charset="0"/>
              </a:rPr>
              <a:t/>
            </a:r>
            <a:br>
              <a:rPr kumimoji="0" lang="en-US" sz="69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42" name="Picture 2" descr="Use of soap/lotion"/>
          <p:cNvPicPr>
            <a:picLocks noChangeAspect="1" noChangeArrowheads="1"/>
          </p:cNvPicPr>
          <p:nvPr/>
        </p:nvPicPr>
        <p:blipFill>
          <a:blip r:embed="rId2" cstate="print"/>
          <a:srcRect/>
          <a:stretch>
            <a:fillRect/>
          </a:stretch>
        </p:blipFill>
        <p:spPr bwMode="auto">
          <a:xfrm>
            <a:off x="914400" y="2362200"/>
            <a:ext cx="1095375" cy="1095375"/>
          </a:xfrm>
          <a:prstGeom prst="rect">
            <a:avLst/>
          </a:prstGeom>
          <a:noFill/>
        </p:spPr>
      </p:pic>
      <p:pic>
        <p:nvPicPr>
          <p:cNvPr id="10244" name="Picture 4" descr="Use 3 fingers"/>
          <p:cNvPicPr>
            <a:picLocks noChangeAspect="1" noChangeArrowheads="1"/>
          </p:cNvPicPr>
          <p:nvPr/>
        </p:nvPicPr>
        <p:blipFill>
          <a:blip r:embed="rId3" cstate="print"/>
          <a:srcRect/>
          <a:stretch>
            <a:fillRect/>
          </a:stretch>
        </p:blipFill>
        <p:spPr bwMode="auto">
          <a:xfrm>
            <a:off x="3810000" y="2362200"/>
            <a:ext cx="1095375" cy="1095375"/>
          </a:xfrm>
          <a:prstGeom prst="rect">
            <a:avLst/>
          </a:prstGeom>
          <a:noFill/>
        </p:spPr>
      </p:pic>
      <p:sp>
        <p:nvSpPr>
          <p:cNvPr id="8" name="Rectangle 7"/>
          <p:cNvSpPr/>
          <p:nvPr/>
        </p:nvSpPr>
        <p:spPr>
          <a:xfrm>
            <a:off x="3276600" y="1981200"/>
            <a:ext cx="2286000" cy="646331"/>
          </a:xfrm>
          <a:prstGeom prst="rect">
            <a:avLst/>
          </a:prstGeom>
        </p:spPr>
        <p:txBody>
          <a:bodyPr wrap="square">
            <a:spAutoFit/>
          </a:bodyPr>
          <a:lstStyle/>
          <a:p>
            <a:r>
              <a:rPr lang="en-US" b="1" dirty="0" smtClean="0"/>
              <a:t>2. Use 3 fingers</a:t>
            </a:r>
            <a:r>
              <a:rPr lang="en-US" dirty="0" smtClean="0"/>
              <a:t/>
            </a:r>
            <a:br>
              <a:rPr lang="en-US" dirty="0" smtClean="0"/>
            </a:br>
            <a:endParaRPr lang="en-US" dirty="0"/>
          </a:p>
        </p:txBody>
      </p:sp>
      <p:pic>
        <p:nvPicPr>
          <p:cNvPr id="10246" name="Picture 6" descr="Pressure needed"/>
          <p:cNvPicPr>
            <a:picLocks noChangeAspect="1" noChangeArrowheads="1"/>
          </p:cNvPicPr>
          <p:nvPr/>
        </p:nvPicPr>
        <p:blipFill>
          <a:blip r:embed="rId4" cstate="print"/>
          <a:srcRect/>
          <a:stretch>
            <a:fillRect/>
          </a:stretch>
        </p:blipFill>
        <p:spPr bwMode="auto">
          <a:xfrm>
            <a:off x="6705600" y="2362200"/>
            <a:ext cx="1095375" cy="1095376"/>
          </a:xfrm>
          <a:prstGeom prst="rect">
            <a:avLst/>
          </a:prstGeom>
          <a:noFill/>
        </p:spPr>
      </p:pic>
      <p:sp>
        <p:nvSpPr>
          <p:cNvPr id="10" name="Rectangle 9"/>
          <p:cNvSpPr/>
          <p:nvPr/>
        </p:nvSpPr>
        <p:spPr>
          <a:xfrm>
            <a:off x="6096000" y="1905000"/>
            <a:ext cx="3048000" cy="646331"/>
          </a:xfrm>
          <a:prstGeom prst="rect">
            <a:avLst/>
          </a:prstGeom>
        </p:spPr>
        <p:txBody>
          <a:bodyPr wrap="square">
            <a:spAutoFit/>
          </a:bodyPr>
          <a:lstStyle/>
          <a:p>
            <a:r>
              <a:rPr lang="en-US" b="1" dirty="0" smtClean="0"/>
              <a:t>3. Pressure needed</a:t>
            </a:r>
            <a:r>
              <a:rPr lang="en-US" dirty="0" smtClean="0"/>
              <a:t/>
            </a:r>
            <a:br>
              <a:rPr lang="en-US" dirty="0" smtClean="0"/>
            </a:br>
            <a:endParaRPr lang="en-US" dirty="0"/>
          </a:p>
        </p:txBody>
      </p:sp>
      <p:pic>
        <p:nvPicPr>
          <p:cNvPr id="10248" name="Picture 8" descr="Compare both breasts"/>
          <p:cNvPicPr>
            <a:picLocks noChangeAspect="1" noChangeArrowheads="1"/>
          </p:cNvPicPr>
          <p:nvPr/>
        </p:nvPicPr>
        <p:blipFill>
          <a:blip r:embed="rId5" cstate="print"/>
          <a:srcRect/>
          <a:stretch>
            <a:fillRect/>
          </a:stretch>
        </p:blipFill>
        <p:spPr bwMode="auto">
          <a:xfrm>
            <a:off x="2667000" y="4572000"/>
            <a:ext cx="1095375" cy="1095376"/>
          </a:xfrm>
          <a:prstGeom prst="rect">
            <a:avLst/>
          </a:prstGeom>
          <a:noFill/>
        </p:spPr>
      </p:pic>
      <p:sp>
        <p:nvSpPr>
          <p:cNvPr id="13" name="Rectangle 12"/>
          <p:cNvSpPr/>
          <p:nvPr/>
        </p:nvSpPr>
        <p:spPr>
          <a:xfrm>
            <a:off x="1524000" y="4267200"/>
            <a:ext cx="2977097" cy="369332"/>
          </a:xfrm>
          <a:prstGeom prst="rect">
            <a:avLst/>
          </a:prstGeom>
        </p:spPr>
        <p:txBody>
          <a:bodyPr wrap="none">
            <a:spAutoFit/>
          </a:bodyPr>
          <a:lstStyle/>
          <a:p>
            <a:r>
              <a:rPr lang="en-US" b="1" dirty="0" smtClean="0"/>
              <a:t>4. Compare both breasts</a:t>
            </a:r>
            <a:endParaRPr lang="en-US" dirty="0"/>
          </a:p>
        </p:txBody>
      </p:sp>
      <p:sp>
        <p:nvSpPr>
          <p:cNvPr id="14" name="Rectangle 13"/>
          <p:cNvSpPr/>
          <p:nvPr/>
        </p:nvSpPr>
        <p:spPr>
          <a:xfrm>
            <a:off x="4876800" y="4267200"/>
            <a:ext cx="3886200" cy="646331"/>
          </a:xfrm>
          <a:prstGeom prst="rect">
            <a:avLst/>
          </a:prstGeom>
        </p:spPr>
        <p:txBody>
          <a:bodyPr wrap="square">
            <a:spAutoFit/>
          </a:bodyPr>
          <a:lstStyle/>
          <a:p>
            <a:r>
              <a:rPr lang="en-US" b="1" dirty="0" smtClean="0"/>
              <a:t>5. Check the whole breast area</a:t>
            </a:r>
            <a:r>
              <a:rPr lang="en-US" dirty="0" smtClean="0"/>
              <a:t/>
            </a:r>
            <a:br>
              <a:rPr lang="en-US" dirty="0" smtClean="0"/>
            </a:br>
            <a:endParaRPr lang="en-US" dirty="0"/>
          </a:p>
        </p:txBody>
      </p:sp>
      <p:sp>
        <p:nvSpPr>
          <p:cNvPr id="16" name="Rectangle 15"/>
          <p:cNvSpPr/>
          <p:nvPr/>
        </p:nvSpPr>
        <p:spPr>
          <a:xfrm>
            <a:off x="152400" y="3429000"/>
            <a:ext cx="2895600" cy="646331"/>
          </a:xfrm>
          <a:prstGeom prst="rect">
            <a:avLst/>
          </a:prstGeom>
        </p:spPr>
        <p:txBody>
          <a:bodyPr wrap="square">
            <a:spAutoFit/>
          </a:bodyPr>
          <a:lstStyle/>
          <a:p>
            <a:r>
              <a:rPr lang="en-US" sz="1200" dirty="0" smtClean="0"/>
              <a:t>Use soap or a lotion if you want. It may be easier to feel your breast using soap or lotion.</a:t>
            </a:r>
            <a:endParaRPr lang="en-US" sz="1200" dirty="0"/>
          </a:p>
        </p:txBody>
      </p:sp>
      <p:sp>
        <p:nvSpPr>
          <p:cNvPr id="17" name="Rectangle 16"/>
          <p:cNvSpPr/>
          <p:nvPr/>
        </p:nvSpPr>
        <p:spPr>
          <a:xfrm>
            <a:off x="3352800" y="3505200"/>
            <a:ext cx="1905000" cy="461665"/>
          </a:xfrm>
          <a:prstGeom prst="rect">
            <a:avLst/>
          </a:prstGeom>
        </p:spPr>
        <p:txBody>
          <a:bodyPr wrap="square">
            <a:spAutoFit/>
          </a:bodyPr>
          <a:lstStyle/>
          <a:p>
            <a:r>
              <a:rPr lang="en-US" sz="1200" dirty="0" smtClean="0"/>
              <a:t>Use your three middle fingers together.</a:t>
            </a:r>
            <a:endParaRPr lang="en-US" sz="1200" dirty="0"/>
          </a:p>
        </p:txBody>
      </p:sp>
      <p:sp>
        <p:nvSpPr>
          <p:cNvPr id="18" name="Rectangle 17"/>
          <p:cNvSpPr/>
          <p:nvPr/>
        </p:nvSpPr>
        <p:spPr>
          <a:xfrm>
            <a:off x="6019800" y="3505200"/>
            <a:ext cx="2363147" cy="276999"/>
          </a:xfrm>
          <a:prstGeom prst="rect">
            <a:avLst/>
          </a:prstGeom>
        </p:spPr>
        <p:txBody>
          <a:bodyPr wrap="none">
            <a:spAutoFit/>
          </a:bodyPr>
          <a:lstStyle/>
          <a:p>
            <a:r>
              <a:rPr lang="en-US" sz="1200" dirty="0" smtClean="0"/>
              <a:t>Use firm but gentle pressure.</a:t>
            </a:r>
            <a:endParaRPr lang="en-US" sz="1200" dirty="0"/>
          </a:p>
        </p:txBody>
      </p:sp>
      <p:sp>
        <p:nvSpPr>
          <p:cNvPr id="19" name="Rectangle 18"/>
          <p:cNvSpPr/>
          <p:nvPr/>
        </p:nvSpPr>
        <p:spPr>
          <a:xfrm>
            <a:off x="2057400" y="5657671"/>
            <a:ext cx="2590800" cy="1200329"/>
          </a:xfrm>
          <a:prstGeom prst="rect">
            <a:avLst/>
          </a:prstGeom>
        </p:spPr>
        <p:txBody>
          <a:bodyPr wrap="square">
            <a:spAutoFit/>
          </a:bodyPr>
          <a:lstStyle/>
          <a:p>
            <a:r>
              <a:rPr lang="en-US" sz="1200" dirty="0" smtClean="0"/>
              <a:t>Check both breasts. You should feel the same or similar things in each breast.</a:t>
            </a:r>
          </a:p>
          <a:p>
            <a:r>
              <a:rPr lang="en-US" dirty="0" smtClean="0"/>
              <a:t/>
            </a:r>
            <a:br>
              <a:rPr lang="en-US" dirty="0" smtClean="0"/>
            </a:br>
            <a:endParaRPr lang="en-US" dirty="0"/>
          </a:p>
        </p:txBody>
      </p:sp>
      <p:sp>
        <p:nvSpPr>
          <p:cNvPr id="20" name="Rectangle 19"/>
          <p:cNvSpPr/>
          <p:nvPr/>
        </p:nvSpPr>
        <p:spPr>
          <a:xfrm>
            <a:off x="5715000" y="5638800"/>
            <a:ext cx="2667000" cy="646331"/>
          </a:xfrm>
          <a:prstGeom prst="rect">
            <a:avLst/>
          </a:prstGeom>
        </p:spPr>
        <p:txBody>
          <a:bodyPr wrap="square">
            <a:spAutoFit/>
          </a:bodyPr>
          <a:lstStyle/>
          <a:p>
            <a:r>
              <a:rPr lang="en-US" sz="1200" dirty="0" smtClean="0"/>
              <a:t>Make sure you check the entire breast area, including under your arms and up to your collarbone.</a:t>
            </a:r>
            <a:endParaRPr lang="en-US" sz="1200" dirty="0"/>
          </a:p>
        </p:txBody>
      </p:sp>
      <p:pic>
        <p:nvPicPr>
          <p:cNvPr id="10252" name="Picture 12" descr="Check the whole breast area"/>
          <p:cNvPicPr>
            <a:picLocks noChangeAspect="1" noChangeArrowheads="1"/>
          </p:cNvPicPr>
          <p:nvPr/>
        </p:nvPicPr>
        <p:blipFill>
          <a:blip r:embed="rId6" cstate="print"/>
          <a:srcRect/>
          <a:stretch>
            <a:fillRect/>
          </a:stretch>
        </p:blipFill>
        <p:spPr bwMode="auto">
          <a:xfrm>
            <a:off x="6400800" y="4572000"/>
            <a:ext cx="1095375" cy="1095376"/>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229600" cy="4525963"/>
          </a:xfrm>
        </p:spPr>
        <p:txBody>
          <a:bodyPr>
            <a:normAutofit fontScale="92500" lnSpcReduction="10000"/>
          </a:bodyPr>
          <a:lstStyle/>
          <a:p>
            <a:r>
              <a:rPr lang="en-US" dirty="0" smtClean="0"/>
              <a:t>Rare and aggressive form of breast cancer</a:t>
            </a:r>
          </a:p>
          <a:p>
            <a:endParaRPr lang="en-US" dirty="0" smtClean="0"/>
          </a:p>
          <a:p>
            <a:r>
              <a:rPr lang="en-US" dirty="0" smtClean="0"/>
              <a:t>Sudden onset of symptoms may include:</a:t>
            </a:r>
          </a:p>
          <a:p>
            <a:pPr>
              <a:buNone/>
            </a:pPr>
            <a:r>
              <a:rPr lang="en-US" dirty="0" smtClean="0"/>
              <a:t>	</a:t>
            </a:r>
            <a:r>
              <a:rPr lang="en-US" dirty="0" smtClean="0">
                <a:solidFill>
                  <a:schemeClr val="accent2">
                    <a:lumMod val="75000"/>
                  </a:schemeClr>
                </a:solidFill>
              </a:rPr>
              <a:t>*</a:t>
            </a:r>
            <a:r>
              <a:rPr lang="en-US" sz="2200" dirty="0" smtClean="0">
                <a:solidFill>
                  <a:schemeClr val="accent2">
                    <a:lumMod val="75000"/>
                  </a:schemeClr>
                </a:solidFill>
              </a:rPr>
              <a:t>Redness and increased heat</a:t>
            </a:r>
          </a:p>
          <a:p>
            <a:pPr>
              <a:buNone/>
            </a:pPr>
            <a:r>
              <a:rPr lang="en-US" sz="2200" dirty="0" smtClean="0">
                <a:solidFill>
                  <a:schemeClr val="accent2">
                    <a:lumMod val="75000"/>
                  </a:schemeClr>
                </a:solidFill>
              </a:rPr>
              <a:t>	*Swelling</a:t>
            </a:r>
          </a:p>
          <a:p>
            <a:pPr>
              <a:buNone/>
            </a:pPr>
            <a:r>
              <a:rPr lang="en-US" sz="2200" dirty="0" smtClean="0">
                <a:solidFill>
                  <a:schemeClr val="accent2">
                    <a:lumMod val="75000"/>
                  </a:schemeClr>
                </a:solidFill>
              </a:rPr>
              <a:t>	*Tenderness</a:t>
            </a:r>
          </a:p>
          <a:p>
            <a:pPr>
              <a:buNone/>
            </a:pPr>
            <a:r>
              <a:rPr lang="en-US" sz="2200" dirty="0" smtClean="0">
                <a:solidFill>
                  <a:schemeClr val="accent2">
                    <a:lumMod val="75000"/>
                  </a:schemeClr>
                </a:solidFill>
              </a:rPr>
              <a:t>	*Possible dimpling</a:t>
            </a:r>
          </a:p>
          <a:p>
            <a:pPr>
              <a:buNone/>
            </a:pPr>
            <a:endParaRPr lang="en-US" dirty="0" smtClean="0"/>
          </a:p>
          <a:p>
            <a:r>
              <a:rPr lang="en-US" dirty="0" smtClean="0"/>
              <a:t>Presents without a detectable lump</a:t>
            </a:r>
          </a:p>
          <a:p>
            <a:endParaRPr lang="en-US" dirty="0" smtClean="0"/>
          </a:p>
          <a:p>
            <a:r>
              <a:rPr lang="en-US" dirty="0" smtClean="0"/>
              <a:t>Commonly misdiagnosed as an infection</a:t>
            </a:r>
            <a:endParaRPr lang="en-US" dirty="0"/>
          </a:p>
        </p:txBody>
      </p:sp>
      <p:sp>
        <p:nvSpPr>
          <p:cNvPr id="3" name="Title 2"/>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Inflammatory Breast Cancer</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p:cBhvr override="childStyle">
                                        <p:cTn id="6" dur="500" fill="hold"/>
                                        <p:tgtEl>
                                          <p:spTgt spid="3"/>
                                        </p:tgtEl>
                                        <p:attrNameLst>
                                          <p:attrName>style.color</p:attrName>
                                        </p:attrNameLst>
                                      </p:cBhvr>
                                      <p:by>
                                        <p:hsl h="0" s="-12549" l="-25098"/>
                                      </p:by>
                                    </p:animClr>
                                    <p:animClr clrSpc="hsl">
                                      <p:cBhvr>
                                        <p:cTn id="7" dur="500" fill="hold"/>
                                        <p:tgtEl>
                                          <p:spTgt spid="3"/>
                                        </p:tgtEl>
                                        <p:attrNameLst>
                                          <p:attrName>fillcolor</p:attrName>
                                        </p:attrNameLst>
                                      </p:cBhvr>
                                      <p:by>
                                        <p:hsl h="0" s="-12549" l="-25098"/>
                                      </p:by>
                                    </p:animClr>
                                    <p:animClr clrSpc="hsl">
                                      <p:cBhvr>
                                        <p:cTn id="8" dur="500" fill="hold"/>
                                        <p:tgtEl>
                                          <p:spTgt spid="3"/>
                                        </p:tgtEl>
                                        <p:attrNameLst>
                                          <p:attrName>stroke.color</p:attrName>
                                        </p:attrNameLst>
                                      </p:cBhvr>
                                      <p:by>
                                        <p:hsl h="0" s="-12549" l="-25098"/>
                                      </p:by>
                                    </p:animClr>
                                    <p:set>
                                      <p:cBhvr>
                                        <p:cTn id="9" dur="500" fill="hold"/>
                                        <p:tgtEl>
                                          <p:spTgt spid="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childTnLst>
                                </p:cTn>
                              </p:par>
                              <p:par>
                                <p:cTn id="16" presetID="23" presetClass="entr" presetSubtype="16"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p:cTn id="1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2">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p:cTn id="22"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p:cTn id="2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4" end="4"/>
                                            </p:txEl>
                                          </p:spTgt>
                                        </p:tgtEl>
                                        <p:attrNameLst>
                                          <p:attrName>ppt_h</p:attrName>
                                        </p:attrNameLst>
                                      </p:cBhvr>
                                      <p:tavLst>
                                        <p:tav tm="0">
                                          <p:val>
                                            <p:fltVal val="0"/>
                                          </p:val>
                                        </p:tav>
                                        <p:tav tm="100000">
                                          <p:val>
                                            <p:strVal val="#ppt_h"/>
                                          </p:val>
                                        </p:tav>
                                      </p:tavLst>
                                    </p:anim>
                                  </p:childTnLst>
                                </p:cTn>
                              </p:par>
                              <p:par>
                                <p:cTn id="28" presetID="23" presetClass="entr" presetSubtype="16" fill="hold"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 calcmode="lin" valueType="num">
                                      <p:cBhvr>
                                        <p:cTn id="30"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2">
                                            <p:txEl>
                                              <p:pRg st="5" end="5"/>
                                            </p:txEl>
                                          </p:spTgt>
                                        </p:tgtEl>
                                        <p:attrNameLst>
                                          <p:attrName>ppt_h</p:attrName>
                                        </p:attrNameLst>
                                      </p:cBhvr>
                                      <p:tavLst>
                                        <p:tav tm="0">
                                          <p:val>
                                            <p:fltVal val="0"/>
                                          </p:val>
                                        </p:tav>
                                        <p:tav tm="100000">
                                          <p:val>
                                            <p:strVal val="#ppt_h"/>
                                          </p:val>
                                        </p:tav>
                                      </p:tavLst>
                                    </p:anim>
                                  </p:childTnLst>
                                </p:cTn>
                              </p:par>
                              <p:par>
                                <p:cTn id="32" presetID="23" presetClass="entr" presetSubtype="16"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p:cTn id="34"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2">
                                            <p:txEl>
                                              <p:pRg st="6" end="6"/>
                                            </p:txEl>
                                          </p:spTgt>
                                        </p:tgtEl>
                                        <p:attrNameLst>
                                          <p:attrName>ppt_h</p:attrName>
                                        </p:attrNameLst>
                                      </p:cBhvr>
                                      <p:tavLst>
                                        <p:tav tm="0">
                                          <p:val>
                                            <p:fltVal val="0"/>
                                          </p:val>
                                        </p:tav>
                                        <p:tav tm="100000">
                                          <p:val>
                                            <p:strVal val="#ppt_h"/>
                                          </p:val>
                                        </p:tav>
                                      </p:tavLst>
                                    </p:anim>
                                  </p:childTnLst>
                                </p:cTn>
                              </p:par>
                              <p:par>
                                <p:cTn id="36" presetID="23" presetClass="entr" presetSubtype="16" fill="hold" nodeType="withEffect">
                                  <p:stCondLst>
                                    <p:cond delay="0"/>
                                  </p:stCondLst>
                                  <p:childTnLst>
                                    <p:set>
                                      <p:cBhvr>
                                        <p:cTn id="37" dur="1" fill="hold">
                                          <p:stCondLst>
                                            <p:cond delay="0"/>
                                          </p:stCondLst>
                                        </p:cTn>
                                        <p:tgtEl>
                                          <p:spTgt spid="2">
                                            <p:txEl>
                                              <p:pRg st="8" end="8"/>
                                            </p:txEl>
                                          </p:spTgt>
                                        </p:tgtEl>
                                        <p:attrNameLst>
                                          <p:attrName>style.visibility</p:attrName>
                                        </p:attrNameLst>
                                      </p:cBhvr>
                                      <p:to>
                                        <p:strVal val="visible"/>
                                      </p:to>
                                    </p:set>
                                    <p:anim calcmode="lin" valueType="num">
                                      <p:cBhvr>
                                        <p:cTn id="38"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9" dur="500" fill="hold"/>
                                        <p:tgtEl>
                                          <p:spTgt spid="2">
                                            <p:txEl>
                                              <p:pRg st="8" end="8"/>
                                            </p:txEl>
                                          </p:spTgt>
                                        </p:tgtEl>
                                        <p:attrNameLst>
                                          <p:attrName>ppt_h</p:attrName>
                                        </p:attrNameLst>
                                      </p:cBhvr>
                                      <p:tavLst>
                                        <p:tav tm="0">
                                          <p:val>
                                            <p:fltVal val="0"/>
                                          </p:val>
                                        </p:tav>
                                        <p:tav tm="100000">
                                          <p:val>
                                            <p:strVal val="#ppt_h"/>
                                          </p:val>
                                        </p:tav>
                                      </p:tavLst>
                                    </p:anim>
                                  </p:childTnLst>
                                </p:cTn>
                              </p:par>
                              <p:par>
                                <p:cTn id="40" presetID="23" presetClass="entr" presetSubtype="16"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Inflammatory Breast Cancer</a:t>
            </a:r>
            <a:endParaRPr lang="en-US" dirty="0">
              <a:solidFill>
                <a:schemeClr val="accent2">
                  <a:lumMod val="75000"/>
                </a:schemeClr>
              </a:solidFill>
              <a:latin typeface="Britannic Bold" pitchFamily="34" charset="0"/>
            </a:endParaRPr>
          </a:p>
        </p:txBody>
      </p:sp>
      <p:pic>
        <p:nvPicPr>
          <p:cNvPr id="6" name="Content Placeholder 5" descr="http://www.calcuttayellowpages.com/cimage7/104831risk1.gif"/>
          <p:cNvPicPr>
            <a:picLocks noGrp="1"/>
          </p:cNvPicPr>
          <p:nvPr>
            <p:ph idx="1"/>
          </p:nvPr>
        </p:nvPicPr>
        <p:blipFill>
          <a:blip r:embed="rId2" cstate="print"/>
          <a:srcRect/>
          <a:stretch>
            <a:fillRect/>
          </a:stretch>
        </p:blipFill>
        <p:spPr bwMode="auto">
          <a:xfrm>
            <a:off x="1752600" y="1676400"/>
            <a:ext cx="5715000" cy="37338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ppt_x</p:attrName>
                                        </p:attrNameLst>
                                      </p:cBhvr>
                                      <p:tavLst>
                                        <p:tav tm="0">
                                          <p:val>
                                            <p:strVal val="#ppt_x-.2"/>
                                          </p:val>
                                        </p:tav>
                                        <p:tav tm="100000">
                                          <p:val>
                                            <p:strVal val="#ppt_x"/>
                                          </p:val>
                                        </p:tav>
                                      </p:tavLst>
                                    </p:anim>
                                    <p:anim calcmode="lin" valueType="num">
                                      <p:cBhvr>
                                        <p:cTn id="17"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0"/>
            <a:ext cx="8229600" cy="1143000"/>
          </a:xfrm>
        </p:spPr>
        <p:txBody>
          <a:bodyPr/>
          <a:lstStyle/>
          <a:p>
            <a:pPr algn="ctr"/>
            <a:r>
              <a:rPr lang="en-US" dirty="0" smtClean="0">
                <a:solidFill>
                  <a:schemeClr val="accent2">
                    <a:lumMod val="75000"/>
                  </a:schemeClr>
                </a:solidFill>
                <a:latin typeface="Britannic Bold" pitchFamily="34" charset="0"/>
              </a:rPr>
              <a:t>Inflammatory Breast Cancer</a:t>
            </a:r>
            <a:endParaRPr lang="en-US" dirty="0">
              <a:solidFill>
                <a:schemeClr val="accent2">
                  <a:lumMod val="75000"/>
                </a:schemeClr>
              </a:solidFill>
              <a:latin typeface="Britannic Bold" pitchFamily="34" charset="0"/>
            </a:endParaRPr>
          </a:p>
        </p:txBody>
      </p:sp>
      <p:pic>
        <p:nvPicPr>
          <p:cNvPr id="4" name="Content Placeholder 3" descr="http://www.utdol.com/patients/content/images/onco_pix/Inflammatory_breast_CA_ap_2.jpg"/>
          <p:cNvPicPr>
            <a:picLocks noGrp="1"/>
          </p:cNvPicPr>
          <p:nvPr>
            <p:ph idx="1"/>
          </p:nvPr>
        </p:nvPicPr>
        <p:blipFill>
          <a:blip r:embed="rId2" cstate="print"/>
          <a:srcRect/>
          <a:stretch>
            <a:fillRect/>
          </a:stretch>
        </p:blipFill>
        <p:spPr bwMode="auto">
          <a:xfrm>
            <a:off x="2209800" y="1295400"/>
            <a:ext cx="4953000" cy="3200400"/>
          </a:xfrm>
          <a:prstGeom prst="rect">
            <a:avLst/>
          </a:prstGeom>
          <a:noFill/>
          <a:ln w="9525">
            <a:noFill/>
            <a:miter lim="800000"/>
            <a:headEnd/>
            <a:tailEnd/>
          </a:ln>
        </p:spPr>
      </p:pic>
      <p:sp>
        <p:nvSpPr>
          <p:cNvPr id="5" name="Rectangle 4"/>
          <p:cNvSpPr/>
          <p:nvPr/>
        </p:nvSpPr>
        <p:spPr>
          <a:xfrm>
            <a:off x="1676400" y="4648200"/>
            <a:ext cx="6172200" cy="1477328"/>
          </a:xfrm>
          <a:prstGeom prst="rect">
            <a:avLst/>
          </a:prstGeom>
        </p:spPr>
        <p:txBody>
          <a:bodyPr wrap="square">
            <a:spAutoFit/>
          </a:bodyPr>
          <a:lstStyle/>
          <a:p>
            <a:r>
              <a:rPr lang="en-US" dirty="0" smtClean="0"/>
              <a:t>A patient with inflammatory breast cancer generally presents with a tender, firm and enlarged breast, rather than a discernable mass. This patient was diagnosed with acute mastitis </a:t>
            </a:r>
            <a:r>
              <a:rPr lang="en-US" dirty="0" err="1" smtClean="0"/>
              <a:t>carcinomatosa</a:t>
            </a:r>
            <a:r>
              <a:rPr lang="en-US" dirty="0" smtClean="0"/>
              <a:t> involving the entire breast.</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0.05"/>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anim calcmode="lin" valueType="num">
                                      <p:cBhvr>
                                        <p:cTn id="9" dur="500" fill="hold"/>
                                        <p:tgtEl>
                                          <p:spTgt spid="3"/>
                                        </p:tgtEl>
                                        <p:attrNameLst>
                                          <p:attrName>ppt_x</p:attrName>
                                        </p:attrNameLst>
                                      </p:cBhvr>
                                      <p:tavLst>
                                        <p:tav tm="0">
                                          <p:val>
                                            <p:strVal val="#ppt_x-.2"/>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fltVal val="0"/>
                                          </p:val>
                                        </p:tav>
                                        <p:tav tm="100000">
                                          <p:val>
                                            <p:strVal val="#ppt_w"/>
                                          </p:val>
                                        </p:tav>
                                      </p:tavLst>
                                    </p:anim>
                                    <p:anim calcmode="lin" valueType="num">
                                      <p:cBhvr>
                                        <p:cTn id="17" dur="1000" fill="hold"/>
                                        <p:tgtEl>
                                          <p:spTgt spid="4"/>
                                        </p:tgtEl>
                                        <p:attrNameLst>
                                          <p:attrName>ppt_h</p:attrName>
                                        </p:attrNameLst>
                                      </p:cBhvr>
                                      <p:tavLst>
                                        <p:tav tm="0">
                                          <p:val>
                                            <p:fltVal val="0"/>
                                          </p:val>
                                        </p:tav>
                                        <p:tav tm="100000">
                                          <p:val>
                                            <p:strVal val="#ppt_h"/>
                                          </p:val>
                                        </p:tav>
                                      </p:tavLst>
                                    </p:anim>
                                    <p:anim calcmode="lin" valueType="num">
                                      <p:cBhvr>
                                        <p:cTn id="18"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p:cTn id="2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Cooley, B. &amp; </a:t>
            </a:r>
            <a:r>
              <a:rPr lang="en-US" dirty="0" err="1" smtClean="0"/>
              <a:t>Fellner</a:t>
            </a:r>
            <a:r>
              <a:rPr lang="en-US" dirty="0" smtClean="0"/>
              <a:t>, J. (2007) ETR Associates. www.etr.org.</a:t>
            </a:r>
            <a:endParaRPr lang="en-US" dirty="0"/>
          </a:p>
        </p:txBody>
      </p:sp>
      <p:sp>
        <p:nvSpPr>
          <p:cNvPr id="3" name="Title 2"/>
          <p:cNvSpPr>
            <a:spLocks noGrp="1"/>
          </p:cNvSpPr>
          <p:nvPr>
            <p:ph type="title"/>
          </p:nvPr>
        </p:nvSpPr>
        <p:spPr/>
        <p:txBody>
          <a:bodyPr/>
          <a:lstStyle/>
          <a:p>
            <a:r>
              <a:rPr lang="en-US" dirty="0" smtClean="0"/>
              <a:t>Source</a:t>
            </a:r>
            <a:endParaRPr lang="en-US"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62000" y="457200"/>
            <a:ext cx="7772400" cy="915362"/>
          </a:xfrm>
        </p:spPr>
        <p:txBody>
          <a:bodyPr/>
          <a:lstStyle/>
          <a:p>
            <a:pPr algn="ctr"/>
            <a:r>
              <a:rPr smtClean="0">
                <a:solidFill>
                  <a:schemeClr val="accent2">
                    <a:lumMod val="75000"/>
                  </a:schemeClr>
                </a:solidFill>
                <a:latin typeface="Britannic Bold" pitchFamily="34" charset="0"/>
              </a:rPr>
              <a:t>ANNUAL</a:t>
            </a:r>
            <a:r>
              <a:rPr smtClean="0">
                <a:solidFill>
                  <a:schemeClr val="accent2">
                    <a:lumMod val="75000"/>
                  </a:schemeClr>
                </a:solidFill>
              </a:rPr>
              <a:t> </a:t>
            </a:r>
            <a:r>
              <a:rPr smtClean="0">
                <a:solidFill>
                  <a:schemeClr val="accent2">
                    <a:lumMod val="75000"/>
                  </a:schemeClr>
                </a:solidFill>
                <a:latin typeface="Britannic Bold" pitchFamily="34" charset="0"/>
              </a:rPr>
              <a:t>EXAMINATION</a:t>
            </a:r>
            <a:endParaRPr lang="en-US" dirty="0">
              <a:solidFill>
                <a:schemeClr val="accent2">
                  <a:lumMod val="75000"/>
                </a:schemeClr>
              </a:solidFill>
              <a:latin typeface="Britannic Bold" pitchFamily="34" charset="0"/>
            </a:endParaRPr>
          </a:p>
        </p:txBody>
      </p:sp>
      <p:sp>
        <p:nvSpPr>
          <p:cNvPr id="4" name="TextBox 3"/>
          <p:cNvSpPr txBox="1"/>
          <p:nvPr/>
        </p:nvSpPr>
        <p:spPr>
          <a:xfrm>
            <a:off x="1600200" y="2057400"/>
            <a:ext cx="5859296" cy="2031325"/>
          </a:xfrm>
          <a:prstGeom prst="rect">
            <a:avLst/>
          </a:prstGeom>
          <a:noFill/>
        </p:spPr>
        <p:txBody>
          <a:bodyPr wrap="none" rtlCol="0">
            <a:spAutoFit/>
          </a:bodyPr>
          <a:lstStyle/>
          <a:p>
            <a:r>
              <a:rPr lang="en-US" dirty="0" smtClean="0"/>
              <a:t>Once you become sexually active you should start </a:t>
            </a:r>
          </a:p>
          <a:p>
            <a:r>
              <a:rPr lang="en-US" dirty="0" smtClean="0"/>
              <a:t>having a Pap every year or if you are over age 20,</a:t>
            </a:r>
          </a:p>
          <a:p>
            <a:r>
              <a:rPr lang="en-US" dirty="0" smtClean="0"/>
              <a:t>even if you are not sexually active.</a:t>
            </a:r>
          </a:p>
          <a:p>
            <a:endParaRPr lang="en-US" dirty="0" smtClean="0"/>
          </a:p>
          <a:p>
            <a:r>
              <a:rPr lang="en-US" dirty="0" smtClean="0"/>
              <a:t>If you are sexually active you should also have </a:t>
            </a:r>
          </a:p>
          <a:p>
            <a:r>
              <a:rPr lang="en-US" dirty="0" smtClean="0"/>
              <a:t>STD testing done at least annually.</a:t>
            </a:r>
          </a:p>
          <a:p>
            <a:r>
              <a:rPr lang="en-US" dirty="0" smtClean="0"/>
              <a:t>Many STD’s have no symptoms.</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28800"/>
            <a:ext cx="8229600" cy="4525963"/>
          </a:xfrm>
        </p:spPr>
        <p:txBody>
          <a:bodyPr/>
          <a:lstStyle/>
          <a:p>
            <a:r>
              <a:rPr lang="en-US" dirty="0" smtClean="0"/>
              <a:t>Vary from woman to woman</a:t>
            </a:r>
          </a:p>
          <a:p>
            <a:r>
              <a:rPr lang="en-US" dirty="0" smtClean="0"/>
              <a:t>Change at different stages in life</a:t>
            </a:r>
          </a:p>
          <a:p>
            <a:r>
              <a:rPr lang="en-US" dirty="0" smtClean="0"/>
              <a:t>A cycle is the period of time, starting  with your first day of vaginal bleeding (usually monthly) until the 1</a:t>
            </a:r>
            <a:r>
              <a:rPr lang="en-US" baseline="30000" dirty="0" smtClean="0"/>
              <a:t>st</a:t>
            </a:r>
            <a:r>
              <a:rPr lang="en-US" dirty="0" smtClean="0"/>
              <a:t> day it begins again.</a:t>
            </a:r>
          </a:p>
          <a:p>
            <a:r>
              <a:rPr lang="en-US" dirty="0" smtClean="0"/>
              <a:t>An average cycle is 25-40 days</a:t>
            </a:r>
            <a:endParaRPr lang="en-US" dirty="0"/>
          </a:p>
        </p:txBody>
      </p:sp>
      <p:sp>
        <p:nvSpPr>
          <p:cNvPr id="2" name="Title 1"/>
          <p:cNvSpPr>
            <a:spLocks noGrp="1"/>
          </p:cNvSpPr>
          <p:nvPr>
            <p:ph type="title"/>
          </p:nvPr>
        </p:nvSpPr>
        <p:spPr>
          <a:xfrm>
            <a:off x="1371600" y="228600"/>
            <a:ext cx="7086600" cy="1143000"/>
          </a:xfrm>
        </p:spPr>
        <p:txBody>
          <a:bodyPr>
            <a:normAutofit/>
          </a:bodyPr>
          <a:lstStyle/>
          <a:p>
            <a:pPr algn="ctr"/>
            <a:r>
              <a:rPr lang="en-US" sz="5400" dirty="0" smtClean="0">
                <a:solidFill>
                  <a:schemeClr val="accent2">
                    <a:lumMod val="75000"/>
                  </a:schemeClr>
                </a:solidFill>
                <a:latin typeface="Britannic Bold" pitchFamily="34" charset="0"/>
              </a:rPr>
              <a:t>MENSTRUAL</a:t>
            </a:r>
            <a:r>
              <a:rPr lang="en-US" sz="5400" dirty="0" smtClean="0">
                <a:solidFill>
                  <a:srgbClr val="C00000"/>
                </a:solidFill>
                <a:latin typeface="Britannic Bold" pitchFamily="34" charset="0"/>
              </a:rPr>
              <a:t> </a:t>
            </a:r>
            <a:r>
              <a:rPr lang="en-US" sz="5400" dirty="0" smtClean="0">
                <a:solidFill>
                  <a:schemeClr val="accent2">
                    <a:lumMod val="75000"/>
                  </a:schemeClr>
                </a:solidFill>
                <a:latin typeface="Britannic Bold" pitchFamily="34" charset="0"/>
              </a:rPr>
              <a:t>CYCLES</a:t>
            </a:r>
            <a:endParaRPr lang="en-US" sz="5400"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Scale>
                                      <p:cBhvr>
                                        <p:cTn id="2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2" end="2"/>
                                            </p:txEl>
                                          </p:spTgt>
                                        </p:tgtEl>
                                        <p:attrNameLst>
                                          <p:attrName>ppt_x</p:attrName>
                                          <p:attrName>ppt_y</p:attrName>
                                        </p:attrNameLst>
                                      </p:cBhvr>
                                    </p:animMotion>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Scale>
                                      <p:cBhvr>
                                        <p:cTn id="3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3" end="3"/>
                                            </p:txEl>
                                          </p:spTgt>
                                        </p:tgtEl>
                                        <p:attrNameLst>
                                          <p:attrName>ppt_x</p:attrName>
                                          <p:attrName>ppt_y</p:attrName>
                                        </p:attrNameLst>
                                      </p:cBhvr>
                                    </p:animMotion>
                                    <p:animEffect transition="in" filter="fade">
                                      <p:cBhvr>
                                        <p:cTn id="3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r>
              <a:rPr lang="en-US" dirty="0" smtClean="0"/>
              <a:t>Taking birth control pills usually results in a more regular schedule unless a pill is missed.</a:t>
            </a:r>
          </a:p>
          <a:p>
            <a:r>
              <a:rPr lang="en-US" dirty="0" smtClean="0"/>
              <a:t>Living with other women</a:t>
            </a:r>
          </a:p>
          <a:p>
            <a:r>
              <a:rPr lang="en-US" dirty="0" smtClean="0"/>
              <a:t>Stress</a:t>
            </a:r>
          </a:p>
          <a:p>
            <a:r>
              <a:rPr lang="en-US" dirty="0" smtClean="0"/>
              <a:t>Illness, cold, flu</a:t>
            </a:r>
          </a:p>
          <a:p>
            <a:r>
              <a:rPr lang="en-US" dirty="0" smtClean="0"/>
              <a:t>Medications</a:t>
            </a:r>
          </a:p>
          <a:p>
            <a:r>
              <a:rPr lang="en-US" dirty="0" smtClean="0"/>
              <a:t>Infections, STDs</a:t>
            </a:r>
          </a:p>
          <a:p>
            <a:r>
              <a:rPr lang="en-US" dirty="0" smtClean="0"/>
              <a:t>Changes in weight</a:t>
            </a:r>
          </a:p>
          <a:p>
            <a:r>
              <a:rPr lang="en-US" dirty="0" smtClean="0"/>
              <a:t>Surgery</a:t>
            </a:r>
            <a:endParaRPr lang="en-US" dirty="0"/>
          </a:p>
        </p:txBody>
      </p:sp>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Britannic Bold" pitchFamily="34" charset="0"/>
              </a:rPr>
              <a:t>Many things can lead to changes in menstrual cycles.</a:t>
            </a:r>
            <a:endParaRPr lang="en-US" dirty="0">
              <a:solidFill>
                <a:schemeClr val="accent2">
                  <a:lumMod val="75000"/>
                </a:schemeClr>
              </a:solidFill>
              <a:latin typeface="Britannic Bold" pitchFamily="34" charset="0"/>
            </a:endParaRPr>
          </a:p>
        </p:txBody>
      </p:sp>
      <p:pic>
        <p:nvPicPr>
          <p:cNvPr id="1026" name="Picture 2" descr="C:\Documents and Settings\auxserv\Local Settings\Temporary Internet Files\Content.IE5\LMJKCM8S\MPj04230980000[1].jpg"/>
          <p:cNvPicPr>
            <a:picLocks noChangeAspect="1" noChangeArrowheads="1"/>
          </p:cNvPicPr>
          <p:nvPr/>
        </p:nvPicPr>
        <p:blipFill>
          <a:blip r:embed="rId2" cstate="print"/>
          <a:srcRect/>
          <a:stretch>
            <a:fillRect/>
          </a:stretch>
        </p:blipFill>
        <p:spPr bwMode="auto">
          <a:xfrm>
            <a:off x="5486400" y="3124200"/>
            <a:ext cx="3048000" cy="28194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1026"/>
                                        </p:tgtEl>
                                        <p:attrNameLst>
                                          <p:attrName>style.visibility</p:attrName>
                                        </p:attrNameLst>
                                      </p:cBhvr>
                                      <p:to>
                                        <p:strVal val="visible"/>
                                      </p:to>
                                    </p:set>
                                    <p:animEffect transition="in" filter="dissolve">
                                      <p:cBhvr>
                                        <p:cTn id="5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When the egg is being released (ovulation) the discharge is more like raw egg whites, clear and slippery.</a:t>
            </a:r>
          </a:p>
          <a:p>
            <a:r>
              <a:rPr lang="en-US" dirty="0" smtClean="0"/>
              <a:t>Just after your period the discharge is often thicker and white.</a:t>
            </a:r>
          </a:p>
          <a:p>
            <a:r>
              <a:rPr lang="en-US" dirty="0" smtClean="0"/>
              <a:t>When you are sexually aroused, secretions increase.</a:t>
            </a:r>
          </a:p>
          <a:p>
            <a:r>
              <a:rPr lang="en-US" dirty="0" smtClean="0"/>
              <a:t>Secretions should not smell bad, they may have a mild odor but not fishy.</a:t>
            </a:r>
          </a:p>
          <a:p>
            <a:r>
              <a:rPr lang="en-US" dirty="0" smtClean="0"/>
              <a:t>It is not normal to have yellow or green discharge.</a:t>
            </a:r>
          </a:p>
          <a:p>
            <a:r>
              <a:rPr lang="en-US" dirty="0" smtClean="0"/>
              <a:t>You should not have vaginal burning or itching.</a:t>
            </a:r>
            <a:endParaRPr lang="en-US" dirty="0"/>
          </a:p>
        </p:txBody>
      </p:sp>
      <p:sp>
        <p:nvSpPr>
          <p:cNvPr id="2" name="Title 1"/>
          <p:cNvSpPr>
            <a:spLocks noGrp="1"/>
          </p:cNvSpPr>
          <p:nvPr>
            <p:ph type="title"/>
          </p:nvPr>
        </p:nvSpPr>
        <p:spPr>
          <a:xfrm>
            <a:off x="533400" y="228600"/>
            <a:ext cx="8229600" cy="1143000"/>
          </a:xfrm>
        </p:spPr>
        <p:txBody>
          <a:bodyPr>
            <a:normAutofit fontScale="90000"/>
          </a:bodyPr>
          <a:lstStyle/>
          <a:p>
            <a:r>
              <a:rPr lang="en-US" dirty="0" smtClean="0">
                <a:solidFill>
                  <a:schemeClr val="accent2">
                    <a:lumMod val="75000"/>
                  </a:schemeClr>
                </a:solidFill>
                <a:latin typeface="Britannic Bold" pitchFamily="34" charset="0"/>
              </a:rPr>
              <a:t>Vaginal secretions often vary throughout the menstrual cycle.</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8" presetClass="entr" presetSubtype="0" accel="10000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20"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8" presetClass="entr" presetSubtype="0" accel="10000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9"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3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8" presetClass="entr" presetSubtype="0" accel="10000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p:cTn id="37"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8"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41" dur="5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8" presetClass="entr" presetSubtype="0" accel="10000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47"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4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50" dur="5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8" presetClass="entr" presetSubtype="0" accel="10000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56"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5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59" dur="500"/>
                                        <p:tgtEl>
                                          <p:spTgt spid="3">
                                            <p:txEl>
                                              <p:pRg st="4" end="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8" presetClass="entr" presetSubtype="0" accel="100000" fill="hold" grpId="0" nodeType="click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65"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6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6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525963"/>
          </a:xfrm>
        </p:spPr>
        <p:txBody>
          <a:bodyPr>
            <a:normAutofit fontScale="92500"/>
          </a:bodyPr>
          <a:lstStyle/>
          <a:p>
            <a:r>
              <a:rPr lang="en-US" dirty="0" smtClean="0"/>
              <a:t>Vaginal examination with a speculum</a:t>
            </a:r>
          </a:p>
          <a:p>
            <a:r>
              <a:rPr lang="en-US" dirty="0" smtClean="0"/>
              <a:t>During the vaginal examination the following may be done: Pap, STD testing, and/or a wet prep.</a:t>
            </a:r>
          </a:p>
          <a:p>
            <a:r>
              <a:rPr lang="en-US" dirty="0" smtClean="0"/>
              <a:t>If you come into a clinic with a vaginal discharge sometimes a “wet prep” is done to see if there is an infection present but this does not necessarily mean that an STD check was done.  The “wet prep” can not tell you if you have Chlamydia or Gonorrhea.  The “wet prep“ can diagnose: bacterial vaginosis, yeast infections, and trich.</a:t>
            </a:r>
            <a:endParaRPr lang="en-US" dirty="0"/>
          </a:p>
        </p:txBody>
      </p:sp>
      <p:sp>
        <p:nvSpPr>
          <p:cNvPr id="2" name="Title 1"/>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PELVIC EXAMINATION</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Scale>
                                      <p:cBhvr>
                                        <p:cTn id="13"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0" end="0"/>
                                            </p:txEl>
                                          </p:spTgt>
                                        </p:tgtEl>
                                        <p:attrNameLst>
                                          <p:attrName>ppt_x</p:attrName>
                                          <p:attrName>ppt_y</p:attrName>
                                        </p:attrNameLst>
                                      </p:cBhvr>
                                    </p:animMotion>
                                    <p:animEffect transition="in" filter="fade">
                                      <p:cBhvr>
                                        <p:cTn id="15" dur="1000"/>
                                        <p:tgtEl>
                                          <p:spTgt spid="3">
                                            <p:txEl>
                                              <p:pRg st="0" end="0"/>
                                            </p:txEl>
                                          </p:spTgt>
                                        </p:tgtEl>
                                      </p:cBhvr>
                                    </p:animEffect>
                                  </p:childTnLst>
                                </p:cTn>
                              </p:par>
                              <p:par>
                                <p:cTn id="16" presetID="5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Scale>
                                      <p:cBhvr>
                                        <p:cTn id="18"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3">
                                            <p:txEl>
                                              <p:pRg st="1" end="1"/>
                                            </p:txEl>
                                          </p:spTgt>
                                        </p:tgtEl>
                                        <p:attrNameLst>
                                          <p:attrName>ppt_x</p:attrName>
                                          <p:attrName>ppt_y</p:attrName>
                                        </p:attrNameLst>
                                      </p:cBhvr>
                                    </p:animMotion>
                                    <p:animEffect transition="in" filter="fade">
                                      <p:cBhvr>
                                        <p:cTn id="20" dur="1000"/>
                                        <p:tgtEl>
                                          <p:spTgt spid="3">
                                            <p:txEl>
                                              <p:pRg st="1" end="1"/>
                                            </p:txEl>
                                          </p:spTgt>
                                        </p:tgtEl>
                                      </p:cBhvr>
                                    </p:animEffect>
                                  </p:childTnLst>
                                </p:cTn>
                              </p:par>
                              <p:par>
                                <p:cTn id="21" presetID="5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Scale>
                                      <p:cBhvr>
                                        <p:cTn id="23"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3">
                                            <p:txEl>
                                              <p:pRg st="2" end="2"/>
                                            </p:txEl>
                                          </p:spTgt>
                                        </p:tgtEl>
                                        <p:attrNameLst>
                                          <p:attrName>ppt_x</p:attrName>
                                          <p:attrName>ppt_y</p:attrName>
                                        </p:attrNameLst>
                                      </p:cBhvr>
                                    </p:animMotion>
                                    <p:animEffect transition="in" filter="fade">
                                      <p:cBhvr>
                                        <p:cTn id="2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40000"/>
              <a:lumOff val="60000"/>
            </a:schemeClr>
          </a:solidFill>
        </p:spPr>
        <p:txBody>
          <a:bodyPr>
            <a:normAutofit fontScale="85000" lnSpcReduction="10000"/>
          </a:bodyPr>
          <a:lstStyle/>
          <a:p>
            <a:r>
              <a:rPr lang="en-US" dirty="0" smtClean="0">
                <a:solidFill>
                  <a:schemeClr val="accent1">
                    <a:lumMod val="50000"/>
                  </a:schemeClr>
                </a:solidFill>
              </a:rPr>
              <a:t>It is named after the man who developed the test, Dr George N. Papanicolau.</a:t>
            </a:r>
          </a:p>
          <a:p>
            <a:r>
              <a:rPr lang="en-US" dirty="0" smtClean="0">
                <a:solidFill>
                  <a:schemeClr val="accent1">
                    <a:lumMod val="50000"/>
                  </a:schemeClr>
                </a:solidFill>
              </a:rPr>
              <a:t>The test involves taking a few cervical cells, to detect precancerous cells and other abnormal cells.</a:t>
            </a:r>
          </a:p>
          <a:p>
            <a:r>
              <a:rPr lang="en-US" dirty="0" smtClean="0">
                <a:solidFill>
                  <a:schemeClr val="accent1">
                    <a:lumMod val="50000"/>
                  </a:schemeClr>
                </a:solidFill>
              </a:rPr>
              <a:t>An instrument called a speculum is inserted into the vagina and then opened so that the cervix is visible. A brush is then used to obtain the cells.</a:t>
            </a:r>
          </a:p>
          <a:p>
            <a:r>
              <a:rPr lang="en-US" dirty="0" smtClean="0">
                <a:solidFill>
                  <a:schemeClr val="accent1">
                    <a:lumMod val="50000"/>
                  </a:schemeClr>
                </a:solidFill>
              </a:rPr>
              <a:t>Do not use any douches, vaginal creams or have intercourse within 48 hours prior to the exam.</a:t>
            </a:r>
          </a:p>
          <a:p>
            <a:r>
              <a:rPr lang="en-US" dirty="0" smtClean="0">
                <a:solidFill>
                  <a:schemeClr val="accent1">
                    <a:lumMod val="50000"/>
                  </a:schemeClr>
                </a:solidFill>
              </a:rPr>
              <a:t>If you are coming to Student Health for your exam, you will need to make sure you state that you want an appt.  for a Pap as a longer  time is needed than is used for a regular visit.</a:t>
            </a:r>
            <a:endParaRPr lang="en-US" dirty="0">
              <a:solidFill>
                <a:schemeClr val="accent1">
                  <a:lumMod val="50000"/>
                </a:schemeClr>
              </a:solidFill>
            </a:endParaRPr>
          </a:p>
        </p:txBody>
      </p:sp>
      <p:sp>
        <p:nvSpPr>
          <p:cNvPr id="2" name="Title 1"/>
          <p:cNvSpPr>
            <a:spLocks noGrp="1"/>
          </p:cNvSpPr>
          <p:nvPr>
            <p:ph type="title"/>
          </p:nvPr>
        </p:nvSpPr>
        <p:spPr/>
        <p:txBody>
          <a:bodyPr/>
          <a:lstStyle/>
          <a:p>
            <a:pPr algn="ctr"/>
            <a:r>
              <a:rPr lang="en-US" dirty="0" smtClean="0">
                <a:solidFill>
                  <a:schemeClr val="accent2">
                    <a:lumMod val="75000"/>
                  </a:schemeClr>
                </a:solidFill>
                <a:latin typeface="Britannic Bold" pitchFamily="34" charset="0"/>
              </a:rPr>
              <a:t>WHAT  IS A PAP SMEAR</a:t>
            </a:r>
            <a:endParaRPr lang="en-US"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0" end="0"/>
                                            </p:txEl>
                                          </p:spTgt>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1" end="1"/>
                                            </p:txEl>
                                          </p:spTgt>
                                        </p:tgtEl>
                                      </p:cBhvr>
                                    </p:animEffect>
                                  </p:childTnLst>
                                </p:cTn>
                              </p:par>
                              <p:par>
                                <p:cTn id="25" presetID="50" presetClass="entr" presetSubtype="0" decel="10000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2" end="2"/>
                                            </p:txEl>
                                          </p:spTgt>
                                        </p:tgtEl>
                                      </p:cBhvr>
                                    </p:animEffect>
                                  </p:childTnLst>
                                </p:cTn>
                              </p:par>
                              <p:par>
                                <p:cTn id="30" presetID="50" presetClass="entr" presetSubtype="0" decel="10000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par>
                                <p:cTn id="35" presetID="50" presetClass="entr" presetSubtype="0" decel="10000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525963"/>
          </a:xfrm>
        </p:spPr>
        <p:txBody>
          <a:bodyPr>
            <a:normAutofit fontScale="92500" lnSpcReduction="10000"/>
          </a:bodyPr>
          <a:lstStyle/>
          <a:p>
            <a:r>
              <a:rPr lang="en-US" dirty="0" smtClean="0"/>
              <a:t>HPV (human </a:t>
            </a:r>
            <a:r>
              <a:rPr lang="en-US" dirty="0" err="1" smtClean="0"/>
              <a:t>papillomavirus</a:t>
            </a:r>
            <a:r>
              <a:rPr lang="en-US" dirty="0" smtClean="0"/>
              <a:t>) is a virus with over 100 different types.</a:t>
            </a:r>
          </a:p>
          <a:p>
            <a:endParaRPr lang="en-US" dirty="0" smtClean="0"/>
          </a:p>
          <a:p>
            <a:r>
              <a:rPr lang="en-US" dirty="0" smtClean="0"/>
              <a:t>Many types of HPV can be passed by close physical contact during sex.</a:t>
            </a:r>
          </a:p>
          <a:p>
            <a:endParaRPr lang="en-US" dirty="0" smtClean="0"/>
          </a:p>
          <a:p>
            <a:r>
              <a:rPr lang="en-US" dirty="0" smtClean="0"/>
              <a:t>Some types of HPV can cause warts in the genital area. Others cause no symptoms</a:t>
            </a:r>
          </a:p>
          <a:p>
            <a:endParaRPr lang="en-US" dirty="0" smtClean="0"/>
          </a:p>
          <a:p>
            <a:r>
              <a:rPr lang="en-US" dirty="0" smtClean="0"/>
              <a:t>HPV is easy to transmit because:</a:t>
            </a:r>
          </a:p>
          <a:p>
            <a:pPr lvl="1">
              <a:buFont typeface="Arial" pitchFamily="34" charset="0"/>
              <a:buChar char="•"/>
            </a:pPr>
            <a:r>
              <a:rPr lang="en-US" dirty="0" smtClean="0"/>
              <a:t>HPV lives in the skin and is found on skin surfaces</a:t>
            </a:r>
          </a:p>
          <a:p>
            <a:pPr lvl="1">
              <a:buFont typeface="Arial" pitchFamily="34" charset="0"/>
              <a:buChar char="•"/>
            </a:pPr>
            <a:r>
              <a:rPr lang="en-US" dirty="0" smtClean="0"/>
              <a:t>People can have HPV without knowing it</a:t>
            </a:r>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sz="6000" dirty="0" smtClean="0">
                <a:solidFill>
                  <a:schemeClr val="accent2">
                    <a:lumMod val="75000"/>
                  </a:schemeClr>
                </a:solidFill>
                <a:latin typeface="Britannic Bold" pitchFamily="34" charset="0"/>
              </a:rPr>
              <a:t>What is HPV</a:t>
            </a:r>
            <a:endParaRPr lang="en-US" sz="6000" dirty="0">
              <a:solidFill>
                <a:schemeClr val="accent2">
                  <a:lumMod val="75000"/>
                </a:schemeClr>
              </a:solidFill>
              <a:latin typeface="Britannic Bold"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2.5"/>
                                          </p:val>
                                        </p:tav>
                                        <p:tav tm="100000">
                                          <p:val>
                                            <p:strVal val="#ppt_w"/>
                                          </p:val>
                                        </p:tav>
                                      </p:tavLst>
                                    </p:anim>
                                    <p:anim calcmode="lin" valueType="num">
                                      <p:cBhvr>
                                        <p:cTn id="8" dur="500" fill="hold"/>
                                        <p:tgtEl>
                                          <p:spTgt spid="3"/>
                                        </p:tgtEl>
                                        <p:attrNameLst>
                                          <p:attrName>ppt_h</p:attrName>
                                        </p:attrNameLst>
                                      </p:cBhvr>
                                      <p:tavLst>
                                        <p:tav tm="0">
                                          <p:val>
                                            <p:strVal val="#ppt_h*0.01"/>
                                          </p:val>
                                        </p:tav>
                                        <p:tav tm="100000">
                                          <p:val>
                                            <p:strVal val="#ppt_h"/>
                                          </p:val>
                                        </p:tav>
                                      </p:tavLst>
                                    </p:anim>
                                    <p:anim calcmode="lin" valueType="num">
                                      <p:cBhvr>
                                        <p:cTn id="9" dur="500" fill="hold"/>
                                        <p:tgtEl>
                                          <p:spTgt spid="3"/>
                                        </p:tgtEl>
                                        <p:attrNameLst>
                                          <p:attrName>ppt_x</p:attrName>
                                        </p:attrNameLst>
                                      </p:cBhvr>
                                      <p:tavLst>
                                        <p:tav tm="0">
                                          <p:val>
                                            <p:strVal val="#ppt_x"/>
                                          </p:val>
                                        </p:tav>
                                        <p:tav tm="100000">
                                          <p:val>
                                            <p:strVal val="#ppt_x"/>
                                          </p:val>
                                        </p:tav>
                                      </p:tavLst>
                                    </p:anim>
                                    <p:anim calcmode="lin" valueType="num">
                                      <p:cBhvr>
                                        <p:cTn id="10" dur="500" fill="hold"/>
                                        <p:tgtEl>
                                          <p:spTgt spid="3"/>
                                        </p:tgtEl>
                                        <p:attrNameLst>
                                          <p:attrName>ppt_y</p:attrName>
                                        </p:attrNameLst>
                                      </p:cBhvr>
                                      <p:tavLst>
                                        <p:tav tm="0">
                                          <p:val>
                                            <p:strVal val="#ppt_h+1"/>
                                          </p:val>
                                        </p:tav>
                                        <p:tav tm="100000">
                                          <p:val>
                                            <p:strVal val="#ppt_y"/>
                                          </p:val>
                                        </p:tav>
                                      </p:tavLst>
                                    </p:anim>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 calcmode="lin" valueType="num">
                                      <p:cBhvr>
                                        <p:cTn id="16" dur="500" fill="hold"/>
                                        <p:tgtEl>
                                          <p:spTgt spid="2">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2">
                                            <p:txEl>
                                              <p:pRg st="0" end="0"/>
                                            </p:txEl>
                                          </p:spTgt>
                                        </p:tgtEl>
                                      </p:cBhvr>
                                    </p:animEffect>
                                  </p:childTnLst>
                                </p:cTn>
                              </p:par>
                              <p:par>
                                <p:cTn id="21" presetID="54" presetClass="entr" presetSubtype="0" accel="10000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2">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2">
                                            <p:txEl>
                                              <p:pRg st="2" end="2"/>
                                            </p:txEl>
                                          </p:spTgt>
                                        </p:tgtEl>
                                      </p:cBhvr>
                                    </p:animEffect>
                                  </p:childTnLst>
                                </p:cTn>
                              </p:par>
                              <p:par>
                                <p:cTn id="28" presetID="54" presetClass="entr" presetSubtype="0" accel="100000" fill="hold"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p:cTn id="30" dur="500" fill="hold"/>
                                        <p:tgtEl>
                                          <p:spTgt spid="2">
                                            <p:txEl>
                                              <p:pRg st="4" end="4"/>
                                            </p:txEl>
                                          </p:spTgt>
                                        </p:tgtEl>
                                        <p:attrNameLst>
                                          <p:attrName>ppt_w</p:attrName>
                                        </p:attrNameLst>
                                      </p:cBhvr>
                                      <p:tavLst>
                                        <p:tav tm="0">
                                          <p:val>
                                            <p:strVal val="#ppt_w*0.05"/>
                                          </p:val>
                                        </p:tav>
                                        <p:tav tm="100000">
                                          <p:val>
                                            <p:strVal val="#ppt_w"/>
                                          </p:val>
                                        </p:tav>
                                      </p:tavLst>
                                    </p:anim>
                                    <p:anim calcmode="lin" valueType="num">
                                      <p:cBhvr>
                                        <p:cTn id="31" dur="5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32" dur="5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
                                          </p:val>
                                        </p:tav>
                                        <p:tav tm="100000">
                                          <p:val>
                                            <p:strVal val="#ppt_y"/>
                                          </p:val>
                                        </p:tav>
                                      </p:tavLst>
                                    </p:anim>
                                    <p:animEffect transition="in" filter="fade">
                                      <p:cBhvr>
                                        <p:cTn id="34" dur="500"/>
                                        <p:tgtEl>
                                          <p:spTgt spid="2">
                                            <p:txEl>
                                              <p:pRg st="4" end="4"/>
                                            </p:txEl>
                                          </p:spTgt>
                                        </p:tgtEl>
                                      </p:cBhvr>
                                    </p:animEffect>
                                  </p:childTnLst>
                                </p:cTn>
                              </p:par>
                              <p:par>
                                <p:cTn id="35" presetID="54" presetClass="entr" presetSubtype="0" accel="10000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strVal val="#ppt_w*0.05"/>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anim calcmode="lin" valueType="num">
                                      <p:cBhvr>
                                        <p:cTn id="39" dur="500" fill="hold"/>
                                        <p:tgtEl>
                                          <p:spTgt spid="2">
                                            <p:txEl>
                                              <p:pRg st="6" end="6"/>
                                            </p:txEl>
                                          </p:spTgt>
                                        </p:tgtEl>
                                        <p:attrNameLst>
                                          <p:attrName>ppt_x</p:attrName>
                                        </p:attrNameLst>
                                      </p:cBhvr>
                                      <p:tavLst>
                                        <p:tav tm="0">
                                          <p:val>
                                            <p:strVal val="#ppt_x-.2"/>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
                                          </p:val>
                                        </p:tav>
                                        <p:tav tm="100000">
                                          <p:val>
                                            <p:strVal val="#ppt_y"/>
                                          </p:val>
                                        </p:tav>
                                      </p:tavLst>
                                    </p:anim>
                                    <p:animEffect transition="in" filter="fade">
                                      <p:cBhvr>
                                        <p:cTn id="41" dur="500"/>
                                        <p:tgtEl>
                                          <p:spTgt spid="2">
                                            <p:txEl>
                                              <p:pRg st="6" end="6"/>
                                            </p:txEl>
                                          </p:spTgt>
                                        </p:tgtEl>
                                      </p:cBhvr>
                                    </p:animEffect>
                                  </p:childTnLst>
                                </p:cTn>
                              </p:par>
                              <p:par>
                                <p:cTn id="42" presetID="54" presetClass="entr" presetSubtype="0" accel="100000" fill="hold" nodeType="with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 calcmode="lin" valueType="num">
                                      <p:cBhvr>
                                        <p:cTn id="44" dur="500" fill="hold"/>
                                        <p:tgtEl>
                                          <p:spTgt spid="2">
                                            <p:txEl>
                                              <p:pRg st="7" end="7"/>
                                            </p:txEl>
                                          </p:spTgt>
                                        </p:tgtEl>
                                        <p:attrNameLst>
                                          <p:attrName>ppt_w</p:attrName>
                                        </p:attrNameLst>
                                      </p:cBhvr>
                                      <p:tavLst>
                                        <p:tav tm="0">
                                          <p:val>
                                            <p:strVal val="#ppt_w*0.05"/>
                                          </p:val>
                                        </p:tav>
                                        <p:tav tm="100000">
                                          <p:val>
                                            <p:strVal val="#ppt_w"/>
                                          </p:val>
                                        </p:tav>
                                      </p:tavLst>
                                    </p:anim>
                                    <p:anim calcmode="lin" valueType="num">
                                      <p:cBhvr>
                                        <p:cTn id="45" dur="500" fill="hold"/>
                                        <p:tgtEl>
                                          <p:spTgt spid="2">
                                            <p:txEl>
                                              <p:pRg st="7" end="7"/>
                                            </p:txEl>
                                          </p:spTgt>
                                        </p:tgtEl>
                                        <p:attrNameLst>
                                          <p:attrName>ppt_h</p:attrName>
                                        </p:attrNameLst>
                                      </p:cBhvr>
                                      <p:tavLst>
                                        <p:tav tm="0">
                                          <p:val>
                                            <p:strVal val="#ppt_h"/>
                                          </p:val>
                                        </p:tav>
                                        <p:tav tm="100000">
                                          <p:val>
                                            <p:strVal val="#ppt_h"/>
                                          </p:val>
                                        </p:tav>
                                      </p:tavLst>
                                    </p:anim>
                                    <p:anim calcmode="lin" valueType="num">
                                      <p:cBhvr>
                                        <p:cTn id="46" dur="500" fill="hold"/>
                                        <p:tgtEl>
                                          <p:spTgt spid="2">
                                            <p:txEl>
                                              <p:pRg st="7" end="7"/>
                                            </p:txEl>
                                          </p:spTgt>
                                        </p:tgtEl>
                                        <p:attrNameLst>
                                          <p:attrName>ppt_x</p:attrName>
                                        </p:attrNameLst>
                                      </p:cBhvr>
                                      <p:tavLst>
                                        <p:tav tm="0">
                                          <p:val>
                                            <p:strVal val="#ppt_x-.2"/>
                                          </p:val>
                                        </p:tav>
                                        <p:tav tm="100000">
                                          <p:val>
                                            <p:strVal val="#ppt_x"/>
                                          </p:val>
                                        </p:tav>
                                      </p:tavLst>
                                    </p:anim>
                                    <p:anim calcmode="lin" valueType="num">
                                      <p:cBhvr>
                                        <p:cTn id="47" dur="500" fill="hold"/>
                                        <p:tgtEl>
                                          <p:spTgt spid="2">
                                            <p:txEl>
                                              <p:pRg st="7" end="7"/>
                                            </p:txEl>
                                          </p:spTgt>
                                        </p:tgtEl>
                                        <p:attrNameLst>
                                          <p:attrName>ppt_y</p:attrName>
                                        </p:attrNameLst>
                                      </p:cBhvr>
                                      <p:tavLst>
                                        <p:tav tm="0">
                                          <p:val>
                                            <p:strVal val="#ppt_y"/>
                                          </p:val>
                                        </p:tav>
                                        <p:tav tm="100000">
                                          <p:val>
                                            <p:strVal val="#ppt_y"/>
                                          </p:val>
                                        </p:tav>
                                      </p:tavLst>
                                    </p:anim>
                                    <p:animEffect transition="in" filter="fade">
                                      <p:cBhvr>
                                        <p:cTn id="48" dur="500"/>
                                        <p:tgtEl>
                                          <p:spTgt spid="2">
                                            <p:txEl>
                                              <p:pRg st="7" end="7"/>
                                            </p:txEl>
                                          </p:spTgt>
                                        </p:tgtEl>
                                      </p:cBhvr>
                                    </p:animEffect>
                                  </p:childTnLst>
                                </p:cTn>
                              </p:par>
                              <p:par>
                                <p:cTn id="49" presetID="54" presetClass="entr" presetSubtype="0" accel="100000" fill="hold" nodeType="with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 calcmode="lin" valueType="num">
                                      <p:cBhvr>
                                        <p:cTn id="51" dur="500" fill="hold"/>
                                        <p:tgtEl>
                                          <p:spTgt spid="2">
                                            <p:txEl>
                                              <p:pRg st="8" end="8"/>
                                            </p:txEl>
                                          </p:spTgt>
                                        </p:tgtEl>
                                        <p:attrNameLst>
                                          <p:attrName>ppt_w</p:attrName>
                                        </p:attrNameLst>
                                      </p:cBhvr>
                                      <p:tavLst>
                                        <p:tav tm="0">
                                          <p:val>
                                            <p:strVal val="#ppt_w*0.05"/>
                                          </p:val>
                                        </p:tav>
                                        <p:tav tm="100000">
                                          <p:val>
                                            <p:strVal val="#ppt_w"/>
                                          </p:val>
                                        </p:tav>
                                      </p:tavLst>
                                    </p:anim>
                                    <p:anim calcmode="lin" valueType="num">
                                      <p:cBhvr>
                                        <p:cTn id="52" dur="500" fill="hold"/>
                                        <p:tgtEl>
                                          <p:spTgt spid="2">
                                            <p:txEl>
                                              <p:pRg st="8" end="8"/>
                                            </p:txEl>
                                          </p:spTgt>
                                        </p:tgtEl>
                                        <p:attrNameLst>
                                          <p:attrName>ppt_h</p:attrName>
                                        </p:attrNameLst>
                                      </p:cBhvr>
                                      <p:tavLst>
                                        <p:tav tm="0">
                                          <p:val>
                                            <p:strVal val="#ppt_h"/>
                                          </p:val>
                                        </p:tav>
                                        <p:tav tm="100000">
                                          <p:val>
                                            <p:strVal val="#ppt_h"/>
                                          </p:val>
                                        </p:tav>
                                      </p:tavLst>
                                    </p:anim>
                                    <p:anim calcmode="lin" valueType="num">
                                      <p:cBhvr>
                                        <p:cTn id="53" dur="500" fill="hold"/>
                                        <p:tgtEl>
                                          <p:spTgt spid="2">
                                            <p:txEl>
                                              <p:pRg st="8" end="8"/>
                                            </p:txEl>
                                          </p:spTgt>
                                        </p:tgtEl>
                                        <p:attrNameLst>
                                          <p:attrName>ppt_x</p:attrName>
                                        </p:attrNameLst>
                                      </p:cBhvr>
                                      <p:tavLst>
                                        <p:tav tm="0">
                                          <p:val>
                                            <p:strVal val="#ppt_x-.2"/>
                                          </p:val>
                                        </p:tav>
                                        <p:tav tm="100000">
                                          <p:val>
                                            <p:strVal val="#ppt_x"/>
                                          </p:val>
                                        </p:tav>
                                      </p:tavLst>
                                    </p:anim>
                                    <p:anim calcmode="lin" valueType="num">
                                      <p:cBhvr>
                                        <p:cTn id="54" dur="500" fill="hold"/>
                                        <p:tgtEl>
                                          <p:spTgt spid="2">
                                            <p:txEl>
                                              <p:pRg st="8" end="8"/>
                                            </p:txEl>
                                          </p:spTgt>
                                        </p:tgtEl>
                                        <p:attrNameLst>
                                          <p:attrName>ppt_y</p:attrName>
                                        </p:attrNameLst>
                                      </p:cBhvr>
                                      <p:tavLst>
                                        <p:tav tm="0">
                                          <p:val>
                                            <p:strVal val="#ppt_y"/>
                                          </p:val>
                                        </p:tav>
                                        <p:tav tm="100000">
                                          <p:val>
                                            <p:strVal val="#ppt_y"/>
                                          </p:val>
                                        </p:tav>
                                      </p:tavLst>
                                    </p:anim>
                                    <p:animEffect transition="in" filter="fade">
                                      <p:cBhvr>
                                        <p:cTn id="5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3985</TotalTime>
  <Words>1709</Words>
  <Application>Microsoft Office PowerPoint</Application>
  <PresentationFormat>On-screen Show (4:3)</PresentationFormat>
  <Paragraphs>174</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WOMEN’S HEALTH </vt:lpstr>
      <vt:lpstr>Good health starts with a healthy life style.</vt:lpstr>
      <vt:lpstr>ANNUAL EXAMINATION</vt:lpstr>
      <vt:lpstr>MENSTRUAL CYCLES</vt:lpstr>
      <vt:lpstr>Many things can lead to changes in menstrual cycles.</vt:lpstr>
      <vt:lpstr>Vaginal secretions often vary throughout the menstrual cycle.</vt:lpstr>
      <vt:lpstr>PELVIC EXAMINATION</vt:lpstr>
      <vt:lpstr>WHAT  IS A PAP SMEAR</vt:lpstr>
      <vt:lpstr>What is HPV</vt:lpstr>
      <vt:lpstr>What are the symptoms of HPV</vt:lpstr>
      <vt:lpstr>Reduce your risk of HPV</vt:lpstr>
      <vt:lpstr>What is the HPV Vaccine</vt:lpstr>
      <vt:lpstr>SEX</vt:lpstr>
      <vt:lpstr>SEXUAL RESPONSIBILITY</vt:lpstr>
      <vt:lpstr>VIRGINITY</vt:lpstr>
      <vt:lpstr>Breast Cancer Facts</vt:lpstr>
      <vt:lpstr>Slide 17</vt:lpstr>
      <vt:lpstr>Slide 18</vt:lpstr>
      <vt:lpstr>Early Detection is the Key</vt:lpstr>
      <vt:lpstr>Slide 20</vt:lpstr>
      <vt:lpstr>How to perform SBE</vt:lpstr>
      <vt:lpstr>Slide 22</vt:lpstr>
      <vt:lpstr>Self Breast Exam</vt:lpstr>
      <vt:lpstr>Inflammatory Breast Cancer</vt:lpstr>
      <vt:lpstr>Inflammatory Breast Cancer</vt:lpstr>
      <vt:lpstr>Inflammatory Breast Cancer</vt:lpstr>
      <vt:lpstr>Source</vt:lpstr>
    </vt:vector>
  </TitlesOfParts>
  <Company>Valdosta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WOMEN’S HEALTH </dc:title>
  <dc:creator>auxserv</dc:creator>
  <cp:lastModifiedBy>VSU Auxiliary</cp:lastModifiedBy>
  <cp:revision>287</cp:revision>
  <dcterms:created xsi:type="dcterms:W3CDTF">2008-10-02T15:36:16Z</dcterms:created>
  <dcterms:modified xsi:type="dcterms:W3CDTF">2011-05-17T15:04:50Z</dcterms:modified>
</cp:coreProperties>
</file>