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13"/>
  </p:notesMasterIdLst>
  <p:handoutMasterIdLst>
    <p:handoutMasterId r:id="rId14"/>
  </p:handoutMasterIdLst>
  <p:sldIdLst>
    <p:sldId id="280" r:id="rId2"/>
    <p:sldId id="281" r:id="rId3"/>
    <p:sldId id="282" r:id="rId4"/>
    <p:sldId id="284" r:id="rId5"/>
    <p:sldId id="286" r:id="rId6"/>
    <p:sldId id="288" r:id="rId7"/>
    <p:sldId id="290" r:id="rId8"/>
    <p:sldId id="292" r:id="rId9"/>
    <p:sldId id="297" r:id="rId10"/>
    <p:sldId id="294" r:id="rId11"/>
    <p:sldId id="298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66"/>
    <a:srgbClr val="FFCC00"/>
    <a:srgbClr val="00CC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34578" autoAdjust="0"/>
    <p:restoredTop sz="99833" autoAdjust="0"/>
  </p:normalViewPr>
  <p:slideViewPr>
    <p:cSldViewPr>
      <p:cViewPr varScale="1">
        <p:scale>
          <a:sx n="71" d="100"/>
          <a:sy n="71" d="100"/>
        </p:scale>
        <p:origin x="-82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298"/>
    </p:cViewPr>
  </p:sorterViewPr>
  <p:notesViewPr>
    <p:cSldViewPr>
      <p:cViewPr varScale="1">
        <p:scale>
          <a:sx n="58" d="100"/>
          <a:sy n="58" d="100"/>
        </p:scale>
        <p:origin x="-1764" y="-6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r>
              <a:rPr lang="en-US"/>
              <a:t>The Flu</a:t>
            </a:r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D0295F7F-59EF-477A-807B-45B5615882E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75E6107-D620-4BD4-BBFB-1A53E5230BF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26"/>
          <p:cNvGrpSpPr>
            <a:grpSpLocks/>
          </p:cNvGrpSpPr>
          <p:nvPr/>
        </p:nvGrpSpPr>
        <p:grpSpPr bwMode="auto">
          <a:xfrm>
            <a:off x="-7758113" y="1463675"/>
            <a:ext cx="16902113" cy="10795000"/>
            <a:chOff x="-4887" y="922"/>
            <a:chExt cx="10647" cy="6800"/>
          </a:xfrm>
        </p:grpSpPr>
        <p:sp>
          <p:nvSpPr>
            <p:cNvPr id="5" name="Freeform 1027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Arc 1028"/>
            <p:cNvSpPr>
              <a:spLocks/>
            </p:cNvSpPr>
            <p:nvPr/>
          </p:nvSpPr>
          <p:spPr bwMode="auto">
            <a:xfrm>
              <a:off x="-4887" y="922"/>
              <a:ext cx="8474" cy="6800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4979 w 43200"/>
                <a:gd name="T3" fmla="*/ 266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2731" y="-1"/>
                    <a:pt x="23861" y="88"/>
                    <a:pt x="24979" y="265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20485" name="Rectangle 1029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486" name="Rectangle 103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429000" y="2085975"/>
            <a:ext cx="5638800" cy="1038225"/>
          </a:xfrm>
        </p:spPr>
        <p:txBody>
          <a:bodyPr lIns="92075" rIns="92075"/>
          <a:lstStyle>
            <a:lvl1pPr marL="0" indent="0">
              <a:lnSpc>
                <a:spcPct val="70000"/>
              </a:lnSpc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2"/>
          <p:cNvSpPr>
            <a:spLocks noGrp="1" noChangeArrowheads="1"/>
          </p:cNvSpPr>
          <p:nvPr>
            <p:ph type="ftr" sz="quarter" idx="11"/>
          </p:nvPr>
        </p:nvSpPr>
        <p:spPr>
          <a:xfrm>
            <a:off x="1295400" y="6365875"/>
            <a:ext cx="42672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03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>
                <a:latin typeface="+mn-lt"/>
              </a:defRPr>
            </a:lvl2pPr>
          </a:lstStyle>
          <a:p>
            <a:pPr lvl="1">
              <a:defRPr/>
            </a:pPr>
            <a:fld id="{3719E697-DE92-48E3-BA6A-0DC128EF7322}" type="slidenum">
              <a:rPr lang="en-US"/>
              <a:pPr lvl="1"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84E9BA1D-F7AF-4CB9-8C35-B47CD176A982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609600"/>
            <a:ext cx="20193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2625" y="609600"/>
            <a:ext cx="5908675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9A026C42-ACBC-4951-B9C0-CB653B3547D1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52178C3E-2728-44D2-96AE-15BA57183A0F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F306264-6B1E-4DBC-91DF-60F31FD86A8C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26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11188814-7C86-45EC-9F85-6B3D171828C3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21975366-0CB8-4E3D-A36F-F1580F6194D2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78BA20C3-DAAC-45BF-A868-B47F118BF61B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E0E68808-C315-4C5C-B71A-90CEE4DF2ED3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B5D66639-A612-4F53-9655-0053A9AC2908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2pPr lvl="1">
              <a:defRPr/>
            </a:lvl2pPr>
          </a:lstStyle>
          <a:p>
            <a:pPr lvl="1">
              <a:defRPr/>
            </a:pPr>
            <a:fld id="{F2C61DA2-E9DA-4C82-93AC-3F4B2EBCCABB}" type="slidenum">
              <a:rPr lang="en-US"/>
              <a:pPr lvl="1">
                <a:defRPr/>
              </a:pPr>
              <a:t>‹#›</a:t>
            </a:fld>
            <a:endParaRPr lang="en-US" dirty="0">
              <a:latin typeface="+mn-lt"/>
            </a:endParaRPr>
          </a:p>
        </p:txBody>
      </p:sp>
    </p:spTree>
  </p:cSld>
  <p:clrMapOvr>
    <a:masterClrMapping/>
  </p:clrMapOvr>
  <p:transition>
    <p:rand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bg2"/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050"/>
          <p:cNvGrpSpPr>
            <a:grpSpLocks/>
          </p:cNvGrpSpPr>
          <p:nvPr/>
        </p:nvGrpSpPr>
        <p:grpSpPr bwMode="auto">
          <a:xfrm>
            <a:off x="-8405813" y="4763"/>
            <a:ext cx="17538701" cy="13690600"/>
            <a:chOff x="-5295" y="3"/>
            <a:chExt cx="11048" cy="8624"/>
          </a:xfrm>
        </p:grpSpPr>
        <p:sp>
          <p:nvSpPr>
            <p:cNvPr id="19459" name="Freeform 2051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folHlink">
                    <a:gamma/>
                    <a:shade val="46275"/>
                    <a:invGamma/>
                  </a:schemeClr>
                </a:gs>
                <a:gs pos="100000">
                  <a:schemeClr val="folHlink"/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460" name="Arc 2052"/>
            <p:cNvSpPr>
              <a:spLocks/>
            </p:cNvSpPr>
            <p:nvPr/>
          </p:nvSpPr>
          <p:spPr bwMode="auto">
            <a:xfrm>
              <a:off x="-5295" y="3"/>
              <a:ext cx="10596" cy="8624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sq">
              <a:solidFill>
                <a:schemeClr val="fol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</p:grpSp>
      <p:sp>
        <p:nvSpPr>
          <p:cNvPr id="19461" name="Rectangle 2053"/>
          <p:cNvSpPr>
            <a:spLocks noGrp="1" noChangeArrowheads="1"/>
          </p:cNvSpPr>
          <p:nvPr>
            <p:ph type="title"/>
          </p:nvPr>
        </p:nvSpPr>
        <p:spPr bwMode="auto">
          <a:xfrm>
            <a:off x="682625" y="609600"/>
            <a:ext cx="808037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05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2625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562" tIns="46038" rIns="1825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463" name="Rectangle 205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215188" y="6442075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4" name="Rectangle 205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2625" y="6365875"/>
            <a:ext cx="426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9465" name="Rectangle 205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99313" y="6148388"/>
            <a:ext cx="1905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0" rIns="92075" bIns="0" numCol="1" anchor="b" anchorCtr="0" compatLnSpc="1">
            <a:prstTxWarp prst="textNoShape">
              <a:avLst/>
            </a:prstTxWarp>
          </a:bodyPr>
          <a:lstStyle>
            <a:lvl2pPr lvl="1" algn="r">
              <a:defRPr sz="1400">
                <a:latin typeface="+mj-lt"/>
              </a:defRPr>
            </a:lvl2pPr>
          </a:lstStyle>
          <a:p>
            <a:pPr lvl="1">
              <a:defRPr/>
            </a:pPr>
            <a:fld id="{FB508878-A5D7-4190-910A-EA78EBAD16E2}" type="slidenum">
              <a:rPr lang="en-US"/>
              <a:pPr lvl="1">
                <a:defRPr/>
              </a:pPr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ransition>
    <p:rand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CCFF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9600" dirty="0" smtClean="0"/>
              <a:t>MRSA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429000" y="2085975"/>
            <a:ext cx="5638800" cy="3019425"/>
          </a:xfrm>
        </p:spPr>
        <p:txBody>
          <a:bodyPr/>
          <a:lstStyle/>
          <a:p>
            <a:pPr eaLnBrk="1" hangingPunct="1"/>
            <a:r>
              <a:rPr lang="en-US" dirty="0" smtClean="0"/>
              <a:t>METHICILLIN-RESISTANT STAPHYLOCOCCUS </a:t>
            </a:r>
            <a:r>
              <a:rPr lang="en-US" dirty="0" smtClean="0"/>
              <a:t>AUREUS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sz="2800" dirty="0" smtClean="0"/>
              <a:t>Created by Kim Rasmussen, RN</a:t>
            </a:r>
          </a:p>
          <a:p>
            <a:pPr eaLnBrk="1" hangingPunct="1"/>
            <a:r>
              <a:rPr lang="en-US" sz="2800" dirty="0" smtClean="0"/>
              <a:t>VSU – Student Health Center</a:t>
            </a:r>
          </a:p>
          <a:p>
            <a:pPr eaLnBrk="1" hangingPunct="1"/>
            <a:r>
              <a:rPr lang="en-US" sz="2800" dirty="0" smtClean="0"/>
              <a:t>11/8/10</a:t>
            </a:r>
            <a:endParaRPr lang="en-US" sz="2800" dirty="0" smtClean="0"/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457200" y="0"/>
            <a:ext cx="868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HOW IS MRSA DIAGNOSED AND TREATED?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914400"/>
            <a:ext cx="91440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A health care provider swabs the wound and the specimen is sent to a laboratory for a test called a culture and sensitivity.</a:t>
            </a:r>
          </a:p>
          <a:p>
            <a:pPr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test results are usually back in 2-3 days.  The test will show if the infection is resistant to certain antibiotics.  If the infection can not be killed with standard antibiotics it is then referred to as MRSA. </a:t>
            </a:r>
          </a:p>
          <a:p>
            <a:pPr>
              <a:buFontTx/>
              <a:buChar char="•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The culture will show what antibiotics will treat the infection.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74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4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/>
      <p:bldP spid="174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Holt, K. (2008) Journeyworks Publishing, Santa Cruz, CA. www.journeyworks.com.</a:t>
            </a:r>
            <a:endParaRPr lang="en-US" dirty="0"/>
          </a:p>
        </p:txBody>
      </p:sp>
    </p:spTree>
  </p:cSld>
  <p:clrMapOvr>
    <a:masterClrMapping/>
  </p:clrMapOvr>
  <p:transition>
    <p:rand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152400"/>
            <a:ext cx="91440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6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  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7526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WHAT IS STAPHYLOCOCCUS AUREUS?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381000" y="1981200"/>
            <a:ext cx="8229600" cy="4495800"/>
          </a:xfrm>
        </p:spPr>
        <p:txBody>
          <a:bodyPr/>
          <a:lstStyle/>
          <a:p>
            <a:pPr eaLnBrk="1" hangingPunct="1"/>
            <a:r>
              <a:rPr lang="en-US" smtClean="0"/>
              <a:t>It is commonly called staph and it is one of the bacteria frequently responsible for skin infections.</a:t>
            </a:r>
          </a:p>
          <a:p>
            <a:pPr eaLnBrk="1" hangingPunct="1"/>
            <a:r>
              <a:rPr lang="en-US" smtClean="0"/>
              <a:t>Staph is often found on the skin and in the noses of healthy people.</a:t>
            </a:r>
          </a:p>
          <a:p>
            <a:pPr eaLnBrk="1" hangingPunct="1"/>
            <a:r>
              <a:rPr lang="en-US" smtClean="0"/>
              <a:t>Most Staph infections are minor (pimples and boils).</a:t>
            </a:r>
          </a:p>
          <a:p>
            <a:pPr eaLnBrk="1" hangingPunct="1"/>
            <a:r>
              <a:rPr lang="en-US" smtClean="0"/>
              <a:t>Staph can also be more serious in surgical wounds and pneumonia.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ChangeArrowheads="1"/>
          </p:cNvSpPr>
          <p:nvPr/>
        </p:nvSpPr>
        <p:spPr bwMode="auto">
          <a:xfrm>
            <a:off x="2209800" y="304800"/>
            <a:ext cx="401796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  <a:latin typeface="Tahoma" charset="0"/>
              </a:rPr>
              <a:t>WHAT IS MRSA</a:t>
            </a:r>
          </a:p>
        </p:txBody>
      </p: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1447800"/>
            <a:ext cx="883920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4000">
                <a:latin typeface="Tahoma" charset="0"/>
              </a:rPr>
              <a:t>MRSA is a type of Staph infection that is resistant to certain antibiotics.</a:t>
            </a:r>
          </a:p>
          <a:p>
            <a:pPr>
              <a:buFont typeface="Wingdings" pitchFamily="2" charset="2"/>
              <a:buChar char="Ø"/>
            </a:pPr>
            <a:endParaRPr lang="en-US" sz="4000">
              <a:latin typeface="Tahoma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sz="4000">
                <a:latin typeface="Tahoma" charset="0"/>
              </a:rPr>
              <a:t>Because MRSA can be harder to treat it can lead to more serious blood or bone infections.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3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1" grpId="0"/>
      <p:bldP spid="1434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609600" y="304800"/>
            <a:ext cx="80359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400">
                <a:solidFill>
                  <a:schemeClr val="tx2"/>
                </a:solidFill>
                <a:latin typeface="Tahoma" charset="0"/>
              </a:rPr>
              <a:t>WHAT DOES MRSA LOOK LIKE?</a:t>
            </a:r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0" y="1676400"/>
            <a:ext cx="9144000" cy="3503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buFont typeface="Wingdings" pitchFamily="2" charset="2"/>
              <a:buChar char="q"/>
            </a:pPr>
            <a:r>
              <a:rPr lang="en-US" sz="3200">
                <a:latin typeface="Tahoma" charset="0"/>
              </a:rPr>
              <a:t>At first it may look like an insect bite.</a:t>
            </a:r>
          </a:p>
          <a:p>
            <a:pPr>
              <a:buFont typeface="Wingdings" pitchFamily="2" charset="2"/>
              <a:buChar char="q"/>
            </a:pPr>
            <a:endParaRPr lang="en-US" sz="3200">
              <a:latin typeface="Tahoma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>
                <a:latin typeface="Tahoma" charset="0"/>
              </a:rPr>
              <a:t>As the infection grows it becomes red, swollen, warm, and tender to touch.</a:t>
            </a:r>
          </a:p>
          <a:p>
            <a:pPr>
              <a:buFont typeface="Wingdings" pitchFamily="2" charset="2"/>
              <a:buChar char="q"/>
            </a:pPr>
            <a:endParaRPr lang="en-US" sz="3200">
              <a:latin typeface="Tahoma" charset="0"/>
            </a:endParaRPr>
          </a:p>
          <a:p>
            <a:pPr>
              <a:buFont typeface="Wingdings" pitchFamily="2" charset="2"/>
              <a:buChar char="q"/>
            </a:pPr>
            <a:r>
              <a:rPr lang="en-US" sz="3200">
                <a:latin typeface="Tahoma" charset="0"/>
              </a:rPr>
              <a:t>Sometimes the boil like lesions will  rupture or form abscesses.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53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8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8" name="Picture 4" descr="untitl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1066800"/>
            <a:ext cx="8686800" cy="4719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150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3" name="Picture 5" descr="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295400"/>
            <a:ext cx="7010400" cy="407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9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40" name="Picture 4" descr="m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67000" y="609600"/>
            <a:ext cx="4111625" cy="513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447800" y="228600"/>
            <a:ext cx="6183313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4400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HOW IS MRSA SPREAD?</a:t>
            </a:r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1371600"/>
            <a:ext cx="9144000" cy="496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MRSA can be transmitted by skin to skin contact.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It can live on surfaces for 24 hours or more.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 Commonly used objects such as workout equipment, desks, towels and sheets.</a:t>
            </a:r>
          </a:p>
          <a:p>
            <a:pPr>
              <a:buFont typeface="Wingdings" pitchFamily="2" charset="2"/>
              <a:buChar char="§"/>
              <a:defRPr/>
            </a:pPr>
            <a:endParaRPr lang="en-US" sz="3200" dirty="0">
              <a:effectLst>
                <a:outerShdw blurRad="38100" dist="38100" dir="2700000" algn="tl">
                  <a:srgbClr val="000000"/>
                </a:outerShdw>
              </a:effectLst>
              <a:latin typeface="Tahoma" charset="0"/>
            </a:endParaRPr>
          </a:p>
          <a:p>
            <a:pPr>
              <a:buFont typeface="Wingdings" pitchFamily="2" charset="2"/>
              <a:buChar char="§"/>
              <a:defRPr/>
            </a:pPr>
            <a:r>
              <a:rPr lang="en-US" sz="3200" dirty="0">
                <a:effectLst>
                  <a:outerShdw blurRad="38100" dist="38100" dir="2700000" algn="tl">
                    <a:srgbClr val="000000"/>
                  </a:outerShdw>
                </a:effectLst>
                <a:latin typeface="Tahoma" charset="0"/>
              </a:rPr>
              <a:t>MRSA is more common in people that use gyms, are in school, or incarcerated.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6" dur="2000"/>
                                        <p:tgtEl>
                                          <p:spTgt spid="1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8" grpId="0"/>
      <p:bldP spid="163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HOW CAN I PREVENT MRSA?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Always wash hands well and shower daily.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Eat a healthy diet, exercise, quit smoking and avoid stress.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Keep open wounds covered.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Avoid contact with other peoples wounds.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Avoid sharing personal items like razors, towels, uniforms and sports equipment that directly touches your skin.</a:t>
            </a:r>
          </a:p>
          <a:p>
            <a:pPr eaLnBrk="1" hangingPunct="1">
              <a:lnSpc>
                <a:spcPct val="80000"/>
              </a:lnSpc>
            </a:pPr>
            <a:endParaRPr lang="en-US" sz="2400" smtClean="0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400" smtClean="0"/>
              <a:t>Clean and disinfect gym equipment, tanning beds and any other items that touch your skin directly.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Wash dirty clothes, linens and towels with hot water, detergent and bleach when possible.  </a:t>
            </a:r>
          </a:p>
          <a:p>
            <a:pPr eaLnBrk="1" hangingPunct="1">
              <a:lnSpc>
                <a:spcPct val="80000"/>
              </a:lnSpc>
            </a:pPr>
            <a:r>
              <a:rPr lang="en-US" sz="2400" smtClean="0"/>
              <a:t>Use antibiotics only prescribed for you, take on correct schedule and finish the entire bottle!!!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ining">
  <a:themeElements>
    <a:clrScheme name="Training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CCFF"/>
      </a:accent1>
      <a:accent2>
        <a:srgbClr val="FFFF00"/>
      </a:accent2>
      <a:accent3>
        <a:srgbClr val="AAAAFF"/>
      </a:accent3>
      <a:accent4>
        <a:srgbClr val="DADADA"/>
      </a:accent4>
      <a:accent5>
        <a:srgbClr val="AAE2FF"/>
      </a:accent5>
      <a:accent6>
        <a:srgbClr val="E7E700"/>
      </a:accent6>
      <a:hlink>
        <a:srgbClr val="FF0033"/>
      </a:hlink>
      <a:folHlink>
        <a:srgbClr val="3366FF"/>
      </a:folHlink>
    </a:clrScheme>
    <a:fontScheme name="Training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Training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CCFF"/>
        </a:accent1>
        <a:accent2>
          <a:srgbClr val="FFFF00"/>
        </a:accent2>
        <a:accent3>
          <a:srgbClr val="AAAAFF"/>
        </a:accent3>
        <a:accent4>
          <a:srgbClr val="DADADA"/>
        </a:accent4>
        <a:accent5>
          <a:srgbClr val="AAE2FF"/>
        </a:accent5>
        <a:accent6>
          <a:srgbClr val="E7E700"/>
        </a:accent6>
        <a:hlink>
          <a:srgbClr val="FF0033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00CCCC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00B9B9"/>
        </a:accent6>
        <a:hlink>
          <a:srgbClr val="CC99FF"/>
        </a:hlink>
        <a:folHlink>
          <a:srgbClr val="66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96969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878787"/>
        </a:accent6>
        <a:hlink>
          <a:srgbClr val="5F5F5F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raining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FFFF00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E7E700"/>
        </a:accent6>
        <a:hlink>
          <a:srgbClr val="6600CC"/>
        </a:hlink>
        <a:folHlink>
          <a:srgbClr val="0099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raining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FFFF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E7E700"/>
        </a:accent6>
        <a:hlink>
          <a:srgbClr val="CC0000"/>
        </a:hlink>
        <a:folHlink>
          <a:srgbClr val="CC66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Office\Templates\1033\Training.pot</Template>
  <TotalTime>5920</TotalTime>
  <Words>425</Words>
  <Application>Microsoft Office PowerPoint</Application>
  <PresentationFormat>On-screen Show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Training</vt:lpstr>
      <vt:lpstr>MRSA</vt:lpstr>
      <vt:lpstr>WHAT IS STAPHYLOCOCCUS AUREUS?</vt:lpstr>
      <vt:lpstr>Slide 3</vt:lpstr>
      <vt:lpstr>Slide 4</vt:lpstr>
      <vt:lpstr>Slide 5</vt:lpstr>
      <vt:lpstr>Slide 6</vt:lpstr>
      <vt:lpstr>Slide 7</vt:lpstr>
      <vt:lpstr>Slide 8</vt:lpstr>
      <vt:lpstr>HOW CAN I PREVENT MRSA?</vt:lpstr>
      <vt:lpstr>Slide 10</vt:lpstr>
      <vt:lpstr>Source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VSU</cp:lastModifiedBy>
  <cp:revision>46</cp:revision>
  <cp:lastPrinted>1601-01-01T00:00:00Z</cp:lastPrinted>
  <dcterms:created xsi:type="dcterms:W3CDTF">1601-01-01T00:00:00Z</dcterms:created>
  <dcterms:modified xsi:type="dcterms:W3CDTF">2010-11-08T15:35:43Z</dcterms:modified>
</cp:coreProperties>
</file>