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2" r:id="rId1"/>
  </p:sldMasterIdLst>
  <p:sldIdLst>
    <p:sldId id="256" r:id="rId2"/>
    <p:sldId id="259" r:id="rId3"/>
    <p:sldId id="257" r:id="rId4"/>
    <p:sldId id="258"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53"/>
    <p:restoredTop sz="94694"/>
  </p:normalViewPr>
  <p:slideViewPr>
    <p:cSldViewPr snapToGrid="0" snapToObjects="1">
      <p:cViewPr varScale="1">
        <p:scale>
          <a:sx n="106" d="100"/>
          <a:sy n="106" d="100"/>
        </p:scale>
        <p:origin x="108"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57C3F-0FB2-4B2E-BA6A-FEEEFF1AF7E3}"/>
              </a:ext>
            </a:extLst>
          </p:cNvPr>
          <p:cNvSpPr>
            <a:spLocks noGrp="1"/>
          </p:cNvSpPr>
          <p:nvPr>
            <p:ph type="ctrTitle"/>
          </p:nvPr>
        </p:nvSpPr>
        <p:spPr>
          <a:xfrm>
            <a:off x="2057400" y="685801"/>
            <a:ext cx="8115300" cy="3046228"/>
          </a:xfrm>
        </p:spPr>
        <p:txBody>
          <a:bodyPr anchor="b">
            <a:normAutofit/>
          </a:bodyPr>
          <a:lstStyle>
            <a:lvl1pPr algn="ctr">
              <a:defRPr sz="3600" cap="all" spc="300"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08583AE9-1CC1-4572-A6E5-E97F80E47661}"/>
              </a:ext>
            </a:extLst>
          </p:cNvPr>
          <p:cNvSpPr>
            <a:spLocks noGrp="1"/>
          </p:cNvSpPr>
          <p:nvPr>
            <p:ph type="subTitle" idx="1"/>
          </p:nvPr>
        </p:nvSpPr>
        <p:spPr>
          <a:xfrm>
            <a:off x="2057400" y="4114800"/>
            <a:ext cx="8115300" cy="2057400"/>
          </a:xfrm>
        </p:spPr>
        <p:txBody>
          <a:bodyPr/>
          <a:lstStyle>
            <a:lvl1pPr marL="0" indent="0" algn="ctr">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C04DE7C-68AB-403D-B9D8-7398C292C6DA}"/>
              </a:ext>
            </a:extLst>
          </p:cNvPr>
          <p:cNvSpPr>
            <a:spLocks noGrp="1"/>
          </p:cNvSpPr>
          <p:nvPr>
            <p:ph type="dt" sz="half" idx="10"/>
          </p:nvPr>
        </p:nvSpPr>
        <p:spPr/>
        <p:txBody>
          <a:bodyPr/>
          <a:lstStyle/>
          <a:p>
            <a:fld id="{23FEA57E-7C1A-457B-A4CD-5DCEB057B502}" type="datetime1">
              <a:rPr lang="en-US" smtClean="0"/>
              <a:t>9/20/2022</a:t>
            </a:fld>
            <a:endParaRPr lang="en-US" dirty="0"/>
          </a:p>
        </p:txBody>
      </p:sp>
      <p:sp>
        <p:nvSpPr>
          <p:cNvPr id="5" name="Footer Placeholder 4">
            <a:extLst>
              <a:ext uri="{FF2B5EF4-FFF2-40B4-BE49-F238E27FC236}">
                <a16:creationId xmlns:a16="http://schemas.microsoft.com/office/drawing/2014/main" id="{51003E50-6613-4D86-AA22-43B14E7279E9}"/>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03069AB5-A56D-471F-9236-EFA981E2EA03}"/>
              </a:ext>
            </a:extLst>
          </p:cNvPr>
          <p:cNvSpPr>
            <a:spLocks noGrp="1"/>
          </p:cNvSpPr>
          <p:nvPr>
            <p:ph type="sldNum" sz="quarter" idx="12"/>
          </p:nvPr>
        </p:nvSpPr>
        <p:spPr/>
        <p:txBody>
          <a:bodyPr/>
          <a:lstStyle/>
          <a:p>
            <a:fld id="{F8E28480-1C08-4458-AD97-0283E6FFD09D}" type="slidenum">
              <a:rPr lang="en-US" smtClean="0"/>
              <a:t>‹#›</a:t>
            </a:fld>
            <a:endParaRPr lang="en-US" dirty="0"/>
          </a:p>
        </p:txBody>
      </p:sp>
    </p:spTree>
    <p:extLst>
      <p:ext uri="{BB962C8B-B14F-4D97-AF65-F5344CB8AC3E}">
        <p14:creationId xmlns:p14="http://schemas.microsoft.com/office/powerpoint/2010/main" val="1943315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2744C-12E6-455B-B646-2EA92DE0E9A2}"/>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7D71C4D-C062-4EEE-9A9A-31ADCC5C87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944DC97-C26E-407A-9E29-68C52D547BDA}"/>
              </a:ext>
            </a:extLst>
          </p:cNvPr>
          <p:cNvSpPr>
            <a:spLocks noGrp="1"/>
          </p:cNvSpPr>
          <p:nvPr>
            <p:ph type="dt" sz="half" idx="10"/>
          </p:nvPr>
        </p:nvSpPr>
        <p:spPr/>
        <p:txBody>
          <a:bodyPr/>
          <a:lstStyle/>
          <a:p>
            <a:fld id="{11789749-A4CD-447F-8298-2B7988C91CEA}" type="datetime1">
              <a:rPr lang="en-US" smtClean="0"/>
              <a:t>9/20/2022</a:t>
            </a:fld>
            <a:endParaRPr lang="en-US"/>
          </a:p>
        </p:txBody>
      </p:sp>
      <p:sp>
        <p:nvSpPr>
          <p:cNvPr id="5" name="Footer Placeholder 4">
            <a:extLst>
              <a:ext uri="{FF2B5EF4-FFF2-40B4-BE49-F238E27FC236}">
                <a16:creationId xmlns:a16="http://schemas.microsoft.com/office/drawing/2014/main" id="{E72E9353-B771-47FF-975E-72337414E0ED}"/>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1EA5A858-B8B2-4364-A7D0-B2E8FAE0ADD4}"/>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809522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A6BABE-D80C-4F54-A03C-E1F9EBCA832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285191-EF5B-48BE-AB5D-B7BA4C3D09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FA387A-1231-4FE3-8574-D4331A3432D2}"/>
              </a:ext>
            </a:extLst>
          </p:cNvPr>
          <p:cNvSpPr>
            <a:spLocks noGrp="1"/>
          </p:cNvSpPr>
          <p:nvPr>
            <p:ph type="dt" sz="half" idx="10"/>
          </p:nvPr>
        </p:nvSpPr>
        <p:spPr/>
        <p:txBody>
          <a:bodyPr/>
          <a:lstStyle/>
          <a:p>
            <a:fld id="{BA0444D3-C0BA-4587-A56C-581AB9F841BE}" type="datetime1">
              <a:rPr lang="en-US" smtClean="0"/>
              <a:t>9/20/2022</a:t>
            </a:fld>
            <a:endParaRPr lang="en-US"/>
          </a:p>
        </p:txBody>
      </p:sp>
      <p:sp>
        <p:nvSpPr>
          <p:cNvPr id="5" name="Footer Placeholder 4">
            <a:extLst>
              <a:ext uri="{FF2B5EF4-FFF2-40B4-BE49-F238E27FC236}">
                <a16:creationId xmlns:a16="http://schemas.microsoft.com/office/drawing/2014/main" id="{02F21559-4901-4AD3-ABE7-DF0235457312}"/>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D8F6C18E-B751-4E7B-9CD8-1BF44DAB80F4}"/>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159105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9B412-EBAB-4569-B3D9-6B346BF837B2}"/>
              </a:ext>
            </a:extLst>
          </p:cNvPr>
          <p:cNvSpPr>
            <a:spLocks noGrp="1"/>
          </p:cNvSpPr>
          <p:nvPr>
            <p:ph type="title"/>
          </p:nvPr>
        </p:nvSpPr>
        <p:spPr>
          <a:xfrm>
            <a:off x="1371600" y="685800"/>
            <a:ext cx="9486900" cy="1371600"/>
          </a:xfrm>
        </p:spPr>
        <p:txBody>
          <a:bodyPr>
            <a:normAutofit/>
          </a:bodyPr>
          <a:lstStyle>
            <a:lvl1pPr algn="l">
              <a:defRPr sz="3200" cap="all" spc="30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5E7C8AE-B0F4-404F-BCAD-A14C18E50D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8AA9CAD-DAFB-4DE3-9C41-7FD03EA8D8DD}"/>
              </a:ext>
            </a:extLst>
          </p:cNvPr>
          <p:cNvSpPr>
            <a:spLocks noGrp="1"/>
          </p:cNvSpPr>
          <p:nvPr>
            <p:ph type="dt" sz="half" idx="10"/>
          </p:nvPr>
        </p:nvSpPr>
        <p:spPr/>
        <p:txBody>
          <a:bodyPr/>
          <a:lstStyle/>
          <a:p>
            <a:fld id="{201AF2CE-4F37-411C-A3EE-BBBE223265BF}" type="datetime1">
              <a:rPr lang="en-US" smtClean="0"/>
              <a:t>9/20/2022</a:t>
            </a:fld>
            <a:endParaRPr lang="en-US"/>
          </a:p>
        </p:txBody>
      </p:sp>
      <p:sp>
        <p:nvSpPr>
          <p:cNvPr id="5" name="Footer Placeholder 4">
            <a:extLst>
              <a:ext uri="{FF2B5EF4-FFF2-40B4-BE49-F238E27FC236}">
                <a16:creationId xmlns:a16="http://schemas.microsoft.com/office/drawing/2014/main" id="{8FCE3137-8136-46C5-AC2F-49E5F55E4C73}"/>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AF1AB6EF-A0B1-4706-AE44-253A6B182D48}"/>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179632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02F68-BF19-468D-B422-54B6D189FA58}"/>
              </a:ext>
            </a:extLst>
          </p:cNvPr>
          <p:cNvSpPr>
            <a:spLocks noGrp="1"/>
          </p:cNvSpPr>
          <p:nvPr>
            <p:ph type="title"/>
          </p:nvPr>
        </p:nvSpPr>
        <p:spPr>
          <a:xfrm>
            <a:off x="831850" y="1709738"/>
            <a:ext cx="10515600" cy="2774071"/>
          </a:xfrm>
        </p:spPr>
        <p:txBody>
          <a:bodyPr anchor="b">
            <a:normAutofit/>
          </a:bodyPr>
          <a:lstStyle>
            <a:lvl1pPr algn="ct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BCBF7D7-84D4-4A39-B44E-9B029EEB1FE8}"/>
              </a:ext>
            </a:extLst>
          </p:cNvPr>
          <p:cNvSpPr>
            <a:spLocks noGrp="1"/>
          </p:cNvSpPr>
          <p:nvPr>
            <p:ph type="body" idx="1"/>
          </p:nvPr>
        </p:nvSpPr>
        <p:spPr>
          <a:xfrm>
            <a:off x="831850" y="4641624"/>
            <a:ext cx="10515600" cy="1448026"/>
          </a:xfrm>
        </p:spPr>
        <p:txBody>
          <a:bodyPr/>
          <a:lstStyle>
            <a:lvl1pPr marL="0" indent="0" algn="ctr">
              <a:buNone/>
              <a:defRPr sz="2400" i="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E29709-D243-41E8-89FA-62FA7AEB52E1}"/>
              </a:ext>
            </a:extLst>
          </p:cNvPr>
          <p:cNvSpPr>
            <a:spLocks noGrp="1"/>
          </p:cNvSpPr>
          <p:nvPr>
            <p:ph type="dt" sz="half" idx="10"/>
          </p:nvPr>
        </p:nvSpPr>
        <p:spPr/>
        <p:txBody>
          <a:bodyPr/>
          <a:lstStyle/>
          <a:p>
            <a:fld id="{C96083D4-708C-4BB5-B4FD-30CE9FA12FD5}" type="datetime1">
              <a:rPr lang="en-US" smtClean="0"/>
              <a:t>9/20/2022</a:t>
            </a:fld>
            <a:endParaRPr lang="en-US"/>
          </a:p>
        </p:txBody>
      </p:sp>
      <p:sp>
        <p:nvSpPr>
          <p:cNvPr id="5" name="Footer Placeholder 4">
            <a:extLst>
              <a:ext uri="{FF2B5EF4-FFF2-40B4-BE49-F238E27FC236}">
                <a16:creationId xmlns:a16="http://schemas.microsoft.com/office/drawing/2014/main" id="{5AAB99C0-DC2A-4133-A10D-D43A1E05BB1A}"/>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98122EFD-A17E-47F5-8AC9-EFD6D813DBE7}"/>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403169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C668D-BFBE-4765-A294-8303931B57C9}"/>
              </a:ext>
            </a:extLst>
          </p:cNvPr>
          <p:cNvSpPr>
            <a:spLocks noGrp="1"/>
          </p:cNvSpPr>
          <p:nvPr>
            <p:ph type="title"/>
          </p:nvPr>
        </p:nvSpPr>
        <p:spPr>
          <a:xfrm>
            <a:off x="1346071" y="566278"/>
            <a:ext cx="9512429" cy="965458"/>
          </a:xfrm>
        </p:spPr>
        <p:txBody>
          <a:bodyPr/>
          <a:lstStyle>
            <a:lvl1pPr algn="ctr">
              <a:defRPr cap="all" spc="30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B3C212-F55F-4D0D-BFA7-F00A33CAA196}"/>
              </a:ext>
            </a:extLst>
          </p:cNvPr>
          <p:cNvSpPr>
            <a:spLocks noGrp="1"/>
          </p:cNvSpPr>
          <p:nvPr>
            <p:ph sz="half" idx="1"/>
          </p:nvPr>
        </p:nvSpPr>
        <p:spPr>
          <a:xfrm>
            <a:off x="909758" y="2057400"/>
            <a:ext cx="5031521" cy="4119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154BDD7-2575-4E82-887D-DCAF9EB15924}"/>
              </a:ext>
            </a:extLst>
          </p:cNvPr>
          <p:cNvSpPr>
            <a:spLocks noGrp="1"/>
          </p:cNvSpPr>
          <p:nvPr>
            <p:ph sz="half" idx="2"/>
          </p:nvPr>
        </p:nvSpPr>
        <p:spPr>
          <a:xfrm>
            <a:off x="6265408" y="2057401"/>
            <a:ext cx="5016834" cy="4119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CAECC8-3C3A-4A5D-AB7A-1F99E5023D3F}"/>
              </a:ext>
            </a:extLst>
          </p:cNvPr>
          <p:cNvSpPr>
            <a:spLocks noGrp="1"/>
          </p:cNvSpPr>
          <p:nvPr>
            <p:ph type="dt" sz="half" idx="10"/>
          </p:nvPr>
        </p:nvSpPr>
        <p:spPr/>
        <p:txBody>
          <a:bodyPr/>
          <a:lstStyle/>
          <a:p>
            <a:fld id="{D0D239B2-65BC-4C2A-A62B-3EABFE9590E4}" type="datetime1">
              <a:rPr lang="en-US" smtClean="0"/>
              <a:t>9/20/2022</a:t>
            </a:fld>
            <a:endParaRPr lang="en-US"/>
          </a:p>
        </p:txBody>
      </p:sp>
      <p:sp>
        <p:nvSpPr>
          <p:cNvPr id="6" name="Footer Placeholder 5">
            <a:extLst>
              <a:ext uri="{FF2B5EF4-FFF2-40B4-BE49-F238E27FC236}">
                <a16:creationId xmlns:a16="http://schemas.microsoft.com/office/drawing/2014/main" id="{4447609B-ACA4-4323-9340-C7DB166D7A50}"/>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77409EA3-C5C7-4AC6-956A-DB9A3B4F314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74237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0CDE0-7431-4F05-AA47-F10EB46C9608}"/>
              </a:ext>
            </a:extLst>
          </p:cNvPr>
          <p:cNvSpPr>
            <a:spLocks noGrp="1"/>
          </p:cNvSpPr>
          <p:nvPr>
            <p:ph type="title"/>
          </p:nvPr>
        </p:nvSpPr>
        <p:spPr>
          <a:xfrm>
            <a:off x="839788" y="365126"/>
            <a:ext cx="10276552" cy="1149350"/>
          </a:xfrm>
        </p:spPr>
        <p:txBody>
          <a:bodyPr>
            <a:normAutofit/>
          </a:bodyPr>
          <a:lstStyle>
            <a:lvl1pPr algn="ctr">
              <a:defRPr sz="3200" cap="all" spc="30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6D9FFA7-D3EA-4CB8-A471-94235AD62592}"/>
              </a:ext>
            </a:extLst>
          </p:cNvPr>
          <p:cNvSpPr>
            <a:spLocks noGrp="1"/>
          </p:cNvSpPr>
          <p:nvPr>
            <p:ph type="body" idx="1"/>
          </p:nvPr>
        </p:nvSpPr>
        <p:spPr>
          <a:xfrm>
            <a:off x="839788" y="1681163"/>
            <a:ext cx="5157787" cy="823912"/>
          </a:xfrm>
        </p:spPr>
        <p:txBody>
          <a:bodyPr anchor="b"/>
          <a:lstStyle>
            <a:lvl1pPr marL="0" indent="0">
              <a:buNone/>
              <a:defRPr sz="2400" b="1"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5360D2-88E8-43C8-92D1-67AB23BBE2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C768F6-20A1-47A1-90FE-903135EEFD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555EC1-268F-4324-A003-3608AA0D84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55C8E4-FCB8-4E06-9C43-0ACD949A73D4}"/>
              </a:ext>
            </a:extLst>
          </p:cNvPr>
          <p:cNvSpPr>
            <a:spLocks noGrp="1"/>
          </p:cNvSpPr>
          <p:nvPr>
            <p:ph type="dt" sz="half" idx="10"/>
          </p:nvPr>
        </p:nvSpPr>
        <p:spPr/>
        <p:txBody>
          <a:bodyPr/>
          <a:lstStyle/>
          <a:p>
            <a:fld id="{85E05F5A-E4A3-476F-A89E-C2B73F2431E4}" type="datetime1">
              <a:rPr lang="en-US" smtClean="0"/>
              <a:t>9/20/2022</a:t>
            </a:fld>
            <a:endParaRPr lang="en-US"/>
          </a:p>
        </p:txBody>
      </p:sp>
      <p:sp>
        <p:nvSpPr>
          <p:cNvPr id="8" name="Footer Placeholder 7">
            <a:extLst>
              <a:ext uri="{FF2B5EF4-FFF2-40B4-BE49-F238E27FC236}">
                <a16:creationId xmlns:a16="http://schemas.microsoft.com/office/drawing/2014/main" id="{8B01C005-C973-4D82-942A-334F1D431A04}"/>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AAFB6186-6570-4DE8-8603-70B0A51DFE9C}"/>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591660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5ADD3-88C8-4B01-8CC6-808C0E416054}"/>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2634E6A-1390-4101-B78E-7592313407D7}"/>
              </a:ext>
            </a:extLst>
          </p:cNvPr>
          <p:cNvSpPr>
            <a:spLocks noGrp="1"/>
          </p:cNvSpPr>
          <p:nvPr>
            <p:ph type="dt" sz="half" idx="10"/>
          </p:nvPr>
        </p:nvSpPr>
        <p:spPr/>
        <p:txBody>
          <a:bodyPr/>
          <a:lstStyle/>
          <a:p>
            <a:fld id="{E3761515-4A26-4F31-9F61-5A10B1FABBFC}" type="datetime1">
              <a:rPr lang="en-US" smtClean="0"/>
              <a:t>9/20/2022</a:t>
            </a:fld>
            <a:endParaRPr lang="en-US"/>
          </a:p>
        </p:txBody>
      </p:sp>
      <p:sp>
        <p:nvSpPr>
          <p:cNvPr id="4" name="Footer Placeholder 3">
            <a:extLst>
              <a:ext uri="{FF2B5EF4-FFF2-40B4-BE49-F238E27FC236}">
                <a16:creationId xmlns:a16="http://schemas.microsoft.com/office/drawing/2014/main" id="{88BC7B90-4C99-4653-872A-3572A02DAE99}"/>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13B03516-4D31-49D2-9488-33C734A7A4F6}"/>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212949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0D8488-CF25-431B-A87A-AAF141BD0BBB}"/>
              </a:ext>
            </a:extLst>
          </p:cNvPr>
          <p:cNvSpPr>
            <a:spLocks noGrp="1"/>
          </p:cNvSpPr>
          <p:nvPr>
            <p:ph type="dt" sz="half" idx="10"/>
          </p:nvPr>
        </p:nvSpPr>
        <p:spPr/>
        <p:txBody>
          <a:bodyPr/>
          <a:lstStyle/>
          <a:p>
            <a:fld id="{4A75DC65-7D1F-4BAB-9695-F7E734143E14}" type="datetime1">
              <a:rPr lang="en-US" smtClean="0"/>
              <a:t>9/20/2022</a:t>
            </a:fld>
            <a:endParaRPr lang="en-US"/>
          </a:p>
        </p:txBody>
      </p:sp>
      <p:sp>
        <p:nvSpPr>
          <p:cNvPr id="3" name="Footer Placeholder 2">
            <a:extLst>
              <a:ext uri="{FF2B5EF4-FFF2-40B4-BE49-F238E27FC236}">
                <a16:creationId xmlns:a16="http://schemas.microsoft.com/office/drawing/2014/main" id="{8A2F58E5-C92D-4C64-B867-0576B1EADD06}"/>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89216797-ABEC-4FE0-AFDE-36107B96710D}"/>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818942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8F2B0-990D-418E-9D10-2464E98669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881131-AFFD-4339-9F30-D408B5105C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7C47F4-7968-4698-8BD3-A583099FAA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12BC6F-3996-4B2B-B8F2-DD3A82CCF76B}"/>
              </a:ext>
            </a:extLst>
          </p:cNvPr>
          <p:cNvSpPr>
            <a:spLocks noGrp="1"/>
          </p:cNvSpPr>
          <p:nvPr>
            <p:ph type="dt" sz="half" idx="10"/>
          </p:nvPr>
        </p:nvSpPr>
        <p:spPr/>
        <p:txBody>
          <a:bodyPr/>
          <a:lstStyle/>
          <a:p>
            <a:fld id="{7E624077-BD55-4036-8E92-6558FDF3B653}" type="datetime1">
              <a:rPr lang="en-US" smtClean="0"/>
              <a:t>9/20/2022</a:t>
            </a:fld>
            <a:endParaRPr lang="en-US"/>
          </a:p>
        </p:txBody>
      </p:sp>
      <p:sp>
        <p:nvSpPr>
          <p:cNvPr id="6" name="Footer Placeholder 5">
            <a:extLst>
              <a:ext uri="{FF2B5EF4-FFF2-40B4-BE49-F238E27FC236}">
                <a16:creationId xmlns:a16="http://schemas.microsoft.com/office/drawing/2014/main" id="{EA832E66-581A-4CF2-A40A-4E24FAAC4AE4}"/>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E83B1C89-C625-4618-81A2-FB34E4DA071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3265682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1486F-443A-4F2D-AB1F-8B1F4C4DE7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A21213-E7FB-406A-B8CD-735AAC7AD0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4F41A03-500E-49F7-8D99-A1EAFE4D34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91523D-69E9-4EAE-A610-B3A237B75842}"/>
              </a:ext>
            </a:extLst>
          </p:cNvPr>
          <p:cNvSpPr>
            <a:spLocks noGrp="1"/>
          </p:cNvSpPr>
          <p:nvPr>
            <p:ph type="dt" sz="half" idx="10"/>
          </p:nvPr>
        </p:nvSpPr>
        <p:spPr/>
        <p:txBody>
          <a:bodyPr/>
          <a:lstStyle/>
          <a:p>
            <a:fld id="{804225F2-7107-4609-BCC2-77C63064A5E8}" type="datetime1">
              <a:rPr lang="en-US" smtClean="0"/>
              <a:t>9/20/2022</a:t>
            </a:fld>
            <a:endParaRPr lang="en-US"/>
          </a:p>
        </p:txBody>
      </p:sp>
      <p:sp>
        <p:nvSpPr>
          <p:cNvPr id="6" name="Footer Placeholder 5">
            <a:extLst>
              <a:ext uri="{FF2B5EF4-FFF2-40B4-BE49-F238E27FC236}">
                <a16:creationId xmlns:a16="http://schemas.microsoft.com/office/drawing/2014/main" id="{4EDB852F-4134-4AB5-BA87-483B1E1ADD21}"/>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5E34C5CB-918E-4A09-8222-D36E37B63C0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097633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AA0686-7BAC-45C0-BA30-0D0CBCE5CE63}"/>
              </a:ext>
            </a:extLst>
          </p:cNvPr>
          <p:cNvSpPr>
            <a:spLocks noGrp="1"/>
          </p:cNvSpPr>
          <p:nvPr>
            <p:ph type="title"/>
          </p:nvPr>
        </p:nvSpPr>
        <p:spPr>
          <a:xfrm>
            <a:off x="1371600" y="685800"/>
            <a:ext cx="94869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34202DE-82CD-407D-8C68-174B0CBB57F7}"/>
              </a:ext>
            </a:extLst>
          </p:cNvPr>
          <p:cNvSpPr>
            <a:spLocks noGrp="1"/>
          </p:cNvSpPr>
          <p:nvPr>
            <p:ph type="body" idx="1"/>
          </p:nvPr>
        </p:nvSpPr>
        <p:spPr>
          <a:xfrm>
            <a:off x="1371599" y="2254103"/>
            <a:ext cx="9486901" cy="391809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554AC9D-6E1B-46D3-959F-A068A1EDBDBA}"/>
              </a:ext>
            </a:extLst>
          </p:cNvPr>
          <p:cNvSpPr>
            <a:spLocks noGrp="1"/>
          </p:cNvSpPr>
          <p:nvPr>
            <p:ph type="dt" sz="half" idx="2"/>
          </p:nvPr>
        </p:nvSpPr>
        <p:spPr>
          <a:xfrm rot="5400000">
            <a:off x="9800022" y="3223751"/>
            <a:ext cx="4114801" cy="410501"/>
          </a:xfrm>
          <a:prstGeom prst="rect">
            <a:avLst/>
          </a:prstGeom>
        </p:spPr>
        <p:txBody>
          <a:bodyPr vert="horz" lIns="91440" tIns="45720" rIns="91440" bIns="45720" rtlCol="0" anchor="ctr"/>
          <a:lstStyle>
            <a:lvl1pPr algn="ctr">
              <a:defRPr sz="900" cap="all" spc="300" baseline="0">
                <a:solidFill>
                  <a:schemeClr val="tx2">
                    <a:lumMod val="75000"/>
                    <a:lumOff val="25000"/>
                  </a:schemeClr>
                </a:solidFill>
                <a:latin typeface="+mn-lt"/>
              </a:defRPr>
            </a:lvl1pPr>
          </a:lstStyle>
          <a:p>
            <a:fld id="{D3FE42E8-8B57-452D-A122-4DCE9AC771EF}" type="datetime1">
              <a:rPr lang="en-US" smtClean="0"/>
              <a:t>9/20/2022</a:t>
            </a:fld>
            <a:endParaRPr lang="en-US"/>
          </a:p>
        </p:txBody>
      </p:sp>
      <p:sp>
        <p:nvSpPr>
          <p:cNvPr id="5" name="Footer Placeholder 4">
            <a:extLst>
              <a:ext uri="{FF2B5EF4-FFF2-40B4-BE49-F238E27FC236}">
                <a16:creationId xmlns:a16="http://schemas.microsoft.com/office/drawing/2014/main" id="{A5FC0015-9EFB-40F8-BC00-AC2483D60905}"/>
              </a:ext>
            </a:extLst>
          </p:cNvPr>
          <p:cNvSpPr>
            <a:spLocks noGrp="1"/>
          </p:cNvSpPr>
          <p:nvPr>
            <p:ph type="ftr" sz="quarter" idx="3"/>
          </p:nvPr>
        </p:nvSpPr>
        <p:spPr>
          <a:xfrm rot="5400000">
            <a:off x="-1708136" y="3223750"/>
            <a:ext cx="4114800" cy="410501"/>
          </a:xfrm>
          <a:prstGeom prst="rect">
            <a:avLst/>
          </a:prstGeom>
        </p:spPr>
        <p:txBody>
          <a:bodyPr vert="horz" lIns="91440" tIns="45720" rIns="91440" bIns="45720" rtlCol="0" anchor="ctr"/>
          <a:lstStyle>
            <a:lvl1pPr algn="ctr">
              <a:defRPr sz="900" cap="all" spc="300" baseline="0">
                <a:solidFill>
                  <a:schemeClr val="tx2">
                    <a:lumMod val="75000"/>
                    <a:lumOff val="25000"/>
                  </a:schemeClr>
                </a:solidFill>
                <a:latin typeface="+mn-lt"/>
              </a:defRPr>
            </a:lvl1pPr>
          </a:lstStyle>
          <a:p>
            <a:r>
              <a:rPr lang="en-US" dirty="0"/>
              <a:t>Sample Footer Text</a:t>
            </a:r>
          </a:p>
        </p:txBody>
      </p:sp>
      <p:sp>
        <p:nvSpPr>
          <p:cNvPr id="6" name="Slide Number Placeholder 5">
            <a:extLst>
              <a:ext uri="{FF2B5EF4-FFF2-40B4-BE49-F238E27FC236}">
                <a16:creationId xmlns:a16="http://schemas.microsoft.com/office/drawing/2014/main" id="{E572C732-0E3E-49E0-A72E-D4C08CB4455A}"/>
              </a:ext>
            </a:extLst>
          </p:cNvPr>
          <p:cNvSpPr>
            <a:spLocks noGrp="1"/>
          </p:cNvSpPr>
          <p:nvPr>
            <p:ph type="sldNum" sz="quarter" idx="4"/>
          </p:nvPr>
        </p:nvSpPr>
        <p:spPr>
          <a:xfrm>
            <a:off x="11116340" y="6356350"/>
            <a:ext cx="871868" cy="365125"/>
          </a:xfrm>
          <a:prstGeom prst="rect">
            <a:avLst/>
          </a:prstGeom>
        </p:spPr>
        <p:txBody>
          <a:bodyPr vert="horz" lIns="91440" tIns="45720" rIns="91440" bIns="45720" rtlCol="0" anchor="ctr"/>
          <a:lstStyle>
            <a:lvl1pPr algn="r">
              <a:defRPr sz="900" spc="300">
                <a:solidFill>
                  <a:schemeClr val="tx2">
                    <a:lumMod val="75000"/>
                    <a:lumOff val="25000"/>
                  </a:schemeClr>
                </a:solidFill>
                <a:latin typeface="+mn-lt"/>
              </a:defRPr>
            </a:lvl1pPr>
          </a:lstStyle>
          <a:p>
            <a:fld id="{F8E28480-1C08-4458-AD97-0283E6FFD09D}" type="slidenum">
              <a:rPr lang="en-US" smtClean="0"/>
              <a:pPr/>
              <a:t>‹#›</a:t>
            </a:fld>
            <a:endParaRPr lang="en-US"/>
          </a:p>
        </p:txBody>
      </p:sp>
    </p:spTree>
    <p:extLst>
      <p:ext uri="{BB962C8B-B14F-4D97-AF65-F5344CB8AC3E}">
        <p14:creationId xmlns:p14="http://schemas.microsoft.com/office/powerpoint/2010/main" val="333593599"/>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Lst>
  <p:hf sldNum="0" hdr="0" ftr="0" dt="0"/>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SzPct val="70000"/>
        <a:buFont typeface="Arial" panose="020B0604020202020204" pitchFamily="34" charset="0"/>
        <a:buChar char="•"/>
        <a:defRPr sz="2400" kern="1200">
          <a:solidFill>
            <a:schemeClr val="tx2"/>
          </a:solidFill>
          <a:latin typeface="+mj-lt"/>
          <a:ea typeface="+mn-ea"/>
          <a:cs typeface="+mn-cs"/>
        </a:defRPr>
      </a:lvl1pPr>
      <a:lvl2pPr marL="685800" indent="-228600" algn="l" defTabSz="914400" rtl="0" eaLnBrk="1" latinLnBrk="0" hangingPunct="1">
        <a:lnSpc>
          <a:spcPct val="100000"/>
        </a:lnSpc>
        <a:spcBef>
          <a:spcPts val="500"/>
        </a:spcBef>
        <a:buSzPct val="70000"/>
        <a:buFont typeface="Arial" panose="020B0604020202020204" pitchFamily="34" charset="0"/>
        <a:buChar char="•"/>
        <a:defRPr sz="2000" kern="1200">
          <a:solidFill>
            <a:schemeClr val="tx2"/>
          </a:solidFill>
          <a:latin typeface="+mj-lt"/>
          <a:ea typeface="+mn-ea"/>
          <a:cs typeface="+mn-cs"/>
        </a:defRPr>
      </a:lvl2pPr>
      <a:lvl3pPr marL="1143000" indent="-228600" algn="l" defTabSz="914400" rtl="0" eaLnBrk="1" latinLnBrk="0" hangingPunct="1">
        <a:lnSpc>
          <a:spcPct val="100000"/>
        </a:lnSpc>
        <a:spcBef>
          <a:spcPts val="500"/>
        </a:spcBef>
        <a:buSzPct val="70000"/>
        <a:buFont typeface="Arial" panose="020B0604020202020204" pitchFamily="34" charset="0"/>
        <a:buChar char="•"/>
        <a:defRPr sz="1800" kern="1200">
          <a:solidFill>
            <a:schemeClr val="tx2"/>
          </a:solidFill>
          <a:latin typeface="+mj-lt"/>
          <a:ea typeface="+mn-ea"/>
          <a:cs typeface="+mn-cs"/>
        </a:defRPr>
      </a:lvl3pPr>
      <a:lvl4pPr marL="16002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4pPr>
      <a:lvl5pPr marL="20574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mailto:vsuindependentcontractor@valdosta.ed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1">
            <a:extLst>
              <a:ext uri="{FF2B5EF4-FFF2-40B4-BE49-F238E27FC236}">
                <a16:creationId xmlns:a16="http://schemas.microsoft.com/office/drawing/2014/main" id="{3D99578A-5517-4361-8249-598D1C9FB2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3" descr="A mosaic of colorful geometric shapes">
            <a:extLst>
              <a:ext uri="{FF2B5EF4-FFF2-40B4-BE49-F238E27FC236}">
                <a16:creationId xmlns:a16="http://schemas.microsoft.com/office/drawing/2014/main" id="{A0634E2D-1F67-4294-9A48-E27DA2D71F72}"/>
              </a:ext>
            </a:extLst>
          </p:cNvPr>
          <p:cNvPicPr>
            <a:picLocks noChangeAspect="1"/>
          </p:cNvPicPr>
          <p:nvPr/>
        </p:nvPicPr>
        <p:blipFill rotWithShape="1">
          <a:blip r:embed="rId2"/>
          <a:srcRect t="20292" b="8793"/>
          <a:stretch/>
        </p:blipFill>
        <p:spPr>
          <a:xfrm>
            <a:off x="685800" y="685800"/>
            <a:ext cx="10820400" cy="5486400"/>
          </a:xfrm>
          <a:prstGeom prst="rect">
            <a:avLst/>
          </a:prstGeom>
        </p:spPr>
      </p:pic>
      <p:sp>
        <p:nvSpPr>
          <p:cNvPr id="34" name="Rectangle 33">
            <a:extLst>
              <a:ext uri="{FF2B5EF4-FFF2-40B4-BE49-F238E27FC236}">
                <a16:creationId xmlns:a16="http://schemas.microsoft.com/office/drawing/2014/main" id="{088C0414-4070-42B4-B359-C995754D7F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61ECAC-70DB-5D46-BCB2-DD6E36F230C4}"/>
              </a:ext>
            </a:extLst>
          </p:cNvPr>
          <p:cNvSpPr>
            <a:spLocks noGrp="1"/>
          </p:cNvSpPr>
          <p:nvPr>
            <p:ph type="ctrTitle"/>
          </p:nvPr>
        </p:nvSpPr>
        <p:spPr>
          <a:xfrm>
            <a:off x="2057400" y="1387547"/>
            <a:ext cx="8115300" cy="2216266"/>
          </a:xfrm>
        </p:spPr>
        <p:txBody>
          <a:bodyPr>
            <a:normAutofit/>
          </a:bodyPr>
          <a:lstStyle/>
          <a:p>
            <a:r>
              <a:rPr lang="en-US" dirty="0"/>
              <a:t>Independent Contractor Process</a:t>
            </a:r>
          </a:p>
        </p:txBody>
      </p:sp>
      <p:sp>
        <p:nvSpPr>
          <p:cNvPr id="3" name="Subtitle 2">
            <a:extLst>
              <a:ext uri="{FF2B5EF4-FFF2-40B4-BE49-F238E27FC236}">
                <a16:creationId xmlns:a16="http://schemas.microsoft.com/office/drawing/2014/main" id="{55F76FCB-974B-5B43-BF62-79CEF965788C}"/>
              </a:ext>
            </a:extLst>
          </p:cNvPr>
          <p:cNvSpPr>
            <a:spLocks noGrp="1"/>
          </p:cNvSpPr>
          <p:nvPr>
            <p:ph type="subTitle" idx="1"/>
          </p:nvPr>
        </p:nvSpPr>
        <p:spPr>
          <a:xfrm>
            <a:off x="2057400" y="3759200"/>
            <a:ext cx="8115300" cy="1727202"/>
          </a:xfrm>
        </p:spPr>
        <p:txBody>
          <a:bodyPr>
            <a:normAutofit/>
          </a:bodyPr>
          <a:lstStyle/>
          <a:p>
            <a:r>
              <a:rPr lang="en-US" dirty="0"/>
              <a:t>Steps to follow </a:t>
            </a:r>
          </a:p>
        </p:txBody>
      </p:sp>
    </p:spTree>
    <p:extLst>
      <p:ext uri="{BB962C8B-B14F-4D97-AF65-F5344CB8AC3E}">
        <p14:creationId xmlns:p14="http://schemas.microsoft.com/office/powerpoint/2010/main" val="2875520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E159530-DCF3-4A55-A165-60D619F19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A7C3535-4FB5-4E5B-BDFE-FA61877AF1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767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CFC576-28AC-714E-AA48-1850D1233E2C}"/>
              </a:ext>
            </a:extLst>
          </p:cNvPr>
          <p:cNvSpPr>
            <a:spLocks noGrp="1"/>
          </p:cNvSpPr>
          <p:nvPr>
            <p:ph type="title"/>
          </p:nvPr>
        </p:nvSpPr>
        <p:spPr>
          <a:xfrm>
            <a:off x="698528" y="1371600"/>
            <a:ext cx="2692372" cy="4114800"/>
          </a:xfrm>
        </p:spPr>
        <p:txBody>
          <a:bodyPr anchor="ctr">
            <a:normAutofit/>
          </a:bodyPr>
          <a:lstStyle/>
          <a:p>
            <a:pPr algn="ctr"/>
            <a:r>
              <a:rPr lang="en-US" dirty="0"/>
              <a:t>Part 3 of the MSA Form </a:t>
            </a:r>
            <a:endParaRPr lang="en-US"/>
          </a:p>
        </p:txBody>
      </p:sp>
      <p:sp>
        <p:nvSpPr>
          <p:cNvPr id="3" name="Content Placeholder 2">
            <a:extLst>
              <a:ext uri="{FF2B5EF4-FFF2-40B4-BE49-F238E27FC236}">
                <a16:creationId xmlns:a16="http://schemas.microsoft.com/office/drawing/2014/main" id="{C7A7585E-4622-E645-898A-F6BED525D22A}"/>
              </a:ext>
            </a:extLst>
          </p:cNvPr>
          <p:cNvSpPr>
            <a:spLocks noGrp="1"/>
          </p:cNvSpPr>
          <p:nvPr>
            <p:ph idx="1"/>
          </p:nvPr>
        </p:nvSpPr>
        <p:spPr>
          <a:xfrm>
            <a:off x="4762500" y="2871788"/>
            <a:ext cx="6730972" cy="3444606"/>
          </a:xfrm>
        </p:spPr>
        <p:txBody>
          <a:bodyPr>
            <a:normAutofit fontScale="92500"/>
          </a:bodyPr>
          <a:lstStyle/>
          <a:p>
            <a:pPr marL="0" indent="0">
              <a:buNone/>
            </a:pPr>
            <a:r>
              <a:rPr lang="en-US" b="1" dirty="0"/>
              <a:t>Answer the project questions: </a:t>
            </a:r>
          </a:p>
          <a:p>
            <a:r>
              <a:rPr lang="en-US" dirty="0"/>
              <a:t>The Budget Manager has approved everything </a:t>
            </a:r>
          </a:p>
          <a:p>
            <a:r>
              <a:rPr lang="en-US" dirty="0"/>
              <a:t>You know what Abraham will be doing</a:t>
            </a:r>
          </a:p>
          <a:p>
            <a:r>
              <a:rPr lang="en-US" dirty="0"/>
              <a:t>There are no additional documents</a:t>
            </a:r>
          </a:p>
          <a:p>
            <a:r>
              <a:rPr lang="en-US" dirty="0"/>
              <a:t>Abraham will be interacting with employees because he will be answering questions, teaching, role playing, etc. </a:t>
            </a:r>
          </a:p>
          <a:p>
            <a:r>
              <a:rPr lang="en-US" dirty="0"/>
              <a:t>Therefore, you select </a:t>
            </a:r>
            <a:r>
              <a:rPr lang="en-US" b="1" dirty="0"/>
              <a:t>Yes</a:t>
            </a:r>
            <a:r>
              <a:rPr lang="en-US" dirty="0"/>
              <a:t> for all five questions in Part 3. </a:t>
            </a:r>
          </a:p>
        </p:txBody>
      </p:sp>
      <p:pic>
        <p:nvPicPr>
          <p:cNvPr id="7" name="Picture 6" descr="Table&#10;&#10;Description automatically generated">
            <a:extLst>
              <a:ext uri="{FF2B5EF4-FFF2-40B4-BE49-F238E27FC236}">
                <a16:creationId xmlns:a16="http://schemas.microsoft.com/office/drawing/2014/main" id="{3599547E-4F22-774C-94CC-1CDC84A85EC2}"/>
              </a:ext>
            </a:extLst>
          </p:cNvPr>
          <p:cNvPicPr>
            <a:picLocks noChangeAspect="1"/>
          </p:cNvPicPr>
          <p:nvPr/>
        </p:nvPicPr>
        <p:blipFill>
          <a:blip r:embed="rId2"/>
          <a:stretch>
            <a:fillRect/>
          </a:stretch>
        </p:blipFill>
        <p:spPr>
          <a:xfrm>
            <a:off x="5322415" y="25398"/>
            <a:ext cx="5585773" cy="2846390"/>
          </a:xfrm>
          <a:prstGeom prst="rect">
            <a:avLst/>
          </a:prstGeom>
        </p:spPr>
      </p:pic>
    </p:spTree>
    <p:extLst>
      <p:ext uri="{BB962C8B-B14F-4D97-AF65-F5344CB8AC3E}">
        <p14:creationId xmlns:p14="http://schemas.microsoft.com/office/powerpoint/2010/main" val="444047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3">
            <a:extLst>
              <a:ext uri="{FF2B5EF4-FFF2-40B4-BE49-F238E27FC236}">
                <a16:creationId xmlns:a16="http://schemas.microsoft.com/office/drawing/2014/main" id="{C4D50C41-5487-4C6D-B233-2DC613D05C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5">
            <a:extLst>
              <a:ext uri="{FF2B5EF4-FFF2-40B4-BE49-F238E27FC236}">
                <a16:creationId xmlns:a16="http://schemas.microsoft.com/office/drawing/2014/main" id="{C2794E3E-966D-43D0-B426-D33988B92C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076700" cy="6857999"/>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0FAB28-D5EE-3F49-9A1D-97866CD69FD3}"/>
              </a:ext>
            </a:extLst>
          </p:cNvPr>
          <p:cNvSpPr>
            <a:spLocks noGrp="1"/>
          </p:cNvSpPr>
          <p:nvPr>
            <p:ph type="title"/>
          </p:nvPr>
        </p:nvSpPr>
        <p:spPr>
          <a:xfrm>
            <a:off x="698528" y="685800"/>
            <a:ext cx="2692372" cy="5486400"/>
          </a:xfrm>
        </p:spPr>
        <p:txBody>
          <a:bodyPr anchor="ctr">
            <a:normAutofit/>
          </a:bodyPr>
          <a:lstStyle/>
          <a:p>
            <a:pPr algn="ctr"/>
            <a:r>
              <a:rPr lang="en-US" dirty="0"/>
              <a:t>Part 4 of the MSA form </a:t>
            </a:r>
            <a:endParaRPr lang="en-US"/>
          </a:p>
        </p:txBody>
      </p:sp>
      <p:sp>
        <p:nvSpPr>
          <p:cNvPr id="3" name="Content Placeholder 2">
            <a:extLst>
              <a:ext uri="{FF2B5EF4-FFF2-40B4-BE49-F238E27FC236}">
                <a16:creationId xmlns:a16="http://schemas.microsoft.com/office/drawing/2014/main" id="{300E3E21-FE46-A34C-A01C-4A7497A641F5}"/>
              </a:ext>
            </a:extLst>
          </p:cNvPr>
          <p:cNvSpPr>
            <a:spLocks noGrp="1"/>
          </p:cNvSpPr>
          <p:nvPr>
            <p:ph idx="1"/>
          </p:nvPr>
        </p:nvSpPr>
        <p:spPr>
          <a:xfrm>
            <a:off x="4775226" y="3428999"/>
            <a:ext cx="6730973" cy="2743201"/>
          </a:xfrm>
        </p:spPr>
        <p:txBody>
          <a:bodyPr>
            <a:normAutofit/>
          </a:bodyPr>
          <a:lstStyle/>
          <a:p>
            <a:pPr algn="ctr"/>
            <a:r>
              <a:rPr lang="en-US" dirty="0"/>
              <a:t>Fill in sub-sections I, II, and V which pertain to the Scope of Work and Payment Terms. You will fill in that Abraham is a guest lecturer and detail his job duties. There is no additional payment information, so you fill in </a:t>
            </a:r>
            <a:r>
              <a:rPr lang="en-US" b="1" dirty="0"/>
              <a:t>N/A</a:t>
            </a:r>
            <a:r>
              <a:rPr lang="en-US" dirty="0"/>
              <a:t> for the remaining sections. </a:t>
            </a:r>
          </a:p>
        </p:txBody>
      </p:sp>
      <p:pic>
        <p:nvPicPr>
          <p:cNvPr id="4" name="Picture 3"/>
          <p:cNvPicPr>
            <a:picLocks noChangeAspect="1"/>
          </p:cNvPicPr>
          <p:nvPr/>
        </p:nvPicPr>
        <p:blipFill>
          <a:blip r:embed="rId2"/>
          <a:stretch>
            <a:fillRect/>
          </a:stretch>
        </p:blipFill>
        <p:spPr>
          <a:xfrm>
            <a:off x="4878766" y="195948"/>
            <a:ext cx="6523892" cy="1860170"/>
          </a:xfrm>
          <a:prstGeom prst="rect">
            <a:avLst/>
          </a:prstGeom>
        </p:spPr>
      </p:pic>
      <p:pic>
        <p:nvPicPr>
          <p:cNvPr id="5" name="Picture 4"/>
          <p:cNvPicPr>
            <a:picLocks noChangeAspect="1"/>
          </p:cNvPicPr>
          <p:nvPr/>
        </p:nvPicPr>
        <p:blipFill>
          <a:blip r:embed="rId3"/>
          <a:stretch>
            <a:fillRect/>
          </a:stretch>
        </p:blipFill>
        <p:spPr>
          <a:xfrm>
            <a:off x="5030798" y="2115506"/>
            <a:ext cx="6153017" cy="875662"/>
          </a:xfrm>
          <a:prstGeom prst="rect">
            <a:avLst/>
          </a:prstGeom>
        </p:spPr>
      </p:pic>
    </p:spTree>
    <p:extLst>
      <p:ext uri="{BB962C8B-B14F-4D97-AF65-F5344CB8AC3E}">
        <p14:creationId xmlns:p14="http://schemas.microsoft.com/office/powerpoint/2010/main" val="18422386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6753ACD-8389-4A4D-8E6D-14DCDB250C9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A7C3535-4FB5-4E5B-BDFE-FA61877AF1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8528" y="685800"/>
            <a:ext cx="4063972" cy="54864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DBEC04-2359-1549-A3A2-E10C343A6D95}"/>
              </a:ext>
            </a:extLst>
          </p:cNvPr>
          <p:cNvSpPr>
            <a:spLocks noGrp="1"/>
          </p:cNvSpPr>
          <p:nvPr>
            <p:ph type="title"/>
          </p:nvPr>
        </p:nvSpPr>
        <p:spPr>
          <a:xfrm>
            <a:off x="1181686" y="1371600"/>
            <a:ext cx="3048734" cy="4114800"/>
          </a:xfrm>
        </p:spPr>
        <p:txBody>
          <a:bodyPr anchor="ctr">
            <a:normAutofit/>
          </a:bodyPr>
          <a:lstStyle/>
          <a:p>
            <a:pPr algn="ctr"/>
            <a:r>
              <a:rPr lang="en-US" dirty="0"/>
              <a:t>Part 5 of the </a:t>
            </a:r>
            <a:r>
              <a:rPr lang="en-US" dirty="0" err="1"/>
              <a:t>msa</a:t>
            </a:r>
            <a:r>
              <a:rPr lang="en-US" dirty="0"/>
              <a:t> form </a:t>
            </a:r>
            <a:endParaRPr lang="en-US"/>
          </a:p>
        </p:txBody>
      </p:sp>
      <p:sp>
        <p:nvSpPr>
          <p:cNvPr id="3" name="Content Placeholder 2">
            <a:extLst>
              <a:ext uri="{FF2B5EF4-FFF2-40B4-BE49-F238E27FC236}">
                <a16:creationId xmlns:a16="http://schemas.microsoft.com/office/drawing/2014/main" id="{6A4EF428-45E3-B44A-BFE2-B6A5BE69BC3E}"/>
              </a:ext>
            </a:extLst>
          </p:cNvPr>
          <p:cNvSpPr>
            <a:spLocks noGrp="1"/>
          </p:cNvSpPr>
          <p:nvPr>
            <p:ph idx="1"/>
          </p:nvPr>
        </p:nvSpPr>
        <p:spPr>
          <a:xfrm>
            <a:off x="5461028" y="2849165"/>
            <a:ext cx="6083272" cy="3724422"/>
          </a:xfrm>
        </p:spPr>
        <p:txBody>
          <a:bodyPr>
            <a:normAutofit/>
          </a:bodyPr>
          <a:lstStyle/>
          <a:p>
            <a:pPr>
              <a:lnSpc>
                <a:spcPct val="90000"/>
              </a:lnSpc>
            </a:pPr>
            <a:r>
              <a:rPr lang="en-US" dirty="0"/>
              <a:t>Obtain the necessary signatures for the supplier (Abraham Lincoln), the requestor (George Washington), and the Budget Manager (Alexander Hamilton). </a:t>
            </a:r>
            <a:r>
              <a:rPr lang="en-US" b="1" i="1" dirty="0"/>
              <a:t>The same person cannot sign as both the requestor and the budget manager, and the budget manager listed on the MSA must be the same budget manager listed on the DOS.</a:t>
            </a:r>
            <a:r>
              <a:rPr lang="en-US" b="1" dirty="0"/>
              <a:t> </a:t>
            </a:r>
          </a:p>
          <a:p>
            <a:pPr>
              <a:lnSpc>
                <a:spcPct val="90000"/>
              </a:lnSpc>
            </a:pPr>
            <a:endParaRPr lang="en-US" b="1" dirty="0"/>
          </a:p>
        </p:txBody>
      </p:sp>
      <p:pic>
        <p:nvPicPr>
          <p:cNvPr id="4" name="Picture 3"/>
          <p:cNvPicPr>
            <a:picLocks noChangeAspect="1"/>
          </p:cNvPicPr>
          <p:nvPr/>
        </p:nvPicPr>
        <p:blipFill>
          <a:blip r:embed="rId2"/>
          <a:stretch>
            <a:fillRect/>
          </a:stretch>
        </p:blipFill>
        <p:spPr>
          <a:xfrm>
            <a:off x="5461028" y="443033"/>
            <a:ext cx="6591300" cy="1857133"/>
          </a:xfrm>
          <a:prstGeom prst="rect">
            <a:avLst/>
          </a:prstGeom>
        </p:spPr>
      </p:pic>
    </p:spTree>
    <p:extLst>
      <p:ext uri="{BB962C8B-B14F-4D97-AF65-F5344CB8AC3E}">
        <p14:creationId xmlns:p14="http://schemas.microsoft.com/office/powerpoint/2010/main" val="13567058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BBC959F-CAB6-4E23-81DE-E0BBF2B7E07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94DEED-5E0F-4E41-A445-58C14864C34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767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739C45-6AA0-5844-A21C-646090888A63}"/>
              </a:ext>
            </a:extLst>
          </p:cNvPr>
          <p:cNvSpPr>
            <a:spLocks noGrp="1"/>
          </p:cNvSpPr>
          <p:nvPr>
            <p:ph type="title"/>
          </p:nvPr>
        </p:nvSpPr>
        <p:spPr>
          <a:xfrm>
            <a:off x="685800" y="1371600"/>
            <a:ext cx="2742028" cy="4114800"/>
          </a:xfrm>
        </p:spPr>
        <p:txBody>
          <a:bodyPr anchor="ctr">
            <a:normAutofit/>
          </a:bodyPr>
          <a:lstStyle/>
          <a:p>
            <a:pPr algn="ctr"/>
            <a:r>
              <a:rPr lang="en-US" sz="2700">
                <a:solidFill>
                  <a:schemeClr val="bg2"/>
                </a:solidFill>
              </a:rPr>
              <a:t>Once all steps have been completed</a:t>
            </a:r>
          </a:p>
        </p:txBody>
      </p:sp>
      <p:sp>
        <p:nvSpPr>
          <p:cNvPr id="14" name="Rectangle 11">
            <a:extLst>
              <a:ext uri="{FF2B5EF4-FFF2-40B4-BE49-F238E27FC236}">
                <a16:creationId xmlns:a16="http://schemas.microsoft.com/office/drawing/2014/main" id="{5E1FEFA6-7D4F-4746-AE64-D4D52FE76D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2500" y="685800"/>
            <a:ext cx="6743700" cy="54864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a:extLst>
              <a:ext uri="{FF2B5EF4-FFF2-40B4-BE49-F238E27FC236}">
                <a16:creationId xmlns:a16="http://schemas.microsoft.com/office/drawing/2014/main" id="{C6B5B13F-B200-CF49-A57A-AAE776116956}"/>
              </a:ext>
            </a:extLst>
          </p:cNvPr>
          <p:cNvSpPr>
            <a:spLocks noGrp="1"/>
          </p:cNvSpPr>
          <p:nvPr>
            <p:ph idx="1"/>
          </p:nvPr>
        </p:nvSpPr>
        <p:spPr>
          <a:xfrm>
            <a:off x="5318672" y="1371600"/>
            <a:ext cx="5631357" cy="4709706"/>
          </a:xfrm>
        </p:spPr>
        <p:txBody>
          <a:bodyPr anchor="ctr">
            <a:noAutofit/>
          </a:bodyPr>
          <a:lstStyle/>
          <a:p>
            <a:pPr>
              <a:lnSpc>
                <a:spcPct val="90000"/>
              </a:lnSpc>
            </a:pPr>
            <a:r>
              <a:rPr lang="en-US" sz="1400" b="1" i="1" dirty="0"/>
              <a:t>You will then submit both forms to HR through the independent contractor alias e-mail </a:t>
            </a:r>
            <a:r>
              <a:rPr lang="en-US" sz="1400" b="1" i="1" u="sng" dirty="0">
                <a:hlinkClick r:id="rId2"/>
              </a:rPr>
              <a:t>vsuindependentcontractor@valdosta.edu</a:t>
            </a:r>
            <a:r>
              <a:rPr lang="en-US" sz="1400" b="1" i="1" dirty="0"/>
              <a:t> as pdf attachments (NOT through DocuSign).</a:t>
            </a:r>
          </a:p>
          <a:p>
            <a:pPr>
              <a:lnSpc>
                <a:spcPct val="90000"/>
              </a:lnSpc>
            </a:pPr>
            <a:r>
              <a:rPr lang="en-US" sz="1400" dirty="0"/>
              <a:t>Forms </a:t>
            </a:r>
            <a:r>
              <a:rPr lang="en-US" sz="1400" b="1" dirty="0"/>
              <a:t>MUST </a:t>
            </a:r>
            <a:r>
              <a:rPr lang="en-US" sz="1400" dirty="0"/>
              <a:t>be submitted a </a:t>
            </a:r>
            <a:r>
              <a:rPr lang="en-US" sz="1400" b="1" dirty="0"/>
              <a:t>minimum of 30 days </a:t>
            </a:r>
            <a:r>
              <a:rPr lang="en-US" sz="1400" dirty="0"/>
              <a:t>before the contractor is scheduled to work in order to allow enough time for a background check </a:t>
            </a:r>
            <a:r>
              <a:rPr lang="en-US" sz="1400" dirty="0" smtClean="0"/>
              <a:t>if needed and </a:t>
            </a:r>
            <a:r>
              <a:rPr lang="en-US" sz="1400" dirty="0"/>
              <a:t>for processing. </a:t>
            </a:r>
            <a:r>
              <a:rPr lang="en-US" sz="1400" b="1" dirty="0"/>
              <a:t>This is a requirement for all independent contractors</a:t>
            </a:r>
            <a:r>
              <a:rPr lang="en-US" sz="1400" dirty="0"/>
              <a:t>. </a:t>
            </a:r>
          </a:p>
          <a:p>
            <a:pPr>
              <a:lnSpc>
                <a:spcPct val="90000"/>
              </a:lnSpc>
            </a:pPr>
            <a:r>
              <a:rPr lang="en-US" sz="1400" dirty="0"/>
              <a:t>Once received, HR will initiate a background check </a:t>
            </a:r>
            <a:r>
              <a:rPr lang="en-US" sz="1400" dirty="0" smtClean="0"/>
              <a:t>if needed with </a:t>
            </a:r>
            <a:r>
              <a:rPr lang="en-US" sz="1400" dirty="0"/>
              <a:t>our </a:t>
            </a:r>
            <a:r>
              <a:rPr lang="en-US" sz="1400" dirty="0" smtClean="0"/>
              <a:t>vendor, </a:t>
            </a:r>
            <a:r>
              <a:rPr lang="en-US" sz="1400" dirty="0"/>
              <a:t>Accurate. Please assist by working with your independent contractor to remind them to check their email and respond to </a:t>
            </a:r>
            <a:r>
              <a:rPr lang="en-US" sz="1400" dirty="0" err="1"/>
              <a:t>Accurate’s</a:t>
            </a:r>
            <a:r>
              <a:rPr lang="en-US" sz="1400" dirty="0"/>
              <a:t> request for consent to perform a background check. </a:t>
            </a:r>
          </a:p>
          <a:p>
            <a:pPr>
              <a:lnSpc>
                <a:spcPct val="90000"/>
              </a:lnSpc>
            </a:pPr>
            <a:r>
              <a:rPr lang="en-US" sz="1400" dirty="0"/>
              <a:t>After HR has approved the independent contractor, you will then receive an e-mail stating that you may now log in and submit your </a:t>
            </a:r>
            <a:r>
              <a:rPr lang="en-US" sz="1400" dirty="0" err="1"/>
              <a:t>ePro</a:t>
            </a:r>
            <a:r>
              <a:rPr lang="en-US" sz="1400" dirty="0"/>
              <a:t> request. </a:t>
            </a:r>
            <a:r>
              <a:rPr lang="en-US" sz="1400" b="1" dirty="0"/>
              <a:t>Please make sure that the supplier signs the agreement, and a PO is established prior to services being rendered. </a:t>
            </a:r>
          </a:p>
          <a:p>
            <a:pPr>
              <a:lnSpc>
                <a:spcPct val="90000"/>
              </a:lnSpc>
            </a:pPr>
            <a:r>
              <a:rPr lang="en-US" sz="1400" dirty="0"/>
              <a:t>Please note that a contractor </a:t>
            </a:r>
            <a:r>
              <a:rPr lang="en-US" sz="1400" b="1" dirty="0"/>
              <a:t>CANNOT WORK </a:t>
            </a:r>
            <a:r>
              <a:rPr lang="en-US" sz="1400" dirty="0"/>
              <a:t>unless </a:t>
            </a:r>
            <a:r>
              <a:rPr lang="en-US" sz="1400" b="1" dirty="0"/>
              <a:t>ALL</a:t>
            </a:r>
            <a:r>
              <a:rPr lang="en-US" sz="1400" dirty="0"/>
              <a:t> the following are completed: </a:t>
            </a:r>
          </a:p>
          <a:p>
            <a:pPr marL="457200" lvl="1" indent="0">
              <a:lnSpc>
                <a:spcPct val="90000"/>
              </a:lnSpc>
              <a:buNone/>
            </a:pPr>
            <a:r>
              <a:rPr lang="en-US" sz="1000" dirty="0"/>
              <a:t>⎕ </a:t>
            </a:r>
            <a:r>
              <a:rPr lang="en-US" sz="1000" dirty="0" smtClean="0"/>
              <a:t>A </a:t>
            </a:r>
            <a:r>
              <a:rPr lang="en-US" sz="1000" dirty="0"/>
              <a:t>successful background check has been completed </a:t>
            </a:r>
            <a:r>
              <a:rPr lang="en-US" sz="1000" dirty="0" smtClean="0"/>
              <a:t>(</a:t>
            </a:r>
            <a:r>
              <a:rPr lang="en-US" sz="1000" smtClean="0"/>
              <a:t>if needed)</a:t>
            </a:r>
            <a:endParaRPr lang="en-US" sz="1000" dirty="0"/>
          </a:p>
          <a:p>
            <a:pPr marL="457200" lvl="1" indent="0">
              <a:lnSpc>
                <a:spcPct val="90000"/>
              </a:lnSpc>
              <a:buNone/>
            </a:pPr>
            <a:r>
              <a:rPr lang="en-US" sz="1000" dirty="0"/>
              <a:t>⎕ HR has approved the independent contractor </a:t>
            </a:r>
          </a:p>
          <a:p>
            <a:pPr marL="457200" lvl="1" indent="0">
              <a:lnSpc>
                <a:spcPct val="90000"/>
              </a:lnSpc>
              <a:buNone/>
            </a:pPr>
            <a:r>
              <a:rPr lang="en-US" sz="1000" dirty="0"/>
              <a:t>⎕ The supplier has signed the MSA </a:t>
            </a:r>
          </a:p>
          <a:p>
            <a:pPr marL="457200" lvl="1" indent="0">
              <a:lnSpc>
                <a:spcPct val="90000"/>
              </a:lnSpc>
              <a:buNone/>
            </a:pPr>
            <a:r>
              <a:rPr lang="en-US" sz="1000" dirty="0"/>
              <a:t>⎕ A Purchase Order is established </a:t>
            </a:r>
          </a:p>
          <a:p>
            <a:pPr>
              <a:lnSpc>
                <a:spcPct val="90000"/>
              </a:lnSpc>
            </a:pPr>
            <a:endParaRPr lang="en-US" sz="1400" dirty="0"/>
          </a:p>
        </p:txBody>
      </p:sp>
    </p:spTree>
    <p:extLst>
      <p:ext uri="{BB962C8B-B14F-4D97-AF65-F5344CB8AC3E}">
        <p14:creationId xmlns:p14="http://schemas.microsoft.com/office/powerpoint/2010/main" val="3204124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FF9146B-4CCD-4CDB-AB9C-458005307E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1FEFA6-7D4F-4746-AE64-D4D52FE76D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BF8DA3CF-9D4B-403A-9AD4-BB177DAB6C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A1A2BC-A109-F94D-B9D6-2F839FC45603}"/>
              </a:ext>
            </a:extLst>
          </p:cNvPr>
          <p:cNvSpPr>
            <a:spLocks noGrp="1"/>
          </p:cNvSpPr>
          <p:nvPr>
            <p:ph type="title"/>
          </p:nvPr>
        </p:nvSpPr>
        <p:spPr>
          <a:xfrm>
            <a:off x="1371599" y="1010097"/>
            <a:ext cx="9486901" cy="1010088"/>
          </a:xfrm>
        </p:spPr>
        <p:txBody>
          <a:bodyPr anchor="b">
            <a:normAutofit/>
          </a:bodyPr>
          <a:lstStyle/>
          <a:p>
            <a:pPr algn="ctr"/>
            <a:r>
              <a:rPr lang="en-US" dirty="0"/>
              <a:t>Sample scenario </a:t>
            </a:r>
            <a:endParaRPr lang="en-US"/>
          </a:p>
        </p:txBody>
      </p:sp>
      <p:sp>
        <p:nvSpPr>
          <p:cNvPr id="3" name="Content Placeholder 2">
            <a:extLst>
              <a:ext uri="{FF2B5EF4-FFF2-40B4-BE49-F238E27FC236}">
                <a16:creationId xmlns:a16="http://schemas.microsoft.com/office/drawing/2014/main" id="{57731A69-90CC-884D-A22C-B55446617826}"/>
              </a:ext>
            </a:extLst>
          </p:cNvPr>
          <p:cNvSpPr>
            <a:spLocks noGrp="1"/>
          </p:cNvSpPr>
          <p:nvPr>
            <p:ph idx="1"/>
          </p:nvPr>
        </p:nvSpPr>
        <p:spPr>
          <a:xfrm>
            <a:off x="1371600" y="2206257"/>
            <a:ext cx="9486901" cy="3540642"/>
          </a:xfrm>
        </p:spPr>
        <p:txBody>
          <a:bodyPr>
            <a:normAutofit/>
          </a:bodyPr>
          <a:lstStyle/>
          <a:p>
            <a:r>
              <a:rPr lang="en-US" dirty="0"/>
              <a:t>In this scenario, you are George Washington and you work for the VSU department “GOVT.” You need to get an independent contractor (Abraham Lincoln) approved to be a guest lecturer as part of your department’s yearly lecture series “How to Fill Out Forms.” Abraham will be speaking on 12/02/2022. You are filling out the forms on 11/01/2022 in order to have time for processing </a:t>
            </a:r>
            <a:r>
              <a:rPr lang="en-US" b="1" dirty="0"/>
              <a:t>(the forms must be submitted a </a:t>
            </a:r>
            <a:r>
              <a:rPr lang="en-US" b="1" i="1" dirty="0"/>
              <a:t>minimum</a:t>
            </a:r>
            <a:r>
              <a:rPr lang="en-US" b="1" dirty="0"/>
              <a:t> of 30 days before the service date). </a:t>
            </a:r>
            <a:r>
              <a:rPr lang="en-US" dirty="0"/>
              <a:t>All the sections that you fill out will be highlighted on the sample forms so you can see where you would enter the information.</a:t>
            </a:r>
          </a:p>
          <a:p>
            <a:endParaRPr lang="en-US" dirty="0"/>
          </a:p>
        </p:txBody>
      </p:sp>
    </p:spTree>
    <p:extLst>
      <p:ext uri="{BB962C8B-B14F-4D97-AF65-F5344CB8AC3E}">
        <p14:creationId xmlns:p14="http://schemas.microsoft.com/office/powerpoint/2010/main" val="3525694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E159530-DCF3-4A55-A165-60D619F19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A7C3535-4FB5-4E5B-BDFE-FA61877AF1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767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54437E-5081-D349-ACC6-E107AC83BF00}"/>
              </a:ext>
            </a:extLst>
          </p:cNvPr>
          <p:cNvSpPr>
            <a:spLocks noGrp="1"/>
          </p:cNvSpPr>
          <p:nvPr>
            <p:ph type="title"/>
          </p:nvPr>
        </p:nvSpPr>
        <p:spPr>
          <a:xfrm>
            <a:off x="698528" y="1371600"/>
            <a:ext cx="2692372" cy="4114800"/>
          </a:xfrm>
        </p:spPr>
        <p:txBody>
          <a:bodyPr anchor="ctr">
            <a:normAutofit/>
          </a:bodyPr>
          <a:lstStyle/>
          <a:p>
            <a:pPr algn="ctr"/>
            <a:r>
              <a:rPr lang="en-US" sz="1800" dirty="0"/>
              <a:t>Determination of status </a:t>
            </a:r>
            <a:r>
              <a:rPr lang="en-US" sz="1800" dirty="0" smtClean="0"/>
              <a:t>form (DOS)</a:t>
            </a:r>
            <a:r>
              <a:rPr lang="en-US" sz="1800" dirty="0"/>
              <a:t/>
            </a:r>
            <a:br>
              <a:rPr lang="en-US" sz="1800" dirty="0"/>
            </a:br>
            <a:r>
              <a:rPr lang="en-US" sz="1800" dirty="0"/>
              <a:t>Section 1  </a:t>
            </a:r>
          </a:p>
        </p:txBody>
      </p:sp>
      <p:sp>
        <p:nvSpPr>
          <p:cNvPr id="3" name="Content Placeholder 2">
            <a:extLst>
              <a:ext uri="{FF2B5EF4-FFF2-40B4-BE49-F238E27FC236}">
                <a16:creationId xmlns:a16="http://schemas.microsoft.com/office/drawing/2014/main" id="{67CBED44-2142-DA40-93EF-93D2224436DF}"/>
              </a:ext>
            </a:extLst>
          </p:cNvPr>
          <p:cNvSpPr>
            <a:spLocks noGrp="1"/>
          </p:cNvSpPr>
          <p:nvPr>
            <p:ph idx="1"/>
          </p:nvPr>
        </p:nvSpPr>
        <p:spPr>
          <a:xfrm>
            <a:off x="4762500" y="3108960"/>
            <a:ext cx="6730972" cy="3207434"/>
          </a:xfrm>
        </p:spPr>
        <p:txBody>
          <a:bodyPr>
            <a:normAutofit/>
          </a:bodyPr>
          <a:lstStyle/>
          <a:p>
            <a:pPr>
              <a:buFont typeface="Wingdings" pitchFamily="2" charset="2"/>
              <a:buChar char="§"/>
            </a:pPr>
            <a:r>
              <a:rPr lang="en-US" dirty="0"/>
              <a:t>List the independent contractor, the requesting department, and the form preparer along with their phone number </a:t>
            </a:r>
          </a:p>
          <a:p>
            <a:r>
              <a:rPr lang="en-US" dirty="0"/>
              <a:t>Put the LEGAL NAME so it will match the </a:t>
            </a:r>
            <a:r>
              <a:rPr lang="en-US" dirty="0" smtClean="0"/>
              <a:t>vendor invite/background check if needed.</a:t>
            </a:r>
            <a:endParaRPr lang="en-US" dirty="0"/>
          </a:p>
        </p:txBody>
      </p:sp>
      <p:pic>
        <p:nvPicPr>
          <p:cNvPr id="4" name="Picture 3"/>
          <p:cNvPicPr>
            <a:picLocks noChangeAspect="1"/>
          </p:cNvPicPr>
          <p:nvPr/>
        </p:nvPicPr>
        <p:blipFill>
          <a:blip r:embed="rId2"/>
          <a:stretch>
            <a:fillRect/>
          </a:stretch>
        </p:blipFill>
        <p:spPr>
          <a:xfrm>
            <a:off x="4107802" y="958362"/>
            <a:ext cx="8053096" cy="1031996"/>
          </a:xfrm>
          <a:prstGeom prst="rect">
            <a:avLst/>
          </a:prstGeom>
        </p:spPr>
      </p:pic>
    </p:spTree>
    <p:extLst>
      <p:ext uri="{BB962C8B-B14F-4D97-AF65-F5344CB8AC3E}">
        <p14:creationId xmlns:p14="http://schemas.microsoft.com/office/powerpoint/2010/main" val="3178096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6753ACD-8389-4A4D-8E6D-14DCDB250C9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A7C3535-4FB5-4E5B-BDFE-FA61877AF1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8528" y="685800"/>
            <a:ext cx="4063972" cy="54864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012E7D-4DA2-A74B-8DB0-56572CA1BC4B}"/>
              </a:ext>
            </a:extLst>
          </p:cNvPr>
          <p:cNvSpPr>
            <a:spLocks noGrp="1"/>
          </p:cNvSpPr>
          <p:nvPr>
            <p:ph type="title"/>
          </p:nvPr>
        </p:nvSpPr>
        <p:spPr>
          <a:xfrm>
            <a:off x="1181686" y="1371600"/>
            <a:ext cx="3048734" cy="4114800"/>
          </a:xfrm>
        </p:spPr>
        <p:txBody>
          <a:bodyPr anchor="ctr">
            <a:normAutofit/>
          </a:bodyPr>
          <a:lstStyle/>
          <a:p>
            <a:pPr algn="ctr"/>
            <a:r>
              <a:rPr lang="en-US" dirty="0"/>
              <a:t>Section 2 of the DOS form </a:t>
            </a:r>
          </a:p>
        </p:txBody>
      </p:sp>
      <p:sp>
        <p:nvSpPr>
          <p:cNvPr id="3" name="Content Placeholder 2">
            <a:extLst>
              <a:ext uri="{FF2B5EF4-FFF2-40B4-BE49-F238E27FC236}">
                <a16:creationId xmlns:a16="http://schemas.microsoft.com/office/drawing/2014/main" id="{0D419296-2D61-B348-B3AC-CBE4AF909EDF}"/>
              </a:ext>
            </a:extLst>
          </p:cNvPr>
          <p:cNvSpPr>
            <a:spLocks noGrp="1"/>
          </p:cNvSpPr>
          <p:nvPr>
            <p:ph idx="1"/>
          </p:nvPr>
        </p:nvSpPr>
        <p:spPr>
          <a:xfrm>
            <a:off x="5410200" y="3043238"/>
            <a:ext cx="6083272" cy="3179371"/>
          </a:xfrm>
        </p:spPr>
        <p:txBody>
          <a:bodyPr>
            <a:normAutofit lnSpcReduction="10000"/>
          </a:bodyPr>
          <a:lstStyle/>
          <a:p>
            <a:pPr marL="0" indent="0">
              <a:lnSpc>
                <a:spcPct val="90000"/>
              </a:lnSpc>
              <a:buNone/>
            </a:pPr>
            <a:r>
              <a:rPr lang="en-US" sz="1600" b="1" dirty="0"/>
              <a:t>Fill out Abraham’s relationship status with VSU/</a:t>
            </a:r>
            <a:r>
              <a:rPr lang="en-US" sz="1600" b="1" dirty="0" err="1"/>
              <a:t>OneUSG</a:t>
            </a:r>
            <a:r>
              <a:rPr lang="en-US" sz="1600" b="1" dirty="0"/>
              <a:t>:</a:t>
            </a:r>
          </a:p>
          <a:p>
            <a:pPr marL="0" indent="0">
              <a:lnSpc>
                <a:spcPct val="90000"/>
              </a:lnSpc>
              <a:buNone/>
            </a:pPr>
            <a:r>
              <a:rPr lang="en-US" sz="1600" dirty="0"/>
              <a:t>If Abraham falls under any of these criteria check yes for the box in section 2:</a:t>
            </a:r>
          </a:p>
          <a:p>
            <a:pPr>
              <a:lnSpc>
                <a:spcPct val="90000"/>
              </a:lnSpc>
            </a:pPr>
            <a:r>
              <a:rPr lang="en-US" sz="1600" dirty="0"/>
              <a:t>If he is currently working for VSU/</a:t>
            </a:r>
            <a:r>
              <a:rPr lang="en-US" sz="1600" dirty="0" err="1"/>
              <a:t>OneUSG</a:t>
            </a:r>
            <a:endParaRPr lang="en-US" sz="1600" dirty="0"/>
          </a:p>
          <a:p>
            <a:pPr>
              <a:lnSpc>
                <a:spcPct val="90000"/>
              </a:lnSpc>
            </a:pPr>
            <a:r>
              <a:rPr lang="en-US" sz="1600" dirty="0"/>
              <a:t>If he has worked as an employee for VSU/</a:t>
            </a:r>
            <a:r>
              <a:rPr lang="en-US" sz="1600" dirty="0" err="1"/>
              <a:t>OneUSG</a:t>
            </a:r>
            <a:r>
              <a:rPr lang="en-US" sz="1600" dirty="0"/>
              <a:t> in the same calendar year as the date of service of this contract</a:t>
            </a:r>
          </a:p>
          <a:p>
            <a:pPr>
              <a:lnSpc>
                <a:spcPct val="90000"/>
              </a:lnSpc>
            </a:pPr>
            <a:r>
              <a:rPr lang="en-US" sz="1600" dirty="0"/>
              <a:t>If he will be hired by VSU after his contract is up </a:t>
            </a:r>
          </a:p>
          <a:p>
            <a:pPr>
              <a:lnSpc>
                <a:spcPct val="90000"/>
              </a:lnSpc>
            </a:pPr>
            <a:r>
              <a:rPr lang="en-US" sz="1600" dirty="0"/>
              <a:t>If he is retired from TRS/ERS GA affiliate </a:t>
            </a:r>
          </a:p>
          <a:p>
            <a:pPr>
              <a:lnSpc>
                <a:spcPct val="90000"/>
              </a:lnSpc>
            </a:pPr>
            <a:r>
              <a:rPr lang="en-US" sz="1600" dirty="0"/>
              <a:t>If he is a student or will be a student at the time of service </a:t>
            </a:r>
          </a:p>
          <a:p>
            <a:pPr marL="0" indent="0">
              <a:lnSpc>
                <a:spcPct val="90000"/>
              </a:lnSpc>
              <a:buNone/>
            </a:pPr>
            <a:r>
              <a:rPr lang="en-US" sz="1600" i="1" dirty="0"/>
              <a:t>Abraham is a self-employed freelance lecturer who has never worked for a GA retirement affiliate </a:t>
            </a:r>
            <a:r>
              <a:rPr lang="en-US" sz="1600" i="1" dirty="0" smtClean="0"/>
              <a:t>and is </a:t>
            </a:r>
            <a:r>
              <a:rPr lang="en-US" sz="1600" i="1" dirty="0"/>
              <a:t>not a student so you would check </a:t>
            </a:r>
            <a:r>
              <a:rPr lang="en-US" sz="1600" b="1" i="1" dirty="0"/>
              <a:t>No </a:t>
            </a:r>
            <a:r>
              <a:rPr lang="en-US" sz="1600" i="1" dirty="0"/>
              <a:t>for all boxes </a:t>
            </a:r>
          </a:p>
        </p:txBody>
      </p:sp>
      <p:pic>
        <p:nvPicPr>
          <p:cNvPr id="7" name="Picture 6" descr="Text&#10;&#10;Description automatically generated">
            <a:extLst>
              <a:ext uri="{FF2B5EF4-FFF2-40B4-BE49-F238E27FC236}">
                <a16:creationId xmlns:a16="http://schemas.microsoft.com/office/drawing/2014/main" id="{C4250BB6-221F-8D45-BC21-5C92F1261A62}"/>
              </a:ext>
            </a:extLst>
          </p:cNvPr>
          <p:cNvPicPr>
            <a:picLocks noChangeAspect="1"/>
          </p:cNvPicPr>
          <p:nvPr/>
        </p:nvPicPr>
        <p:blipFill>
          <a:blip r:embed="rId2"/>
          <a:stretch>
            <a:fillRect/>
          </a:stretch>
        </p:blipFill>
        <p:spPr>
          <a:xfrm>
            <a:off x="4900332" y="819264"/>
            <a:ext cx="7153835" cy="1847456"/>
          </a:xfrm>
          <a:prstGeom prst="rect">
            <a:avLst/>
          </a:prstGeom>
        </p:spPr>
      </p:pic>
    </p:spTree>
    <p:extLst>
      <p:ext uri="{BB962C8B-B14F-4D97-AF65-F5344CB8AC3E}">
        <p14:creationId xmlns:p14="http://schemas.microsoft.com/office/powerpoint/2010/main" val="2532041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E159530-DCF3-4A55-A165-60D619F19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A7C3535-4FB5-4E5B-BDFE-FA61877AF1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767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5D2FDF-BC67-4544-9A49-D53F12E30A11}"/>
              </a:ext>
            </a:extLst>
          </p:cNvPr>
          <p:cNvSpPr>
            <a:spLocks noGrp="1"/>
          </p:cNvSpPr>
          <p:nvPr>
            <p:ph type="title"/>
          </p:nvPr>
        </p:nvSpPr>
        <p:spPr>
          <a:xfrm>
            <a:off x="698528" y="1371600"/>
            <a:ext cx="2692372" cy="4114800"/>
          </a:xfrm>
        </p:spPr>
        <p:txBody>
          <a:bodyPr anchor="ctr">
            <a:normAutofit/>
          </a:bodyPr>
          <a:lstStyle/>
          <a:p>
            <a:pPr algn="ctr"/>
            <a:r>
              <a:rPr lang="en-US" dirty="0"/>
              <a:t>Section 3 of the DOS Form</a:t>
            </a:r>
            <a:endParaRPr lang="en-US"/>
          </a:p>
        </p:txBody>
      </p:sp>
      <p:sp>
        <p:nvSpPr>
          <p:cNvPr id="3" name="Content Placeholder 2">
            <a:extLst>
              <a:ext uri="{FF2B5EF4-FFF2-40B4-BE49-F238E27FC236}">
                <a16:creationId xmlns:a16="http://schemas.microsoft.com/office/drawing/2014/main" id="{C1763D8F-5A20-734E-B51C-C52C6D97B83B}"/>
              </a:ext>
            </a:extLst>
          </p:cNvPr>
          <p:cNvSpPr>
            <a:spLocks noGrp="1"/>
          </p:cNvSpPr>
          <p:nvPr>
            <p:ph idx="1"/>
          </p:nvPr>
        </p:nvSpPr>
        <p:spPr>
          <a:xfrm>
            <a:off x="4762500" y="3108960"/>
            <a:ext cx="6730972" cy="3207434"/>
          </a:xfrm>
        </p:spPr>
        <p:txBody>
          <a:bodyPr>
            <a:normAutofit/>
          </a:bodyPr>
          <a:lstStyle/>
          <a:p>
            <a:pPr>
              <a:lnSpc>
                <a:spcPct val="90000"/>
              </a:lnSpc>
            </a:pPr>
            <a:r>
              <a:rPr lang="en-US" dirty="0"/>
              <a:t>Determine Abraham’s classification. He is a freelance guest lecturer, so select </a:t>
            </a:r>
            <a:r>
              <a:rPr lang="en-US" b="1" i="1" dirty="0"/>
              <a:t>only </a:t>
            </a:r>
            <a:r>
              <a:rPr lang="en-US" dirty="0"/>
              <a:t>Section A Teacher/Lecturer/Instructor/Speaker. </a:t>
            </a:r>
            <a:endParaRPr lang="en-US"/>
          </a:p>
          <a:p>
            <a:pPr>
              <a:lnSpc>
                <a:spcPct val="90000"/>
              </a:lnSpc>
            </a:pPr>
            <a:r>
              <a:rPr lang="en-US" dirty="0"/>
              <a:t>Check </a:t>
            </a:r>
            <a:r>
              <a:rPr lang="en-US" b="1" dirty="0"/>
              <a:t>Yes</a:t>
            </a:r>
            <a:r>
              <a:rPr lang="en-US" dirty="0"/>
              <a:t> for question 1 since he only lectures for one/a few sessions. </a:t>
            </a:r>
            <a:endParaRPr lang="en-US"/>
          </a:p>
          <a:p>
            <a:pPr>
              <a:lnSpc>
                <a:spcPct val="90000"/>
              </a:lnSpc>
            </a:pPr>
            <a:r>
              <a:rPr lang="en-US" dirty="0"/>
              <a:t>Skip all the other questions in Section 3 and leave them blank since they do not apply (and skip Section B as well). </a:t>
            </a:r>
            <a:endParaRPr lang="en-US"/>
          </a:p>
        </p:txBody>
      </p:sp>
      <p:pic>
        <p:nvPicPr>
          <p:cNvPr id="7" name="Picture 6" descr="Graphical user interface, text&#10;&#10;Description automatically generated">
            <a:extLst>
              <a:ext uri="{FF2B5EF4-FFF2-40B4-BE49-F238E27FC236}">
                <a16:creationId xmlns:a16="http://schemas.microsoft.com/office/drawing/2014/main" id="{B2C4FD2B-758F-0544-BA9F-E8E4721EA9CF}"/>
              </a:ext>
            </a:extLst>
          </p:cNvPr>
          <p:cNvPicPr>
            <a:picLocks noChangeAspect="1"/>
          </p:cNvPicPr>
          <p:nvPr/>
        </p:nvPicPr>
        <p:blipFill>
          <a:blip r:embed="rId2"/>
          <a:stretch>
            <a:fillRect/>
          </a:stretch>
        </p:blipFill>
        <p:spPr>
          <a:xfrm>
            <a:off x="4351689" y="25464"/>
            <a:ext cx="7565321" cy="3083496"/>
          </a:xfrm>
          <a:prstGeom prst="rect">
            <a:avLst/>
          </a:prstGeom>
        </p:spPr>
      </p:pic>
    </p:spTree>
    <p:extLst>
      <p:ext uri="{BB962C8B-B14F-4D97-AF65-F5344CB8AC3E}">
        <p14:creationId xmlns:p14="http://schemas.microsoft.com/office/powerpoint/2010/main" val="3804550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6753ACD-8389-4A4D-8E6D-14DCDB250C9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A7C3535-4FB5-4E5B-BDFE-FA61877AF1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8528" y="685800"/>
            <a:ext cx="4063972" cy="54864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D13164-24A1-D24C-BAE4-5107A19A159A}"/>
              </a:ext>
            </a:extLst>
          </p:cNvPr>
          <p:cNvSpPr>
            <a:spLocks noGrp="1"/>
          </p:cNvSpPr>
          <p:nvPr>
            <p:ph type="title"/>
          </p:nvPr>
        </p:nvSpPr>
        <p:spPr>
          <a:xfrm>
            <a:off x="1181686" y="1371600"/>
            <a:ext cx="3048734" cy="4114800"/>
          </a:xfrm>
        </p:spPr>
        <p:txBody>
          <a:bodyPr anchor="ctr">
            <a:normAutofit/>
          </a:bodyPr>
          <a:lstStyle/>
          <a:p>
            <a:pPr algn="ctr"/>
            <a:r>
              <a:rPr lang="en-US" dirty="0"/>
              <a:t>Section 4 of the dos form </a:t>
            </a:r>
            <a:endParaRPr lang="en-US"/>
          </a:p>
        </p:txBody>
      </p:sp>
      <p:sp>
        <p:nvSpPr>
          <p:cNvPr id="3" name="Content Placeholder 2">
            <a:extLst>
              <a:ext uri="{FF2B5EF4-FFF2-40B4-BE49-F238E27FC236}">
                <a16:creationId xmlns:a16="http://schemas.microsoft.com/office/drawing/2014/main" id="{7EF71539-DE39-2F46-AADA-C5D53D1A98D7}"/>
              </a:ext>
            </a:extLst>
          </p:cNvPr>
          <p:cNvSpPr>
            <a:spLocks noGrp="1"/>
          </p:cNvSpPr>
          <p:nvPr>
            <p:ph idx="1"/>
          </p:nvPr>
        </p:nvSpPr>
        <p:spPr>
          <a:xfrm>
            <a:off x="5384325" y="2692791"/>
            <a:ext cx="6083272" cy="2793609"/>
          </a:xfrm>
        </p:spPr>
        <p:txBody>
          <a:bodyPr>
            <a:normAutofit lnSpcReduction="10000"/>
          </a:bodyPr>
          <a:lstStyle/>
          <a:p>
            <a:r>
              <a:rPr lang="en-US" dirty="0"/>
              <a:t>Answer </a:t>
            </a:r>
            <a:r>
              <a:rPr lang="en-US" dirty="0" smtClean="0"/>
              <a:t>if this is a Position of Trust (which is described on the back of the DOS form). </a:t>
            </a:r>
          </a:p>
          <a:p>
            <a:r>
              <a:rPr lang="en-US" dirty="0" smtClean="0"/>
              <a:t>This is not a Position of Trust, so check </a:t>
            </a:r>
            <a:r>
              <a:rPr lang="en-US" b="1" dirty="0" smtClean="0"/>
              <a:t>No</a:t>
            </a:r>
            <a:r>
              <a:rPr lang="en-US" dirty="0" smtClean="0"/>
              <a:t> for this question.</a:t>
            </a:r>
            <a:endParaRPr lang="en-US" dirty="0"/>
          </a:p>
          <a:p>
            <a:r>
              <a:rPr lang="en-US" dirty="0"/>
              <a:t>There are </a:t>
            </a:r>
            <a:r>
              <a:rPr lang="en-US" b="1" dirty="0"/>
              <a:t>no minors involved </a:t>
            </a:r>
            <a:r>
              <a:rPr lang="en-US" dirty="0"/>
              <a:t>in the yearly lecture series which is a public event, so </a:t>
            </a:r>
            <a:r>
              <a:rPr lang="en-US" dirty="0" smtClean="0"/>
              <a:t>you do not contact Minors on Campus.</a:t>
            </a:r>
            <a:endParaRPr lang="en-US" dirty="0"/>
          </a:p>
        </p:txBody>
      </p:sp>
      <p:pic>
        <p:nvPicPr>
          <p:cNvPr id="4" name="Picture 3"/>
          <p:cNvPicPr>
            <a:picLocks noChangeAspect="1"/>
          </p:cNvPicPr>
          <p:nvPr/>
        </p:nvPicPr>
        <p:blipFill>
          <a:blip r:embed="rId2"/>
          <a:stretch>
            <a:fillRect/>
          </a:stretch>
        </p:blipFill>
        <p:spPr>
          <a:xfrm>
            <a:off x="4774223" y="1150143"/>
            <a:ext cx="7326923" cy="739049"/>
          </a:xfrm>
          <a:prstGeom prst="rect">
            <a:avLst/>
          </a:prstGeom>
        </p:spPr>
      </p:pic>
    </p:spTree>
    <p:extLst>
      <p:ext uri="{BB962C8B-B14F-4D97-AF65-F5344CB8AC3E}">
        <p14:creationId xmlns:p14="http://schemas.microsoft.com/office/powerpoint/2010/main" val="208871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E159530-DCF3-4A55-A165-60D619F19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A7C3535-4FB5-4E5B-BDFE-FA61877AF1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767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EB167F-9D18-C94B-90BD-06E4D0EBC736}"/>
              </a:ext>
            </a:extLst>
          </p:cNvPr>
          <p:cNvSpPr>
            <a:spLocks noGrp="1"/>
          </p:cNvSpPr>
          <p:nvPr>
            <p:ph type="title"/>
          </p:nvPr>
        </p:nvSpPr>
        <p:spPr>
          <a:xfrm>
            <a:off x="698528" y="1371600"/>
            <a:ext cx="2692372" cy="4114800"/>
          </a:xfrm>
        </p:spPr>
        <p:txBody>
          <a:bodyPr anchor="ctr">
            <a:normAutofit/>
          </a:bodyPr>
          <a:lstStyle/>
          <a:p>
            <a:pPr algn="ctr"/>
            <a:r>
              <a:rPr lang="en-US" dirty="0"/>
              <a:t>Section 5 of the Dos Form </a:t>
            </a:r>
            <a:endParaRPr lang="en-US"/>
          </a:p>
        </p:txBody>
      </p:sp>
      <p:sp>
        <p:nvSpPr>
          <p:cNvPr id="3" name="Content Placeholder 2">
            <a:extLst>
              <a:ext uri="{FF2B5EF4-FFF2-40B4-BE49-F238E27FC236}">
                <a16:creationId xmlns:a16="http://schemas.microsoft.com/office/drawing/2014/main" id="{551B7E2B-E2CE-DD44-BE4C-E7E214749B5C}"/>
              </a:ext>
            </a:extLst>
          </p:cNvPr>
          <p:cNvSpPr>
            <a:spLocks noGrp="1"/>
          </p:cNvSpPr>
          <p:nvPr>
            <p:ph idx="1"/>
          </p:nvPr>
        </p:nvSpPr>
        <p:spPr>
          <a:xfrm>
            <a:off x="4762500" y="3108960"/>
            <a:ext cx="6730972" cy="3207434"/>
          </a:xfrm>
        </p:spPr>
        <p:txBody>
          <a:bodyPr>
            <a:normAutofit/>
          </a:bodyPr>
          <a:lstStyle/>
          <a:p>
            <a:r>
              <a:rPr lang="en-US" dirty="0"/>
              <a:t>Have your Budget Manager (Alexander Hamilton) approve and sign the form before submitting it to HR. </a:t>
            </a:r>
          </a:p>
          <a:p>
            <a:r>
              <a:rPr lang="en-US" b="1" dirty="0"/>
              <a:t>Leave the bottom boxes blank for HR to process/sign. </a:t>
            </a:r>
          </a:p>
        </p:txBody>
      </p:sp>
      <p:pic>
        <p:nvPicPr>
          <p:cNvPr id="4" name="Picture 3"/>
          <p:cNvPicPr>
            <a:picLocks noChangeAspect="1"/>
          </p:cNvPicPr>
          <p:nvPr/>
        </p:nvPicPr>
        <p:blipFill>
          <a:blip r:embed="rId2"/>
          <a:stretch>
            <a:fillRect/>
          </a:stretch>
        </p:blipFill>
        <p:spPr>
          <a:xfrm>
            <a:off x="4968752" y="935355"/>
            <a:ext cx="5876925" cy="1238250"/>
          </a:xfrm>
          <a:prstGeom prst="rect">
            <a:avLst/>
          </a:prstGeom>
        </p:spPr>
      </p:pic>
    </p:spTree>
    <p:extLst>
      <p:ext uri="{BB962C8B-B14F-4D97-AF65-F5344CB8AC3E}">
        <p14:creationId xmlns:p14="http://schemas.microsoft.com/office/powerpoint/2010/main" val="13716489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E159530-DCF3-4A55-A165-60D619F19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A7C3535-4FB5-4E5B-BDFE-FA61877AF1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767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B78540-2173-FC45-8376-997A82787395}"/>
              </a:ext>
            </a:extLst>
          </p:cNvPr>
          <p:cNvSpPr>
            <a:spLocks noGrp="1"/>
          </p:cNvSpPr>
          <p:nvPr>
            <p:ph type="title"/>
          </p:nvPr>
        </p:nvSpPr>
        <p:spPr>
          <a:xfrm>
            <a:off x="698528" y="1371600"/>
            <a:ext cx="2692372" cy="4114800"/>
          </a:xfrm>
        </p:spPr>
        <p:txBody>
          <a:bodyPr anchor="ctr">
            <a:normAutofit/>
          </a:bodyPr>
          <a:lstStyle/>
          <a:p>
            <a:pPr algn="ctr"/>
            <a:r>
              <a:rPr lang="en-US" sz="2700"/>
              <a:t>Monetary service agreement form </a:t>
            </a:r>
          </a:p>
        </p:txBody>
      </p:sp>
      <p:sp>
        <p:nvSpPr>
          <p:cNvPr id="3" name="Content Placeholder 2">
            <a:extLst>
              <a:ext uri="{FF2B5EF4-FFF2-40B4-BE49-F238E27FC236}">
                <a16:creationId xmlns:a16="http://schemas.microsoft.com/office/drawing/2014/main" id="{40184458-F5E7-7446-8743-DB8DCE672B73}"/>
              </a:ext>
            </a:extLst>
          </p:cNvPr>
          <p:cNvSpPr>
            <a:spLocks noGrp="1"/>
          </p:cNvSpPr>
          <p:nvPr>
            <p:ph idx="1"/>
          </p:nvPr>
        </p:nvSpPr>
        <p:spPr>
          <a:xfrm>
            <a:off x="4924011" y="2985868"/>
            <a:ext cx="6730972" cy="3207434"/>
          </a:xfrm>
        </p:spPr>
        <p:txBody>
          <a:bodyPr>
            <a:normAutofit/>
          </a:bodyPr>
          <a:lstStyle/>
          <a:p>
            <a:pPr>
              <a:lnSpc>
                <a:spcPct val="90000"/>
              </a:lnSpc>
            </a:pPr>
            <a:r>
              <a:rPr lang="en-US" sz="2000" dirty="0"/>
              <a:t>If you have any questions on how to fill out the MSA form, please contact </a:t>
            </a:r>
            <a:r>
              <a:rPr lang="en-US" sz="2000" b="1" dirty="0"/>
              <a:t>Procurement at 229-333-5708 </a:t>
            </a:r>
            <a:r>
              <a:rPr lang="en-US" sz="2000" dirty="0"/>
              <a:t>since this is their form. The MSA form </a:t>
            </a:r>
            <a:r>
              <a:rPr lang="en-US" sz="2000" b="1" i="1" dirty="0"/>
              <a:t>must be filled out</a:t>
            </a:r>
            <a:r>
              <a:rPr lang="en-US" sz="2000" b="1" dirty="0"/>
              <a:t> </a:t>
            </a:r>
            <a:r>
              <a:rPr lang="en-US" sz="2000" dirty="0"/>
              <a:t>before it is sent to HR. </a:t>
            </a:r>
          </a:p>
          <a:p>
            <a:pPr>
              <a:lnSpc>
                <a:spcPct val="90000"/>
              </a:lnSpc>
            </a:pPr>
            <a:r>
              <a:rPr lang="en-US" sz="2000" dirty="0"/>
              <a:t>Fill out the top section with the supplier’s (Abraham Lincoln) information, the service dates, and the service fee. </a:t>
            </a:r>
            <a:r>
              <a:rPr lang="en-US" sz="2000" b="1" i="1" dirty="0"/>
              <a:t>The e-mail on this form is the e-mail used for the background </a:t>
            </a:r>
            <a:r>
              <a:rPr lang="en-US" sz="2000" b="1" i="1" dirty="0" smtClean="0"/>
              <a:t>check if needed, </a:t>
            </a:r>
            <a:r>
              <a:rPr lang="en-US" sz="2000" b="1" i="1" dirty="0"/>
              <a:t>so please make sure it is correct</a:t>
            </a:r>
            <a:r>
              <a:rPr lang="en-US" sz="2000" i="1" dirty="0"/>
              <a:t>.</a:t>
            </a:r>
            <a:r>
              <a:rPr lang="en-US" sz="2000" dirty="0"/>
              <a:t> Abraham will only be working one day (02/02/2022), and he will be paid one set fee ($250) for the day </a:t>
            </a:r>
          </a:p>
        </p:txBody>
      </p:sp>
      <p:pic>
        <p:nvPicPr>
          <p:cNvPr id="4" name="Picture 3"/>
          <p:cNvPicPr>
            <a:picLocks noChangeAspect="1"/>
          </p:cNvPicPr>
          <p:nvPr/>
        </p:nvPicPr>
        <p:blipFill>
          <a:blip r:embed="rId2"/>
          <a:stretch>
            <a:fillRect/>
          </a:stretch>
        </p:blipFill>
        <p:spPr>
          <a:xfrm>
            <a:off x="4533900" y="1066340"/>
            <a:ext cx="7511195" cy="944168"/>
          </a:xfrm>
          <a:prstGeom prst="rect">
            <a:avLst/>
          </a:prstGeom>
        </p:spPr>
      </p:pic>
    </p:spTree>
    <p:extLst>
      <p:ext uri="{BB962C8B-B14F-4D97-AF65-F5344CB8AC3E}">
        <p14:creationId xmlns:p14="http://schemas.microsoft.com/office/powerpoint/2010/main" val="3255300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6753ACD-8389-4A4D-8E6D-14DCDB250C9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A7C3535-4FB5-4E5B-BDFE-FA61877AF1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8528" y="685800"/>
            <a:ext cx="4063972" cy="54864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FAEF96-536F-F34F-AFEF-32A622E8DBB9}"/>
              </a:ext>
            </a:extLst>
          </p:cNvPr>
          <p:cNvSpPr>
            <a:spLocks noGrp="1"/>
          </p:cNvSpPr>
          <p:nvPr>
            <p:ph type="title"/>
          </p:nvPr>
        </p:nvSpPr>
        <p:spPr>
          <a:xfrm>
            <a:off x="1181686" y="1371600"/>
            <a:ext cx="3048734" cy="4114800"/>
          </a:xfrm>
        </p:spPr>
        <p:txBody>
          <a:bodyPr anchor="ctr">
            <a:normAutofit/>
          </a:bodyPr>
          <a:lstStyle/>
          <a:p>
            <a:pPr algn="ctr"/>
            <a:r>
              <a:rPr lang="en-US" dirty="0"/>
              <a:t>Part 2 of the MSA form </a:t>
            </a:r>
            <a:endParaRPr lang="en-US"/>
          </a:p>
        </p:txBody>
      </p:sp>
      <p:sp>
        <p:nvSpPr>
          <p:cNvPr id="3" name="Content Placeholder 2">
            <a:extLst>
              <a:ext uri="{FF2B5EF4-FFF2-40B4-BE49-F238E27FC236}">
                <a16:creationId xmlns:a16="http://schemas.microsoft.com/office/drawing/2014/main" id="{EF507045-87AE-FB4F-88B0-0FCE49CBA349}"/>
              </a:ext>
            </a:extLst>
          </p:cNvPr>
          <p:cNvSpPr>
            <a:spLocks noGrp="1"/>
          </p:cNvSpPr>
          <p:nvPr>
            <p:ph idx="1"/>
          </p:nvPr>
        </p:nvSpPr>
        <p:spPr>
          <a:xfrm>
            <a:off x="5410200" y="3429000"/>
            <a:ext cx="6083272" cy="2793609"/>
          </a:xfrm>
        </p:spPr>
        <p:txBody>
          <a:bodyPr>
            <a:normAutofit/>
          </a:bodyPr>
          <a:lstStyle/>
          <a:p>
            <a:pPr>
              <a:lnSpc>
                <a:spcPct val="90000"/>
              </a:lnSpc>
            </a:pPr>
            <a:r>
              <a:rPr lang="en-US" sz="1700" dirty="0"/>
              <a:t>Fill in your department’s (GOVT) information. The primary contact person is the person who filled out the form and is contracting Abraham (George Washington). When filling out the form electronically </a:t>
            </a:r>
            <a:r>
              <a:rPr lang="en-US" sz="1700" b="1" dirty="0"/>
              <a:t>you </a:t>
            </a:r>
            <a:r>
              <a:rPr lang="en-US" sz="1700" b="1" i="1" dirty="0"/>
              <a:t>must have auto resize text activated</a:t>
            </a:r>
            <a:r>
              <a:rPr lang="en-US" sz="1700" b="1" dirty="0"/>
              <a:t> </a:t>
            </a:r>
            <a:r>
              <a:rPr lang="en-US" sz="1700" dirty="0"/>
              <a:t>or the form will cut off your budget string and Procurement will not be able to read it. </a:t>
            </a:r>
          </a:p>
          <a:p>
            <a:pPr>
              <a:lnSpc>
                <a:spcPct val="90000"/>
              </a:lnSpc>
            </a:pPr>
            <a:r>
              <a:rPr lang="en-US" sz="1700" dirty="0"/>
              <a:t>In Adobe, this feature is under Tools→ Forms &amp; Signatures→ Prepare Form. Then right-click the text field and select Properties→ Appearance→ Font Size→ Auto. </a:t>
            </a:r>
            <a:r>
              <a:rPr lang="en-US" sz="1700" b="1" dirty="0"/>
              <a:t>This only has to be done once and then this form will always auto-size whenever you download it again in the future.</a:t>
            </a:r>
          </a:p>
          <a:p>
            <a:pPr>
              <a:lnSpc>
                <a:spcPct val="90000"/>
              </a:lnSpc>
            </a:pPr>
            <a:endParaRPr lang="en-US" sz="1700" dirty="0"/>
          </a:p>
        </p:txBody>
      </p:sp>
      <p:pic>
        <p:nvPicPr>
          <p:cNvPr id="7" name="Picture 6" descr="Table&#10;&#10;Description automatically generated">
            <a:extLst>
              <a:ext uri="{FF2B5EF4-FFF2-40B4-BE49-F238E27FC236}">
                <a16:creationId xmlns:a16="http://schemas.microsoft.com/office/drawing/2014/main" id="{B68D3D71-A920-F647-9A53-BEAF436983A2}"/>
              </a:ext>
            </a:extLst>
          </p:cNvPr>
          <p:cNvPicPr>
            <a:picLocks noChangeAspect="1"/>
          </p:cNvPicPr>
          <p:nvPr/>
        </p:nvPicPr>
        <p:blipFill>
          <a:blip r:embed="rId2"/>
          <a:stretch>
            <a:fillRect/>
          </a:stretch>
        </p:blipFill>
        <p:spPr>
          <a:xfrm>
            <a:off x="5461028" y="471577"/>
            <a:ext cx="5583706" cy="2957423"/>
          </a:xfrm>
          <a:prstGeom prst="rect">
            <a:avLst/>
          </a:prstGeom>
        </p:spPr>
      </p:pic>
    </p:spTree>
    <p:extLst>
      <p:ext uri="{BB962C8B-B14F-4D97-AF65-F5344CB8AC3E}">
        <p14:creationId xmlns:p14="http://schemas.microsoft.com/office/powerpoint/2010/main" val="826417747"/>
      </p:ext>
    </p:extLst>
  </p:cSld>
  <p:clrMapOvr>
    <a:masterClrMapping/>
  </p:clrMapOvr>
</p:sld>
</file>

<file path=ppt/theme/theme1.xml><?xml version="1.0" encoding="utf-8"?>
<a:theme xmlns:a="http://schemas.openxmlformats.org/drawingml/2006/main" name="ClassicFrameVTI">
  <a:themeElements>
    <a:clrScheme name="Custom 22">
      <a:dk1>
        <a:sysClr val="windowText" lastClr="000000"/>
      </a:dk1>
      <a:lt1>
        <a:sysClr val="window" lastClr="FFFFFF"/>
      </a:lt1>
      <a:dk2>
        <a:srgbClr val="293737"/>
      </a:dk2>
      <a:lt2>
        <a:srgbClr val="EEF2F0"/>
      </a:lt2>
      <a:accent1>
        <a:srgbClr val="749090"/>
      </a:accent1>
      <a:accent2>
        <a:srgbClr val="A5A5A5"/>
      </a:accent2>
      <a:accent3>
        <a:srgbClr val="91A39B"/>
      </a:accent3>
      <a:accent4>
        <a:srgbClr val="A9A698"/>
      </a:accent4>
      <a:accent5>
        <a:srgbClr val="A2A79A"/>
      </a:accent5>
      <a:accent6>
        <a:srgbClr val="897F65"/>
      </a:accent6>
      <a:hlink>
        <a:srgbClr val="92872F"/>
      </a:hlink>
      <a:folHlink>
        <a:srgbClr val="AB73A9"/>
      </a:folHlink>
    </a:clrScheme>
    <a:fontScheme name="Goudy and Gill Sans">
      <a:majorFont>
        <a:latin typeface="Goudy Old Style"/>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assicFrameVTI" id="{4FA2A165-EC65-4FB0-B019-8C8876A1D8E3}" vid="{9D78F1F1-8226-42FD-A1A3-975EDF6D60F8}"/>
    </a:ext>
  </a:extLst>
</a:theme>
</file>

<file path=docProps/app.xml><?xml version="1.0" encoding="utf-8"?>
<Properties xmlns="http://schemas.openxmlformats.org/officeDocument/2006/extended-properties" xmlns:vt="http://schemas.openxmlformats.org/officeDocument/2006/docPropsVTypes">
  <Template>{B2577C42-9DE2-7746-8780-FC43D1EC9B03}tf10001121</Template>
  <TotalTime>146</TotalTime>
  <Words>1081</Words>
  <Application>Microsoft Office PowerPoint</Application>
  <PresentationFormat>Widescreen</PresentationFormat>
  <Paragraphs>54</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Gill Sans MT</vt:lpstr>
      <vt:lpstr>Goudy Old Style</vt:lpstr>
      <vt:lpstr>Wingdings</vt:lpstr>
      <vt:lpstr>ClassicFrameVTI</vt:lpstr>
      <vt:lpstr>Independent Contractor Process</vt:lpstr>
      <vt:lpstr>Sample scenario </vt:lpstr>
      <vt:lpstr>Determination of status form (DOS) Section 1  </vt:lpstr>
      <vt:lpstr>Section 2 of the DOS form </vt:lpstr>
      <vt:lpstr>Section 3 of the DOS Form</vt:lpstr>
      <vt:lpstr>Section 4 of the dos form </vt:lpstr>
      <vt:lpstr>Section 5 of the Dos Form </vt:lpstr>
      <vt:lpstr>Monetary service agreement form </vt:lpstr>
      <vt:lpstr>Part 2 of the MSA form </vt:lpstr>
      <vt:lpstr>Part 3 of the MSA Form </vt:lpstr>
      <vt:lpstr>Part 4 of the MSA form </vt:lpstr>
      <vt:lpstr>Part 5 of the msa form </vt:lpstr>
      <vt:lpstr>Once all steps have been completed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Independent Contractor Process</dc:title>
  <dc:creator>Angelynn E Johnson</dc:creator>
  <cp:lastModifiedBy>Shonda Bryant</cp:lastModifiedBy>
  <cp:revision>10</cp:revision>
  <dcterms:created xsi:type="dcterms:W3CDTF">2022-02-03T14:09:22Z</dcterms:created>
  <dcterms:modified xsi:type="dcterms:W3CDTF">2022-09-20T19:35:00Z</dcterms:modified>
</cp:coreProperties>
</file>