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78" r:id="rId4"/>
    <p:sldId id="258" r:id="rId5"/>
    <p:sldId id="277" r:id="rId6"/>
    <p:sldId id="259" r:id="rId7"/>
    <p:sldId id="27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324" autoAdjust="0"/>
  </p:normalViewPr>
  <p:slideViewPr>
    <p:cSldViewPr>
      <p:cViewPr varScale="1">
        <p:scale>
          <a:sx n="106" d="100"/>
          <a:sy n="106" d="100"/>
        </p:scale>
        <p:origin x="112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D4F6E3-EC5A-432E-999E-9074540A27B2}" type="datetimeFigureOut">
              <a:rPr lang="en-US" smtClean="0"/>
              <a:pPr/>
              <a:t>12/4/2013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2011CB-DB47-42A6-A37B-3AE5B3A7AD34}" type="slidenum">
              <a:rPr lang="en-US" smtClean="0"/>
              <a:pPr/>
              <a:t>‹#›</a:t>
            </a:fld>
            <a:endParaRPr lang="en-US"/>
          </a:p>
        </p:txBody>
      </p:sp>
    </p:spTree>
    <p:extLst>
      <p:ext uri="{BB962C8B-B14F-4D97-AF65-F5344CB8AC3E}">
        <p14:creationId xmlns:p14="http://schemas.microsoft.com/office/powerpoint/2010/main" val="4049745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02011CB-DB47-42A6-A37B-3AE5B3A7AD34}" type="slidenum">
              <a:rPr lang="en-US" smtClean="0"/>
              <a:pPr/>
              <a:t>17</a:t>
            </a:fld>
            <a:endParaRPr lang="en-US"/>
          </a:p>
        </p:txBody>
      </p:sp>
    </p:spTree>
    <p:extLst>
      <p:ext uri="{BB962C8B-B14F-4D97-AF65-F5344CB8AC3E}">
        <p14:creationId xmlns:p14="http://schemas.microsoft.com/office/powerpoint/2010/main" val="2108315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387884BA-9426-498D-AD22-966F67F17C54}"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7884BA-9426-498D-AD22-966F67F17C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7884BA-9426-498D-AD22-966F67F17C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7884BA-9426-498D-AD22-966F67F17C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87884BA-9426-498D-AD22-966F67F17C54}"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87884BA-9426-498D-AD22-966F67F17C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87884BA-9426-498D-AD22-966F67F17C54}"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87884BA-9426-498D-AD22-966F67F17C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87884BA-9426-498D-AD22-966F67F17C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A600D2F-8308-4AFB-A6BA-45D979B5927F}" type="datetimeFigureOut">
              <a:rPr lang="en-US" smtClean="0"/>
              <a:pPr/>
              <a:t>12/4/2013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87884BA-9426-498D-AD22-966F67F17C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6A600D2F-8308-4AFB-A6BA-45D979B5927F}" type="datetimeFigureOut">
              <a:rPr lang="en-US" smtClean="0"/>
              <a:pPr/>
              <a:t>12/4/2013</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387884BA-9426-498D-AD22-966F67F17C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A600D2F-8308-4AFB-A6BA-45D979B5927F}" type="datetimeFigureOut">
              <a:rPr lang="en-US" smtClean="0"/>
              <a:pPr/>
              <a:t>12/4/2013</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387884BA-9426-498D-AD22-966F67F17C5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62000" y="838200"/>
            <a:ext cx="7772400" cy="3733800"/>
          </a:xfrm>
        </p:spPr>
        <p:txBody>
          <a:bodyPr/>
          <a:lstStyle/>
          <a:p>
            <a:pPr algn="ctr"/>
            <a:r>
              <a:rPr lang="en-US" sz="6000" dirty="0" smtClean="0">
                <a:solidFill>
                  <a:schemeClr val="accent4"/>
                </a:solidFill>
              </a:rPr>
              <a:t>CORE CURRICULUM MEETING</a:t>
            </a:r>
            <a:r>
              <a:rPr lang="en-US" dirty="0" smtClean="0">
                <a:solidFill>
                  <a:schemeClr val="accent2"/>
                </a:solidFill>
              </a:rPr>
              <a:t/>
            </a:r>
            <a:br>
              <a:rPr lang="en-US" dirty="0" smtClean="0">
                <a:solidFill>
                  <a:schemeClr val="accent2"/>
                </a:solidFill>
              </a:rPr>
            </a:br>
            <a:r>
              <a:rPr lang="en-US" dirty="0" smtClean="0">
                <a:solidFill>
                  <a:schemeClr val="accent2"/>
                </a:solidFill>
              </a:rPr>
              <a:t/>
            </a:r>
            <a:br>
              <a:rPr lang="en-US" dirty="0" smtClean="0">
                <a:solidFill>
                  <a:schemeClr val="accent2"/>
                </a:solidFill>
              </a:rPr>
            </a:br>
            <a:r>
              <a:rPr lang="en-US" dirty="0" smtClean="0">
                <a:solidFill>
                  <a:schemeClr val="accent1">
                    <a:lumMod val="60000"/>
                    <a:lumOff val="40000"/>
                  </a:schemeClr>
                </a:solidFill>
              </a:rPr>
              <a:t>August 10, 2010</a:t>
            </a:r>
            <a:r>
              <a:rPr lang="en-US" dirty="0" smtClean="0">
                <a:solidFill>
                  <a:schemeClr val="accent2"/>
                </a:solidFill>
              </a:rPr>
              <a:t/>
            </a:r>
            <a:br>
              <a:rPr lang="en-US" dirty="0" smtClean="0">
                <a:solidFill>
                  <a:schemeClr val="accent2"/>
                </a:solidFill>
              </a:rPr>
            </a:br>
            <a:r>
              <a:rPr lang="en-US" dirty="0" smtClean="0">
                <a:solidFill>
                  <a:schemeClr val="accent2"/>
                </a:solidFill>
              </a:rPr>
              <a:t/>
            </a:r>
            <a:br>
              <a:rPr lang="en-US" dirty="0" smtClean="0">
                <a:solidFill>
                  <a:schemeClr val="accent2"/>
                </a:solidFill>
              </a:rPr>
            </a:br>
            <a:r>
              <a:rPr lang="en-US" dirty="0" smtClean="0">
                <a:solidFill>
                  <a:schemeClr val="accent1">
                    <a:lumMod val="60000"/>
                    <a:lumOff val="40000"/>
                  </a:schemeClr>
                </a:solidFill>
              </a:rPr>
              <a:t>1:30-3:00 p.m.</a:t>
            </a:r>
            <a:r>
              <a:rPr lang="en-US" dirty="0" smtClean="0">
                <a:solidFill>
                  <a:schemeClr val="accent2"/>
                </a:solidFill>
              </a:rPr>
              <a:t/>
            </a:r>
            <a:br>
              <a:rPr lang="en-US" dirty="0" smtClean="0">
                <a:solidFill>
                  <a:schemeClr val="accent2"/>
                </a:solidFill>
              </a:rPr>
            </a:br>
            <a:r>
              <a:rPr lang="en-US" dirty="0" smtClean="0">
                <a:solidFill>
                  <a:schemeClr val="accent2"/>
                </a:solidFill>
              </a:rPr>
              <a:t/>
            </a:r>
            <a:br>
              <a:rPr lang="en-US" dirty="0" smtClean="0">
                <a:solidFill>
                  <a:schemeClr val="accent2"/>
                </a:solidFill>
              </a:rPr>
            </a:br>
            <a:r>
              <a:rPr lang="en-US" dirty="0" smtClean="0">
                <a:solidFill>
                  <a:schemeClr val="accent1">
                    <a:lumMod val="60000"/>
                    <a:lumOff val="40000"/>
                  </a:schemeClr>
                </a:solidFill>
              </a:rPr>
              <a:t>Magnolia Room 2</a:t>
            </a:r>
            <a:r>
              <a:rPr lang="en-US" dirty="0" smtClean="0">
                <a:solidFill>
                  <a:schemeClr val="accent2"/>
                </a:solidFill>
              </a:rPr>
              <a:t/>
            </a:r>
            <a:br>
              <a:rPr lang="en-US" dirty="0" smtClean="0">
                <a:solidFill>
                  <a:schemeClr val="accent2"/>
                </a:solidFill>
              </a:rPr>
            </a:br>
            <a:r>
              <a:rPr lang="en-US" dirty="0" smtClean="0">
                <a:solidFill>
                  <a:schemeClr val="accent2"/>
                </a:solidFill>
              </a:rPr>
              <a:t/>
            </a:r>
            <a:br>
              <a:rPr lang="en-US" dirty="0" smtClean="0">
                <a:solidFill>
                  <a:schemeClr val="accent2"/>
                </a:solidFill>
              </a:rPr>
            </a:br>
            <a:endParaRPr lang="en-US" dirty="0">
              <a:solidFill>
                <a:schemeClr val="accent2"/>
              </a:solidFill>
            </a:endParaRPr>
          </a:p>
        </p:txBody>
      </p:sp>
    </p:spTree>
  </p:cSld>
  <p:clrMapOvr>
    <a:masterClrMapping/>
  </p:clrMapOvr>
  <p:transition>
    <p:zoom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Key Rule Changes </a:t>
            </a:r>
            <a:r>
              <a:rPr lang="en-US" sz="2800" b="1" dirty="0" smtClean="0">
                <a:solidFill>
                  <a:schemeClr val="accent4"/>
                </a:solidFill>
              </a:rPr>
              <a:t>continued…</a:t>
            </a:r>
            <a:endParaRPr lang="en-US" sz="2800" dirty="0">
              <a:solidFill>
                <a:schemeClr val="accent4"/>
              </a:solidFill>
            </a:endParaRPr>
          </a:p>
        </p:txBody>
      </p:sp>
      <p:sp>
        <p:nvSpPr>
          <p:cNvPr id="3" name="Content Placeholder 2"/>
          <p:cNvSpPr>
            <a:spLocks noGrp="1"/>
          </p:cNvSpPr>
          <p:nvPr>
            <p:ph idx="1"/>
          </p:nvPr>
        </p:nvSpPr>
        <p:spPr/>
        <p:txBody>
          <a:bodyPr/>
          <a:lstStyle/>
          <a:p>
            <a:r>
              <a:rPr lang="en-US" dirty="0" smtClean="0">
                <a:solidFill>
                  <a:schemeClr val="accent1">
                    <a:lumMod val="60000"/>
                    <a:lumOff val="40000"/>
                  </a:schemeClr>
                </a:solidFill>
              </a:rPr>
              <a:t>For each core area, and the US, GL, and CT requirements, the learning outcomes “must be collegiate-level, not skills based, broadly focused, and consistent with the mission of the USG.” Additionally, “each outcome must be measurable.”</a:t>
            </a:r>
          </a:p>
          <a:p>
            <a:endParaRPr lang="en-US" dirty="0" smtClean="0">
              <a:solidFill>
                <a:schemeClr val="accent2"/>
              </a:solidFill>
            </a:endParaRPr>
          </a:p>
          <a:p>
            <a:endParaRPr lang="en-US" dirty="0"/>
          </a:p>
        </p:txBody>
      </p:sp>
    </p:spTree>
  </p:cSld>
  <p:clrMapOvr>
    <a:masterClrMapping/>
  </p:clrMapOvr>
  <p:transition>
    <p:zoom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Core Revision Steering Committee</a:t>
            </a:r>
            <a:endParaRPr lang="en-US" b="1" dirty="0">
              <a:solidFill>
                <a:schemeClr val="accent4"/>
              </a:solidFill>
            </a:endParaRPr>
          </a:p>
        </p:txBody>
      </p:sp>
      <p:sp>
        <p:nvSpPr>
          <p:cNvPr id="3" name="Content Placeholder 2"/>
          <p:cNvSpPr>
            <a:spLocks noGrp="1"/>
          </p:cNvSpPr>
          <p:nvPr>
            <p:ph idx="1"/>
          </p:nvPr>
        </p:nvSpPr>
        <p:spPr>
          <a:xfrm>
            <a:off x="914400" y="1905000"/>
            <a:ext cx="7772400" cy="4572000"/>
          </a:xfrm>
        </p:spPr>
        <p:txBody>
          <a:bodyPr>
            <a:normAutofit fontScale="77500" lnSpcReduction="20000"/>
          </a:bodyPr>
          <a:lstStyle/>
          <a:p>
            <a:r>
              <a:rPr lang="en-US" sz="2900" dirty="0" smtClean="0">
                <a:solidFill>
                  <a:schemeClr val="accent1">
                    <a:lumMod val="60000"/>
                    <a:lumOff val="40000"/>
                  </a:schemeClr>
                </a:solidFill>
              </a:rPr>
              <a:t>Deborah Robson		College of the Arts</a:t>
            </a:r>
          </a:p>
          <a:p>
            <a:r>
              <a:rPr lang="en-US" sz="2900" dirty="0" smtClean="0">
                <a:solidFill>
                  <a:schemeClr val="accent1">
                    <a:lumMod val="60000"/>
                    <a:lumOff val="40000"/>
                  </a:schemeClr>
                </a:solidFill>
              </a:rPr>
              <a:t>Dixie Haggard		College of Arts &amp; Sciences</a:t>
            </a:r>
          </a:p>
          <a:p>
            <a:r>
              <a:rPr lang="en-US" sz="2900" dirty="0" smtClean="0">
                <a:solidFill>
                  <a:schemeClr val="accent1">
                    <a:lumMod val="60000"/>
                    <a:lumOff val="40000"/>
                  </a:schemeClr>
                </a:solidFill>
              </a:rPr>
              <a:t>Laura Carter		College of Nursing</a:t>
            </a:r>
          </a:p>
          <a:p>
            <a:r>
              <a:rPr lang="en-US" sz="2900" dirty="0" smtClean="0">
                <a:solidFill>
                  <a:schemeClr val="accent1">
                    <a:lumMod val="60000"/>
                    <a:lumOff val="40000"/>
                  </a:schemeClr>
                </a:solidFill>
              </a:rPr>
              <a:t>Ellis Heath		College of Business</a:t>
            </a:r>
          </a:p>
          <a:p>
            <a:r>
              <a:rPr lang="en-US" sz="2900" dirty="0" smtClean="0">
                <a:solidFill>
                  <a:schemeClr val="accent1">
                    <a:lumMod val="60000"/>
                    <a:lumOff val="40000"/>
                  </a:schemeClr>
                </a:solidFill>
              </a:rPr>
              <a:t>Deb Briihl			College of Education</a:t>
            </a:r>
          </a:p>
          <a:p>
            <a:r>
              <a:rPr lang="en-US" sz="2900" dirty="0" smtClean="0">
                <a:solidFill>
                  <a:schemeClr val="accent1">
                    <a:lumMod val="60000"/>
                    <a:lumOff val="40000"/>
                  </a:schemeClr>
                </a:solidFill>
              </a:rPr>
              <a:t>Bob Bauer			Department Heads Council</a:t>
            </a:r>
          </a:p>
          <a:p>
            <a:r>
              <a:rPr lang="en-US" sz="2900" dirty="0" smtClean="0">
                <a:solidFill>
                  <a:schemeClr val="accent1">
                    <a:lumMod val="60000"/>
                    <a:lumOff val="40000"/>
                  </a:schemeClr>
                </a:solidFill>
              </a:rPr>
              <a:t>James LaPlant		General Education Council</a:t>
            </a:r>
          </a:p>
          <a:p>
            <a:r>
              <a:rPr lang="en-US" sz="2900" dirty="0" smtClean="0">
                <a:solidFill>
                  <a:schemeClr val="accent1">
                    <a:lumMod val="60000"/>
                    <a:lumOff val="40000"/>
                  </a:schemeClr>
                </a:solidFill>
              </a:rPr>
              <a:t>Peggy Moch		University Assessment 					Council</a:t>
            </a:r>
          </a:p>
          <a:p>
            <a:pPr>
              <a:buNone/>
            </a:pPr>
            <a:endParaRPr lang="en-US" sz="2900" dirty="0" smtClean="0">
              <a:solidFill>
                <a:srgbClr val="92D050"/>
              </a:solidFill>
            </a:endParaRPr>
          </a:p>
          <a:p>
            <a:pPr>
              <a:buNone/>
            </a:pPr>
            <a:r>
              <a:rPr lang="en-US" sz="2900" dirty="0" smtClean="0">
                <a:solidFill>
                  <a:srgbClr val="92D050"/>
                </a:solidFill>
              </a:rPr>
              <a:t>	</a:t>
            </a:r>
          </a:p>
          <a:p>
            <a:endParaRPr lang="en-US" sz="2400" dirty="0" smtClean="0">
              <a:solidFill>
                <a:srgbClr val="0070C0"/>
              </a:solidFill>
            </a:endParaRPr>
          </a:p>
          <a:p>
            <a:pPr>
              <a:buNone/>
            </a:pPr>
            <a:endParaRPr lang="en-US" dirty="0"/>
          </a:p>
        </p:txBody>
      </p:sp>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CORE REVISION AREA SUBCOMMITTEES</a:t>
            </a:r>
            <a:endParaRPr lang="en-US" b="1" dirty="0">
              <a:solidFill>
                <a:schemeClr val="accent4"/>
              </a:solidFill>
            </a:endParaRPr>
          </a:p>
        </p:txBody>
      </p:sp>
      <p:sp>
        <p:nvSpPr>
          <p:cNvPr id="3" name="Content Placeholder 2"/>
          <p:cNvSpPr>
            <a:spLocks noGrp="1"/>
          </p:cNvSpPr>
          <p:nvPr>
            <p:ph idx="1"/>
          </p:nvPr>
        </p:nvSpPr>
        <p:spPr/>
        <p:txBody>
          <a:bodyPr>
            <a:noAutofit/>
          </a:bodyPr>
          <a:lstStyle/>
          <a:p>
            <a:r>
              <a:rPr lang="en-US" sz="1800" b="1" u="sng" dirty="0" smtClean="0">
                <a:solidFill>
                  <a:schemeClr val="tx2">
                    <a:lumMod val="75000"/>
                  </a:schemeClr>
                </a:solidFill>
              </a:rPr>
              <a:t>AREA A1</a:t>
            </a:r>
            <a:r>
              <a:rPr lang="en-US" sz="1800" b="1" dirty="0" smtClean="0">
                <a:solidFill>
                  <a:schemeClr val="tx2">
                    <a:lumMod val="75000"/>
                  </a:schemeClr>
                </a:solidFill>
              </a:rPr>
              <a:t>:  </a:t>
            </a:r>
            <a:r>
              <a:rPr lang="en-US" sz="1800" dirty="0" smtClean="0">
                <a:solidFill>
                  <a:schemeClr val="accent1">
                    <a:lumMod val="60000"/>
                    <a:lumOff val="40000"/>
                  </a:schemeClr>
                </a:solidFill>
              </a:rPr>
              <a:t>Jane Kinney, Mark Smith, Susan Barron, and Chere Peguesse</a:t>
            </a:r>
          </a:p>
          <a:p>
            <a:r>
              <a:rPr lang="en-US" sz="1800" b="1" u="sng" dirty="0" smtClean="0">
                <a:solidFill>
                  <a:schemeClr val="tx2">
                    <a:lumMod val="75000"/>
                  </a:schemeClr>
                </a:solidFill>
              </a:rPr>
              <a:t>AREA A2</a:t>
            </a:r>
            <a:r>
              <a:rPr lang="en-US" sz="1800" dirty="0" smtClean="0">
                <a:solidFill>
                  <a:schemeClr val="tx2">
                    <a:lumMod val="75000"/>
                  </a:schemeClr>
                </a:solidFill>
              </a:rPr>
              <a:t>: </a:t>
            </a:r>
            <a:r>
              <a:rPr lang="en-US" sz="1800" dirty="0" smtClean="0">
                <a:solidFill>
                  <a:schemeClr val="accent1">
                    <a:lumMod val="60000"/>
                    <a:lumOff val="40000"/>
                  </a:schemeClr>
                </a:solidFill>
              </a:rPr>
              <a:t>Peggy Moch, Ashok Kumar, Janice Lowe, Vickie Graham, John Wood, and Pat Bezona</a:t>
            </a:r>
          </a:p>
          <a:p>
            <a:r>
              <a:rPr lang="en-US" sz="1800" b="1" u="sng" dirty="0" smtClean="0">
                <a:solidFill>
                  <a:schemeClr val="tx2">
                    <a:lumMod val="75000"/>
                  </a:schemeClr>
                </a:solidFill>
              </a:rPr>
              <a:t>AREA B</a:t>
            </a:r>
            <a:r>
              <a:rPr lang="en-US" sz="1800" dirty="0" smtClean="0">
                <a:solidFill>
                  <a:schemeClr val="tx2">
                    <a:lumMod val="75000"/>
                  </a:schemeClr>
                </a:solidFill>
              </a:rPr>
              <a:t>: </a:t>
            </a:r>
            <a:r>
              <a:rPr lang="en-US" sz="1800" dirty="0" smtClean="0">
                <a:solidFill>
                  <a:schemeClr val="accent1">
                    <a:lumMod val="60000"/>
                    <a:lumOff val="40000"/>
                  </a:schemeClr>
                </a:solidFill>
              </a:rPr>
              <a:t>Bob Bauer, Julie </a:t>
            </a:r>
            <a:r>
              <a:rPr lang="en-US" sz="1800" dirty="0" err="1" smtClean="0">
                <a:solidFill>
                  <a:schemeClr val="accent1">
                    <a:lumMod val="60000"/>
                    <a:lumOff val="40000"/>
                  </a:schemeClr>
                </a:solidFill>
              </a:rPr>
              <a:t>Bowland</a:t>
            </a:r>
            <a:r>
              <a:rPr lang="en-US" sz="1800" dirty="0" smtClean="0">
                <a:solidFill>
                  <a:schemeClr val="accent1">
                    <a:lumMod val="60000"/>
                    <a:lumOff val="40000"/>
                  </a:schemeClr>
                </a:solidFill>
              </a:rPr>
              <a:t>, Cheri Tillman, Mike Stoltzfus, and James LaPlant.</a:t>
            </a:r>
          </a:p>
          <a:p>
            <a:r>
              <a:rPr lang="en-US" sz="1800" b="1" u="sng" dirty="0" smtClean="0">
                <a:solidFill>
                  <a:schemeClr val="tx2">
                    <a:lumMod val="75000"/>
                  </a:schemeClr>
                </a:solidFill>
              </a:rPr>
              <a:t>AREA C</a:t>
            </a:r>
            <a:r>
              <a:rPr lang="en-US" sz="1800" dirty="0" smtClean="0">
                <a:solidFill>
                  <a:schemeClr val="tx2">
                    <a:lumMod val="75000"/>
                  </a:schemeClr>
                </a:solidFill>
              </a:rPr>
              <a:t>: </a:t>
            </a:r>
            <a:r>
              <a:rPr lang="en-US" sz="1800" dirty="0" smtClean="0">
                <a:solidFill>
                  <a:schemeClr val="accent1">
                    <a:lumMod val="60000"/>
                    <a:lumOff val="40000"/>
                  </a:schemeClr>
                </a:solidFill>
              </a:rPr>
              <a:t>Deborah Robson, Michael Davey, </a:t>
            </a:r>
            <a:r>
              <a:rPr lang="en-US" sz="1800" dirty="0" err="1" smtClean="0">
                <a:solidFill>
                  <a:schemeClr val="accent1">
                    <a:lumMod val="60000"/>
                    <a:lumOff val="40000"/>
                  </a:schemeClr>
                </a:solidFill>
              </a:rPr>
              <a:t>Viki</a:t>
            </a:r>
            <a:r>
              <a:rPr lang="en-US" sz="1800" dirty="0" smtClean="0">
                <a:solidFill>
                  <a:schemeClr val="accent1">
                    <a:lumMod val="60000"/>
                    <a:lumOff val="40000"/>
                  </a:schemeClr>
                </a:solidFill>
              </a:rPr>
              <a:t> Soady, and Christine James, Bradley Finson, </a:t>
            </a:r>
            <a:r>
              <a:rPr lang="en-US" sz="1800" dirty="0" err="1" smtClean="0">
                <a:solidFill>
                  <a:schemeClr val="accent1">
                    <a:lumMod val="60000"/>
                    <a:lumOff val="40000"/>
                  </a:schemeClr>
                </a:solidFill>
              </a:rPr>
              <a:t>Tod</a:t>
            </a:r>
            <a:r>
              <a:rPr lang="en-US" sz="1800" dirty="0" smtClean="0">
                <a:solidFill>
                  <a:schemeClr val="accent1">
                    <a:lumMod val="60000"/>
                    <a:lumOff val="40000"/>
                  </a:schemeClr>
                </a:solidFill>
              </a:rPr>
              <a:t> Leavitt</a:t>
            </a:r>
          </a:p>
          <a:p>
            <a:r>
              <a:rPr lang="en-US" sz="1800" b="1" u="sng" dirty="0" smtClean="0">
                <a:solidFill>
                  <a:schemeClr val="tx2">
                    <a:lumMod val="75000"/>
                  </a:schemeClr>
                </a:solidFill>
              </a:rPr>
              <a:t>AREA D</a:t>
            </a:r>
            <a:r>
              <a:rPr lang="en-US" sz="1800" dirty="0" smtClean="0">
                <a:solidFill>
                  <a:schemeClr val="tx2">
                    <a:lumMod val="75000"/>
                  </a:schemeClr>
                </a:solidFill>
              </a:rPr>
              <a:t>: </a:t>
            </a:r>
            <a:r>
              <a:rPr lang="en-US" sz="1800" dirty="0" smtClean="0">
                <a:solidFill>
                  <a:schemeClr val="accent1">
                    <a:lumMod val="60000"/>
                    <a:lumOff val="40000"/>
                  </a:schemeClr>
                </a:solidFill>
              </a:rPr>
              <a:t>Ellis Heath, Laura Carter, Leslie Jones, Andreas Lazari and Paul Vincent</a:t>
            </a:r>
          </a:p>
          <a:p>
            <a:r>
              <a:rPr lang="en-US" sz="1800" b="1" u="sng" dirty="0" smtClean="0">
                <a:solidFill>
                  <a:schemeClr val="tx2">
                    <a:lumMod val="75000"/>
                  </a:schemeClr>
                </a:solidFill>
              </a:rPr>
              <a:t>AREA E</a:t>
            </a:r>
            <a:r>
              <a:rPr lang="en-US" sz="1800" dirty="0" smtClean="0">
                <a:solidFill>
                  <a:schemeClr val="tx2">
                    <a:lumMod val="75000"/>
                  </a:schemeClr>
                </a:solidFill>
              </a:rPr>
              <a:t>: </a:t>
            </a:r>
            <a:r>
              <a:rPr lang="en-US" sz="1800" dirty="0" smtClean="0">
                <a:solidFill>
                  <a:schemeClr val="accent1">
                    <a:lumMod val="60000"/>
                    <a:lumOff val="40000"/>
                  </a:schemeClr>
                </a:solidFill>
              </a:rPr>
              <a:t>Deborah Briihl, Dixie Haggard, Tracy Woodward-Meyers, and  Jason Kassel </a:t>
            </a:r>
            <a:endParaRPr lang="en-US" sz="1800" dirty="0">
              <a:solidFill>
                <a:schemeClr val="accent1">
                  <a:lumMod val="60000"/>
                  <a:lumOff val="40000"/>
                </a:schemeClr>
              </a:solidFill>
            </a:endParaRPr>
          </a:p>
        </p:txBody>
      </p:sp>
    </p:spTree>
  </p:cSld>
  <p:clrMapOvr>
    <a:masterClrMapping/>
  </p:clrMapOvr>
  <p:transition>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br>
              <a:rPr lang="en-US" b="1" dirty="0" smtClean="0">
                <a:solidFill>
                  <a:schemeClr val="accent4"/>
                </a:solidFill>
              </a:rPr>
            </a:br>
            <a:endParaRPr lang="en-US" b="1" dirty="0">
              <a:solidFill>
                <a:schemeClr val="accent4"/>
              </a:solidFill>
            </a:endParaRPr>
          </a:p>
        </p:txBody>
      </p:sp>
      <p:sp>
        <p:nvSpPr>
          <p:cNvPr id="3" name="Content Placeholder 2"/>
          <p:cNvSpPr>
            <a:spLocks noGrp="1"/>
          </p:cNvSpPr>
          <p:nvPr>
            <p:ph idx="1"/>
          </p:nvPr>
        </p:nvSpPr>
        <p:spPr/>
        <p:txBody>
          <a:bodyPr>
            <a:normAutofit fontScale="62500" lnSpcReduction="20000"/>
          </a:bodyPr>
          <a:lstStyle/>
          <a:p>
            <a:pPr>
              <a:buNone/>
            </a:pPr>
            <a:r>
              <a:rPr lang="en-US" b="1" u="sng" dirty="0" smtClean="0">
                <a:solidFill>
                  <a:schemeClr val="tx2">
                    <a:lumMod val="75000"/>
                  </a:schemeClr>
                </a:solidFill>
              </a:rPr>
              <a:t>AREA  A1</a:t>
            </a:r>
            <a:r>
              <a:rPr lang="en-US" dirty="0" smtClean="0">
                <a:solidFill>
                  <a:schemeClr val="tx2">
                    <a:lumMod val="75000"/>
                  </a:schemeClr>
                </a:solidFill>
              </a:rPr>
              <a:t>: </a:t>
            </a:r>
          </a:p>
          <a:p>
            <a:pPr lvl="0">
              <a:buNone/>
            </a:pPr>
            <a:r>
              <a:rPr lang="en-US" dirty="0" smtClean="0">
                <a:solidFill>
                  <a:schemeClr val="accent2"/>
                </a:solidFill>
              </a:rPr>
              <a:t>	</a:t>
            </a:r>
            <a:r>
              <a:rPr lang="en-US" dirty="0" smtClean="0">
                <a:solidFill>
                  <a:schemeClr val="accent1">
                    <a:lumMod val="60000"/>
                    <a:lumOff val="40000"/>
                  </a:schemeClr>
                </a:solidFill>
              </a:rPr>
              <a:t>Students will communicate effectively in writing by using appropriate conventions of correctness, style, tone, and organization and by adapting writing to audience and context.</a:t>
            </a:r>
          </a:p>
          <a:p>
            <a:pPr lvl="0">
              <a:buNone/>
            </a:pPr>
            <a:endParaRPr lang="en-US" dirty="0" smtClean="0">
              <a:solidFill>
                <a:schemeClr val="accent2"/>
              </a:solidFill>
            </a:endParaRPr>
          </a:p>
          <a:p>
            <a:pPr lvl="0">
              <a:buNone/>
            </a:pPr>
            <a:r>
              <a:rPr lang="en-US" dirty="0" smtClean="0">
                <a:solidFill>
                  <a:schemeClr val="accent2"/>
                </a:solidFill>
              </a:rPr>
              <a:t>	</a:t>
            </a:r>
            <a:r>
              <a:rPr lang="en-US" dirty="0" smtClean="0">
                <a:solidFill>
                  <a:schemeClr val="accent1">
                    <a:lumMod val="60000"/>
                    <a:lumOff val="40000"/>
                  </a:schemeClr>
                </a:solidFill>
              </a:rPr>
              <a:t>Students will </a:t>
            </a:r>
            <a:r>
              <a:rPr lang="en-US" dirty="0" smtClean="0">
                <a:solidFill>
                  <a:schemeClr val="tx2">
                    <a:lumMod val="75000"/>
                  </a:schemeClr>
                </a:solidFill>
              </a:rPr>
              <a:t>find</a:t>
            </a:r>
            <a:r>
              <a:rPr lang="en-US" dirty="0" smtClean="0">
                <a:solidFill>
                  <a:schemeClr val="accent1">
                    <a:lumMod val="60000"/>
                    <a:lumOff val="40000"/>
                  </a:schemeClr>
                </a:solidFill>
              </a:rPr>
              <a:t>, evaluate, and make inferences from oral, written, and/or visual sources and incorporate this information accurately, correctly, and effectively into their written work.</a:t>
            </a:r>
          </a:p>
          <a:p>
            <a:pPr>
              <a:buNone/>
            </a:pPr>
            <a:r>
              <a:rPr lang="en-US" dirty="0" smtClean="0">
                <a:solidFill>
                  <a:schemeClr val="accent1">
                    <a:lumMod val="60000"/>
                    <a:lumOff val="40000"/>
                  </a:schemeClr>
                </a:solidFill>
              </a:rPr>
              <a:t> </a:t>
            </a:r>
          </a:p>
          <a:p>
            <a:pPr>
              <a:buNone/>
            </a:pPr>
            <a:r>
              <a:rPr lang="en-US" b="1" u="sng" dirty="0" smtClean="0">
                <a:solidFill>
                  <a:schemeClr val="tx2">
                    <a:lumMod val="75000"/>
                  </a:schemeClr>
                </a:solidFill>
              </a:rPr>
              <a:t>Courses in Area A1</a:t>
            </a:r>
            <a:r>
              <a:rPr lang="en-US" b="1" dirty="0" smtClean="0">
                <a:solidFill>
                  <a:schemeClr val="tx2">
                    <a:lumMod val="75000"/>
                  </a:schemeClr>
                </a:solidFill>
              </a:rPr>
              <a:t>: </a:t>
            </a:r>
          </a:p>
          <a:p>
            <a:pPr>
              <a:buNone/>
            </a:pPr>
            <a:r>
              <a:rPr lang="en-US" i="1" dirty="0" smtClean="0">
                <a:solidFill>
                  <a:schemeClr val="accent1">
                    <a:lumMod val="60000"/>
                    <a:lumOff val="40000"/>
                  </a:schemeClr>
                </a:solidFill>
              </a:rPr>
              <a:t>ENGL 1101, ENGL 1101H, ENGL 1102</a:t>
            </a:r>
            <a:r>
              <a:rPr lang="en-US" i="1" dirty="0" smtClean="0">
                <a:solidFill>
                  <a:schemeClr val="tx2">
                    <a:lumMod val="75000"/>
                  </a:schemeClr>
                </a:solidFill>
              </a:rPr>
              <a:t>*,</a:t>
            </a:r>
            <a:r>
              <a:rPr lang="en-US" i="1" dirty="0" smtClean="0">
                <a:solidFill>
                  <a:schemeClr val="accent2"/>
                </a:solidFill>
              </a:rPr>
              <a:t> </a:t>
            </a:r>
            <a:r>
              <a:rPr lang="en-US" i="1" dirty="0" smtClean="0">
                <a:solidFill>
                  <a:schemeClr val="accent1">
                    <a:lumMod val="60000"/>
                    <a:lumOff val="40000"/>
                  </a:schemeClr>
                </a:solidFill>
              </a:rPr>
              <a:t>ENGL 1102H</a:t>
            </a:r>
            <a:r>
              <a:rPr lang="en-US" i="1" dirty="0" smtClean="0">
                <a:solidFill>
                  <a:schemeClr val="tx2">
                    <a:lumMod val="75000"/>
                  </a:schemeClr>
                </a:solidFill>
              </a:rPr>
              <a:t>*</a:t>
            </a:r>
          </a:p>
          <a:p>
            <a:pPr>
              <a:buNone/>
            </a:pPr>
            <a:endParaRPr lang="en-US" dirty="0" smtClean="0">
              <a:solidFill>
                <a:schemeClr val="accent2"/>
              </a:solidFill>
            </a:endParaRPr>
          </a:p>
          <a:p>
            <a:pPr>
              <a:buNone/>
            </a:pPr>
            <a:r>
              <a:rPr lang="en-US" sz="2300" dirty="0" smtClean="0">
                <a:solidFill>
                  <a:schemeClr val="tx2">
                    <a:lumMod val="75000"/>
                  </a:schemeClr>
                </a:solidFill>
              </a:rPr>
              <a:t>*Part of General Education Assessment Pilot Project</a:t>
            </a:r>
          </a:p>
          <a:p>
            <a:endParaRPr lang="en-US" dirty="0">
              <a:solidFill>
                <a:schemeClr val="accent2"/>
              </a:solidFill>
            </a:endParaRPr>
          </a:p>
        </p:txBody>
      </p:sp>
    </p:spTree>
  </p:cSld>
  <p:clrMapOvr>
    <a:masterClrMapping/>
  </p:clrMapOvr>
  <p:transition>
    <p:zoom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u="sng" dirty="0" smtClean="0">
                <a:solidFill>
                  <a:schemeClr val="tx2">
                    <a:lumMod val="75000"/>
                  </a:schemeClr>
                </a:solidFill>
              </a:rPr>
              <a:t>AREA A2:</a:t>
            </a:r>
          </a:p>
          <a:p>
            <a:pPr>
              <a:buNone/>
            </a:pPr>
            <a:r>
              <a:rPr lang="en-US" dirty="0" smtClean="0">
                <a:solidFill>
                  <a:schemeClr val="accent2"/>
                </a:solidFill>
              </a:rPr>
              <a:t>	</a:t>
            </a:r>
            <a:r>
              <a:rPr lang="en-US" dirty="0" smtClean="0">
                <a:solidFill>
                  <a:schemeClr val="accent1">
                    <a:lumMod val="60000"/>
                    <a:lumOff val="40000"/>
                  </a:schemeClr>
                </a:solidFill>
              </a:rPr>
              <a:t>Students will demonstrate mathematical proficiency by analyzing a variety of functions and solving various equations.</a:t>
            </a:r>
          </a:p>
          <a:p>
            <a:pPr>
              <a:buNone/>
            </a:pPr>
            <a:endParaRPr lang="en-US" dirty="0" smtClean="0">
              <a:solidFill>
                <a:schemeClr val="accent2"/>
              </a:solidFill>
            </a:endParaRPr>
          </a:p>
          <a:p>
            <a:pPr>
              <a:buNone/>
            </a:pPr>
            <a:r>
              <a:rPr lang="en-US" b="1" u="sng" dirty="0" smtClean="0">
                <a:solidFill>
                  <a:schemeClr val="tx2">
                    <a:lumMod val="75000"/>
                  </a:schemeClr>
                </a:solidFill>
              </a:rPr>
              <a:t>Courses in Area A2</a:t>
            </a:r>
            <a:r>
              <a:rPr lang="en-US" b="1" dirty="0" smtClean="0">
                <a:solidFill>
                  <a:schemeClr val="tx2">
                    <a:lumMod val="75000"/>
                  </a:schemeClr>
                </a:solidFill>
              </a:rPr>
              <a:t>: </a:t>
            </a:r>
          </a:p>
          <a:p>
            <a:pPr>
              <a:buNone/>
            </a:pPr>
            <a:r>
              <a:rPr lang="en-US" i="1" dirty="0" smtClean="0">
                <a:solidFill>
                  <a:schemeClr val="accent2"/>
                </a:solidFill>
              </a:rPr>
              <a:t>	</a:t>
            </a:r>
            <a:r>
              <a:rPr lang="en-US" i="1" dirty="0" smtClean="0">
                <a:solidFill>
                  <a:schemeClr val="accent1">
                    <a:lumMod val="60000"/>
                    <a:lumOff val="40000"/>
                  </a:schemeClr>
                </a:solidFill>
              </a:rPr>
              <a:t>MATH 1101</a:t>
            </a:r>
            <a:r>
              <a:rPr lang="en-US" i="1" dirty="0" smtClean="0">
                <a:solidFill>
                  <a:schemeClr val="tx2">
                    <a:lumMod val="75000"/>
                  </a:schemeClr>
                </a:solidFill>
              </a:rPr>
              <a:t>*</a:t>
            </a:r>
            <a:r>
              <a:rPr lang="en-US" i="1" dirty="0" smtClean="0">
                <a:solidFill>
                  <a:schemeClr val="accent1">
                    <a:lumMod val="60000"/>
                    <a:lumOff val="40000"/>
                  </a:schemeClr>
                </a:solidFill>
              </a:rPr>
              <a:t>,MATH 1111</a:t>
            </a:r>
            <a:r>
              <a:rPr lang="en-US" i="1" dirty="0" smtClean="0">
                <a:solidFill>
                  <a:schemeClr val="tx2">
                    <a:lumMod val="75000"/>
                  </a:schemeClr>
                </a:solidFill>
              </a:rPr>
              <a:t>*</a:t>
            </a:r>
            <a:r>
              <a:rPr lang="en-US" i="1" dirty="0" smtClean="0">
                <a:solidFill>
                  <a:schemeClr val="accent1">
                    <a:lumMod val="60000"/>
                    <a:lumOff val="40000"/>
                  </a:schemeClr>
                </a:solidFill>
              </a:rPr>
              <a:t>, MATH 1113, MATH 1113H, MATH 2261, MATH 2261H, MATH 2262</a:t>
            </a:r>
            <a:endParaRPr lang="en-US" dirty="0" smtClean="0">
              <a:solidFill>
                <a:schemeClr val="accent1">
                  <a:lumMod val="60000"/>
                  <a:lumOff val="40000"/>
                </a:schemeClr>
              </a:solidFill>
            </a:endParaRPr>
          </a:p>
          <a:p>
            <a:pPr>
              <a:buNone/>
            </a:pPr>
            <a:r>
              <a:rPr lang="en-US" dirty="0" smtClean="0">
                <a:solidFill>
                  <a:schemeClr val="tx2">
                    <a:lumMod val="75000"/>
                  </a:schemeClr>
                </a:solidFill>
              </a:rPr>
              <a:t>*</a:t>
            </a:r>
            <a:r>
              <a:rPr lang="en-US" sz="1900" dirty="0" smtClean="0">
                <a:solidFill>
                  <a:schemeClr val="tx2">
                    <a:lumMod val="75000"/>
                  </a:schemeClr>
                </a:solidFill>
              </a:rPr>
              <a:t>Part of General Education Assessment Pilot Project</a:t>
            </a:r>
          </a:p>
          <a:p>
            <a:endParaRPr lang="en-US" dirty="0"/>
          </a:p>
        </p:txBody>
      </p:sp>
    </p:spTree>
  </p:cSld>
  <p:clrMapOvr>
    <a:masterClrMapping/>
  </p:clrMapOvr>
  <p:transition>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b="1" u="sng" dirty="0" smtClean="0">
                <a:solidFill>
                  <a:schemeClr val="tx2">
                    <a:lumMod val="75000"/>
                  </a:schemeClr>
                </a:solidFill>
              </a:rPr>
              <a:t>AREA B:</a:t>
            </a:r>
          </a:p>
          <a:p>
            <a:pPr>
              <a:buNone/>
            </a:pPr>
            <a:r>
              <a:rPr lang="en-US" dirty="0" smtClean="0">
                <a:solidFill>
                  <a:schemeClr val="accent2"/>
                </a:solidFill>
              </a:rPr>
              <a:t>	</a:t>
            </a:r>
            <a:r>
              <a:rPr lang="en-US" dirty="0" smtClean="0">
                <a:solidFill>
                  <a:schemeClr val="accent1">
                    <a:lumMod val="60000"/>
                    <a:lumOff val="40000"/>
                  </a:schemeClr>
                </a:solidFill>
              </a:rPr>
              <a:t>Students will demonstrate knowledge of cultural, global, or regional perspectives in the arts, humanities, sciences, or social sciences.</a:t>
            </a:r>
          </a:p>
          <a:p>
            <a:pPr>
              <a:buNone/>
            </a:pPr>
            <a:endParaRPr lang="en-US" dirty="0" smtClean="0">
              <a:solidFill>
                <a:schemeClr val="accent2"/>
              </a:solidFill>
            </a:endParaRPr>
          </a:p>
          <a:p>
            <a:pPr>
              <a:buNone/>
            </a:pPr>
            <a:r>
              <a:rPr lang="en-US" b="1" u="sng" dirty="0" smtClean="0">
                <a:solidFill>
                  <a:schemeClr val="tx2">
                    <a:lumMod val="75000"/>
                  </a:schemeClr>
                </a:solidFill>
              </a:rPr>
              <a:t>Courses in Area B</a:t>
            </a:r>
            <a:r>
              <a:rPr lang="en-US" dirty="0" smtClean="0">
                <a:solidFill>
                  <a:schemeClr val="tx2">
                    <a:lumMod val="75000"/>
                  </a:schemeClr>
                </a:solidFill>
              </a:rPr>
              <a:t>: </a:t>
            </a:r>
          </a:p>
          <a:p>
            <a:pPr>
              <a:buNone/>
            </a:pPr>
            <a:r>
              <a:rPr lang="en-US" dirty="0" smtClean="0">
                <a:solidFill>
                  <a:schemeClr val="accent2"/>
                </a:solidFill>
              </a:rPr>
              <a:t> </a:t>
            </a:r>
            <a:r>
              <a:rPr lang="en-US" i="1" dirty="0" smtClean="0">
                <a:solidFill>
                  <a:schemeClr val="accent1">
                    <a:lumMod val="60000"/>
                    <a:lumOff val="40000"/>
                  </a:schemeClr>
                </a:solidFill>
              </a:rPr>
              <a:t>All PERS </a:t>
            </a:r>
            <a:r>
              <a:rPr lang="en-US" dirty="0" smtClean="0">
                <a:solidFill>
                  <a:schemeClr val="accent1">
                    <a:lumMod val="60000"/>
                    <a:lumOff val="40000"/>
                  </a:schemeClr>
                </a:solidFill>
              </a:rPr>
              <a:t> </a:t>
            </a:r>
            <a:r>
              <a:rPr lang="en-US" i="1" dirty="0" smtClean="0">
                <a:solidFill>
                  <a:schemeClr val="accent1">
                    <a:lumMod val="60000"/>
                    <a:lumOff val="40000"/>
                  </a:schemeClr>
                </a:solidFill>
              </a:rPr>
              <a:t>(PERS 2160</a:t>
            </a:r>
            <a:r>
              <a:rPr lang="en-US" i="1" dirty="0" smtClean="0">
                <a:solidFill>
                  <a:schemeClr val="tx2">
                    <a:lumMod val="75000"/>
                  </a:schemeClr>
                </a:solidFill>
              </a:rPr>
              <a:t>*</a:t>
            </a:r>
            <a:r>
              <a:rPr lang="en-US" i="1" dirty="0" smtClean="0">
                <a:solidFill>
                  <a:schemeClr val="accent1">
                    <a:lumMod val="60000"/>
                    <a:lumOff val="40000"/>
                  </a:schemeClr>
                </a:solidFill>
              </a:rPr>
              <a:t>, 2730</a:t>
            </a:r>
            <a:r>
              <a:rPr lang="en-US" i="1" dirty="0" smtClean="0">
                <a:solidFill>
                  <a:schemeClr val="tx2">
                    <a:lumMod val="75000"/>
                  </a:schemeClr>
                </a:solidFill>
              </a:rPr>
              <a:t>*</a:t>
            </a:r>
            <a:r>
              <a:rPr lang="en-US" i="1" dirty="0" smtClean="0">
                <a:solidFill>
                  <a:schemeClr val="accent1">
                    <a:lumMod val="60000"/>
                    <a:lumOff val="40000"/>
                  </a:schemeClr>
                </a:solidFill>
              </a:rPr>
              <a:t>)</a:t>
            </a:r>
          </a:p>
          <a:p>
            <a:pPr>
              <a:buNone/>
            </a:pPr>
            <a:r>
              <a:rPr lang="en-US" dirty="0" smtClean="0">
                <a:solidFill>
                  <a:schemeClr val="accent1">
                    <a:lumMod val="60000"/>
                    <a:lumOff val="40000"/>
                  </a:schemeClr>
                </a:solidFill>
              </a:rPr>
              <a:t>*</a:t>
            </a:r>
            <a:r>
              <a:rPr lang="en-US" sz="1800" dirty="0" smtClean="0">
                <a:solidFill>
                  <a:schemeClr val="accent1">
                    <a:lumMod val="60000"/>
                    <a:lumOff val="40000"/>
                  </a:schemeClr>
                </a:solidFill>
              </a:rPr>
              <a:t>Part of General Education Assessment Pilot Project</a:t>
            </a:r>
          </a:p>
          <a:p>
            <a:endParaRPr lang="en-US" dirty="0"/>
          </a:p>
        </p:txBody>
      </p:sp>
    </p:spTree>
  </p:cSld>
  <p:clrMapOvr>
    <a:masterClrMapping/>
  </p:clrMapOvr>
  <p:transition>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r>
              <a:rPr lang="en-US" dirty="0" smtClean="0"/>
              <a:t/>
            </a:r>
            <a:br>
              <a:rPr lang="en-US" dirty="0" smtClean="0"/>
            </a:br>
            <a:endParaRPr lang="en-US" dirty="0"/>
          </a:p>
        </p:txBody>
      </p:sp>
      <p:sp>
        <p:nvSpPr>
          <p:cNvPr id="3" name="Content Placeholder 2"/>
          <p:cNvSpPr>
            <a:spLocks noGrp="1"/>
          </p:cNvSpPr>
          <p:nvPr>
            <p:ph idx="1"/>
          </p:nvPr>
        </p:nvSpPr>
        <p:spPr>
          <a:xfrm>
            <a:off x="838200" y="1752600"/>
            <a:ext cx="7848600" cy="4679160"/>
          </a:xfrm>
        </p:spPr>
        <p:txBody>
          <a:bodyPr>
            <a:normAutofit fontScale="55000" lnSpcReduction="20000"/>
          </a:bodyPr>
          <a:lstStyle/>
          <a:p>
            <a:pPr>
              <a:buNone/>
            </a:pPr>
            <a:r>
              <a:rPr lang="en-US" b="1" u="sng" dirty="0" smtClean="0">
                <a:solidFill>
                  <a:schemeClr val="tx2">
                    <a:lumMod val="75000"/>
                  </a:schemeClr>
                </a:solidFill>
              </a:rPr>
              <a:t>AREA C:</a:t>
            </a:r>
          </a:p>
          <a:p>
            <a:pPr>
              <a:buNone/>
            </a:pPr>
            <a:r>
              <a:rPr lang="en-US" dirty="0" smtClean="0">
                <a:solidFill>
                  <a:schemeClr val="accent2"/>
                </a:solidFill>
              </a:rPr>
              <a:t>	</a:t>
            </a:r>
            <a:r>
              <a:rPr lang="en-US" dirty="0" smtClean="0">
                <a:solidFill>
                  <a:schemeClr val="accent1">
                    <a:lumMod val="60000"/>
                    <a:lumOff val="40000"/>
                  </a:schemeClr>
                </a:solidFill>
              </a:rPr>
              <a:t>Students will analyze, evaluate, and interpret diverse forms of human communication.</a:t>
            </a:r>
          </a:p>
          <a:p>
            <a:pPr>
              <a:buNone/>
            </a:pPr>
            <a:endParaRPr lang="en-US" dirty="0" smtClean="0">
              <a:solidFill>
                <a:schemeClr val="accent2"/>
              </a:solidFill>
            </a:endParaRPr>
          </a:p>
          <a:p>
            <a:pPr>
              <a:buNone/>
            </a:pPr>
            <a:r>
              <a:rPr lang="en-US" b="1" u="sng" dirty="0" smtClean="0">
                <a:solidFill>
                  <a:schemeClr val="tx2">
                    <a:lumMod val="75000"/>
                  </a:schemeClr>
                </a:solidFill>
              </a:rPr>
              <a:t>Courses in Area C: </a:t>
            </a:r>
          </a:p>
          <a:p>
            <a:pPr>
              <a:buNone/>
            </a:pPr>
            <a:r>
              <a:rPr lang="en-US" i="1" dirty="0" smtClean="0">
                <a:solidFill>
                  <a:schemeClr val="accent2"/>
                </a:solidFill>
              </a:rPr>
              <a:t>	</a:t>
            </a:r>
            <a:r>
              <a:rPr lang="en-US" i="1" dirty="0" smtClean="0">
                <a:solidFill>
                  <a:schemeClr val="accent1">
                    <a:lumMod val="60000"/>
                    <a:lumOff val="40000"/>
                  </a:schemeClr>
                </a:solidFill>
              </a:rPr>
              <a:t>ENGL 2110</a:t>
            </a:r>
            <a:r>
              <a:rPr lang="en-US" i="1" dirty="0" smtClean="0">
                <a:solidFill>
                  <a:schemeClr val="tx2">
                    <a:lumMod val="75000"/>
                  </a:schemeClr>
                </a:solidFill>
              </a:rPr>
              <a:t>*</a:t>
            </a:r>
            <a:r>
              <a:rPr lang="en-US" i="1" dirty="0" smtClean="0">
                <a:solidFill>
                  <a:schemeClr val="accent1">
                    <a:lumMod val="60000"/>
                    <a:lumOff val="40000"/>
                  </a:schemeClr>
                </a:solidFill>
              </a:rPr>
              <a:t>, ENGL 2110H</a:t>
            </a:r>
            <a:r>
              <a:rPr lang="en-US" i="1" dirty="0" smtClean="0">
                <a:solidFill>
                  <a:schemeClr val="tx2">
                    <a:lumMod val="75000"/>
                  </a:schemeClr>
                </a:solidFill>
              </a:rPr>
              <a:t>*</a:t>
            </a:r>
            <a:r>
              <a:rPr lang="en-US" i="1" dirty="0" smtClean="0">
                <a:solidFill>
                  <a:schemeClr val="accent1">
                    <a:lumMod val="60000"/>
                    <a:lumOff val="40000"/>
                  </a:schemeClr>
                </a:solidFill>
              </a:rPr>
              <a:t>, ENGL 2120</a:t>
            </a:r>
            <a:r>
              <a:rPr lang="en-US" i="1" dirty="0" smtClean="0">
                <a:solidFill>
                  <a:schemeClr val="tx2">
                    <a:lumMod val="75000"/>
                  </a:schemeClr>
                </a:solidFill>
              </a:rPr>
              <a:t>*</a:t>
            </a:r>
            <a:r>
              <a:rPr lang="en-US" i="1" dirty="0" smtClean="0">
                <a:solidFill>
                  <a:schemeClr val="accent1">
                    <a:lumMod val="60000"/>
                    <a:lumOff val="40000"/>
                  </a:schemeClr>
                </a:solidFill>
              </a:rPr>
              <a:t>, ENGL 2120H</a:t>
            </a:r>
            <a:r>
              <a:rPr lang="en-US" i="1" dirty="0" smtClean="0">
                <a:solidFill>
                  <a:schemeClr val="tx2">
                    <a:lumMod val="75000"/>
                  </a:schemeClr>
                </a:solidFill>
              </a:rPr>
              <a:t>*</a:t>
            </a:r>
            <a:r>
              <a:rPr lang="en-US" i="1" dirty="0" smtClean="0">
                <a:solidFill>
                  <a:schemeClr val="accent1">
                    <a:lumMod val="60000"/>
                    <a:lumOff val="40000"/>
                  </a:schemeClr>
                </a:solidFill>
              </a:rPr>
              <a:t>, ENGL 2130</a:t>
            </a:r>
            <a:r>
              <a:rPr lang="en-US" i="1" dirty="0" smtClean="0">
                <a:solidFill>
                  <a:schemeClr val="tx2">
                    <a:lumMod val="75000"/>
                  </a:schemeClr>
                </a:solidFill>
              </a:rPr>
              <a:t>*</a:t>
            </a:r>
            <a:r>
              <a:rPr lang="en-US" i="1" dirty="0" smtClean="0">
                <a:solidFill>
                  <a:schemeClr val="accent1">
                    <a:lumMod val="60000"/>
                    <a:lumOff val="40000"/>
                  </a:schemeClr>
                </a:solidFill>
              </a:rPr>
              <a:t>, ENGL 2130H</a:t>
            </a:r>
            <a:r>
              <a:rPr lang="en-US" i="1" dirty="0" smtClean="0">
                <a:solidFill>
                  <a:schemeClr val="tx2">
                    <a:lumMod val="75000"/>
                  </a:schemeClr>
                </a:solidFill>
              </a:rPr>
              <a:t>*</a:t>
            </a:r>
            <a:r>
              <a:rPr lang="en-US" i="1" dirty="0" smtClean="0">
                <a:solidFill>
                  <a:schemeClr val="accent1">
                    <a:lumMod val="60000"/>
                    <a:lumOff val="40000"/>
                  </a:schemeClr>
                </a:solidFill>
              </a:rPr>
              <a:t>, ART 1100</a:t>
            </a:r>
            <a:r>
              <a:rPr lang="en-US" i="1" dirty="0" smtClean="0">
                <a:solidFill>
                  <a:schemeClr val="tx2">
                    <a:lumMod val="75000"/>
                  </a:schemeClr>
                </a:solidFill>
              </a:rPr>
              <a:t>*</a:t>
            </a:r>
            <a:r>
              <a:rPr lang="en-US" i="1" dirty="0" smtClean="0">
                <a:solidFill>
                  <a:schemeClr val="accent1">
                    <a:lumMod val="60000"/>
                    <a:lumOff val="40000"/>
                  </a:schemeClr>
                </a:solidFill>
              </a:rPr>
              <a:t>, ART 1100H</a:t>
            </a:r>
            <a:r>
              <a:rPr lang="en-US" i="1" dirty="0" smtClean="0">
                <a:solidFill>
                  <a:schemeClr val="tx2">
                    <a:lumMod val="75000"/>
                  </a:schemeClr>
                </a:solidFill>
              </a:rPr>
              <a:t>*</a:t>
            </a:r>
            <a:r>
              <a:rPr lang="en-US" i="1" dirty="0" smtClean="0">
                <a:solidFill>
                  <a:schemeClr val="accent1">
                    <a:lumMod val="60000"/>
                    <a:lumOff val="40000"/>
                  </a:schemeClr>
                </a:solidFill>
              </a:rPr>
              <a:t>, COMM 1100</a:t>
            </a:r>
            <a:r>
              <a:rPr lang="en-US" i="1" dirty="0" smtClean="0">
                <a:solidFill>
                  <a:schemeClr val="tx2">
                    <a:lumMod val="75000"/>
                  </a:schemeClr>
                </a:solidFill>
              </a:rPr>
              <a:t>*</a:t>
            </a:r>
            <a:r>
              <a:rPr lang="en-US" i="1" dirty="0" smtClean="0">
                <a:solidFill>
                  <a:schemeClr val="accent1">
                    <a:lumMod val="60000"/>
                    <a:lumOff val="40000"/>
                  </a:schemeClr>
                </a:solidFill>
              </a:rPr>
              <a:t>, COMM 1110, DANC 1500, MUSC 1100</a:t>
            </a:r>
            <a:r>
              <a:rPr lang="en-US" i="1" dirty="0" smtClean="0">
                <a:solidFill>
                  <a:schemeClr val="tx2">
                    <a:lumMod val="75000"/>
                  </a:schemeClr>
                </a:solidFill>
              </a:rPr>
              <a:t>*</a:t>
            </a:r>
            <a:r>
              <a:rPr lang="en-US" i="1" dirty="0" smtClean="0">
                <a:solidFill>
                  <a:schemeClr val="accent1">
                    <a:lumMod val="60000"/>
                    <a:lumOff val="40000"/>
                  </a:schemeClr>
                </a:solidFill>
              </a:rPr>
              <a:t>, MUSC 1110, MUSC 1120, MUSC 1130, MDIA 2000, THEA 1100</a:t>
            </a:r>
            <a:r>
              <a:rPr lang="en-US" i="1" dirty="0" smtClean="0">
                <a:solidFill>
                  <a:schemeClr val="tx2">
                    <a:lumMod val="75000"/>
                  </a:schemeClr>
                </a:solidFill>
              </a:rPr>
              <a:t>*</a:t>
            </a:r>
            <a:r>
              <a:rPr lang="en-US" i="1" dirty="0" smtClean="0">
                <a:solidFill>
                  <a:schemeClr val="accent1">
                    <a:lumMod val="60000"/>
                    <a:lumOff val="40000"/>
                  </a:schemeClr>
                </a:solidFill>
              </a:rPr>
              <a:t>, PHIL 2010</a:t>
            </a:r>
            <a:r>
              <a:rPr lang="en-US" i="1" dirty="0" smtClean="0">
                <a:solidFill>
                  <a:schemeClr val="tx2">
                    <a:lumMod val="75000"/>
                  </a:schemeClr>
                </a:solidFill>
              </a:rPr>
              <a:t>*</a:t>
            </a:r>
            <a:r>
              <a:rPr lang="en-US" i="1" dirty="0" smtClean="0">
                <a:solidFill>
                  <a:schemeClr val="accent1">
                    <a:lumMod val="60000"/>
                    <a:lumOff val="40000"/>
                  </a:schemeClr>
                </a:solidFill>
              </a:rPr>
              <a:t>, PHIL 2010H</a:t>
            </a:r>
            <a:r>
              <a:rPr lang="en-US" i="1" dirty="0" smtClean="0">
                <a:solidFill>
                  <a:schemeClr val="tx2">
                    <a:lumMod val="75000"/>
                  </a:schemeClr>
                </a:solidFill>
              </a:rPr>
              <a:t>*</a:t>
            </a:r>
            <a:r>
              <a:rPr lang="en-US" i="1" dirty="0" smtClean="0">
                <a:solidFill>
                  <a:schemeClr val="accent1">
                    <a:lumMod val="60000"/>
                    <a:lumOff val="40000"/>
                  </a:schemeClr>
                </a:solidFill>
              </a:rPr>
              <a:t>, PHIL 2020, PHIL 2020H, REL 2020</a:t>
            </a:r>
            <a:r>
              <a:rPr lang="en-US" i="1" dirty="0" smtClean="0">
                <a:solidFill>
                  <a:schemeClr val="tx2">
                    <a:lumMod val="75000"/>
                  </a:schemeClr>
                </a:solidFill>
              </a:rPr>
              <a:t>*</a:t>
            </a:r>
            <a:r>
              <a:rPr lang="en-US" i="1" dirty="0" smtClean="0">
                <a:solidFill>
                  <a:schemeClr val="accent1">
                    <a:lumMod val="60000"/>
                    <a:lumOff val="40000"/>
                  </a:schemeClr>
                </a:solidFill>
              </a:rPr>
              <a:t>, WGST 2010, FREN 1001, FREN 1002, FREN 1111, FREN 2001, FREN 2002, GRMN 1001, GRMN 1002, GRMN 1111, GRMN 2001, GRMN 2002, JAPN 1001, JAPN 1002, JAPN 1111, JAPN 2001, JAPN 2002, LATN 1001, LATN 1002, LATN 1111, LATN 2001, LATN 2002, RUSS 1001, RUSS 1002, RUSS 1111, RUSS 2001, RUSS 2002, SPAN 1001, SPAN 1002</a:t>
            </a:r>
            <a:r>
              <a:rPr lang="en-US" i="1" dirty="0" smtClean="0">
                <a:solidFill>
                  <a:schemeClr val="tx2">
                    <a:lumMod val="75000"/>
                  </a:schemeClr>
                </a:solidFill>
              </a:rPr>
              <a:t>*</a:t>
            </a:r>
            <a:r>
              <a:rPr lang="en-US" i="1" dirty="0" smtClean="0">
                <a:solidFill>
                  <a:schemeClr val="accent1">
                    <a:lumMod val="60000"/>
                    <a:lumOff val="40000"/>
                  </a:schemeClr>
                </a:solidFill>
              </a:rPr>
              <a:t>, SPAN 1111, SPAN 2001, SPAN 2002, SPAN 2002H</a:t>
            </a:r>
          </a:p>
          <a:p>
            <a:pPr>
              <a:buNone/>
            </a:pPr>
            <a:endParaRPr lang="en-US" dirty="0" smtClean="0">
              <a:solidFill>
                <a:schemeClr val="accent2"/>
              </a:solidFill>
            </a:endParaRPr>
          </a:p>
          <a:p>
            <a:pPr>
              <a:buNone/>
            </a:pPr>
            <a:r>
              <a:rPr lang="en-US" sz="2900" dirty="0" smtClean="0">
                <a:solidFill>
                  <a:schemeClr val="tx2">
                    <a:lumMod val="75000"/>
                  </a:schemeClr>
                </a:solidFill>
              </a:rPr>
              <a:t>*Part of General Education Assessment Pilot Project</a:t>
            </a:r>
          </a:p>
          <a:p>
            <a:endParaRPr lang="en-US" dirty="0">
              <a:solidFill>
                <a:schemeClr val="accent2"/>
              </a:solidFill>
            </a:endParaRPr>
          </a:p>
        </p:txBody>
      </p:sp>
    </p:spTree>
  </p:cSld>
  <p:clrMapOvr>
    <a:masterClrMapping/>
  </p:clrMapOvr>
  <p:transition>
    <p:zoom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br>
              <a:rPr lang="en-US" b="1" dirty="0" smtClean="0">
                <a:solidFill>
                  <a:schemeClr val="accent4"/>
                </a:solidFill>
              </a:rPr>
            </a:br>
            <a:endParaRPr lang="en-US" b="1" dirty="0">
              <a:solidFill>
                <a:schemeClr val="accent4"/>
              </a:solidFill>
            </a:endParaRPr>
          </a:p>
        </p:txBody>
      </p:sp>
      <p:sp>
        <p:nvSpPr>
          <p:cNvPr id="3" name="Content Placeholder 2"/>
          <p:cNvSpPr>
            <a:spLocks noGrp="1"/>
          </p:cNvSpPr>
          <p:nvPr>
            <p:ph idx="1"/>
          </p:nvPr>
        </p:nvSpPr>
        <p:spPr>
          <a:xfrm>
            <a:off x="838200" y="1752600"/>
            <a:ext cx="7772400" cy="4693440"/>
          </a:xfrm>
        </p:spPr>
        <p:txBody>
          <a:bodyPr>
            <a:noAutofit/>
          </a:bodyPr>
          <a:lstStyle/>
          <a:p>
            <a:pPr>
              <a:buNone/>
            </a:pPr>
            <a:r>
              <a:rPr lang="en-US" sz="1800" b="1" u="sng" dirty="0" smtClean="0">
                <a:solidFill>
                  <a:schemeClr val="tx2">
                    <a:lumMod val="75000"/>
                  </a:schemeClr>
                </a:solidFill>
              </a:rPr>
              <a:t>AREA D:</a:t>
            </a:r>
          </a:p>
          <a:p>
            <a:pPr>
              <a:buNone/>
            </a:pPr>
            <a:r>
              <a:rPr lang="en-US" sz="1800" dirty="0" smtClean="0">
                <a:solidFill>
                  <a:schemeClr val="accent1">
                    <a:lumMod val="60000"/>
                    <a:lumOff val="40000"/>
                  </a:schemeClr>
                </a:solidFill>
              </a:rPr>
              <a:t>	Students will demonstrate understanding of the physical universe and the nature of science, and they will use scientific methods and/or mathematical concepts and reasoning to solve problems.</a:t>
            </a:r>
          </a:p>
          <a:p>
            <a:pPr>
              <a:buNone/>
            </a:pPr>
            <a:endParaRPr lang="en-US" sz="1800" dirty="0" smtClean="0">
              <a:solidFill>
                <a:schemeClr val="accent1">
                  <a:lumMod val="60000"/>
                  <a:lumOff val="40000"/>
                </a:schemeClr>
              </a:solidFill>
            </a:endParaRPr>
          </a:p>
          <a:p>
            <a:pPr>
              <a:buNone/>
            </a:pPr>
            <a:r>
              <a:rPr lang="en-US" sz="1800" b="1" u="sng" dirty="0" smtClean="0">
                <a:solidFill>
                  <a:schemeClr val="tx2">
                    <a:lumMod val="75000"/>
                  </a:schemeClr>
                </a:solidFill>
              </a:rPr>
              <a:t>Courses in Area D1</a:t>
            </a:r>
            <a:r>
              <a:rPr lang="en-US" sz="1800" b="1" dirty="0" smtClean="0">
                <a:solidFill>
                  <a:schemeClr val="tx2">
                    <a:lumMod val="75000"/>
                  </a:schemeClr>
                </a:solidFill>
              </a:rPr>
              <a:t>: </a:t>
            </a:r>
          </a:p>
          <a:p>
            <a:pPr>
              <a:buNone/>
            </a:pPr>
            <a:r>
              <a:rPr lang="en-US" sz="1800" i="1" dirty="0" smtClean="0">
                <a:solidFill>
                  <a:schemeClr val="accent1">
                    <a:lumMod val="60000"/>
                    <a:lumOff val="40000"/>
                  </a:schemeClr>
                </a:solidFill>
              </a:rPr>
              <a:t>	ASTR 1010K</a:t>
            </a:r>
            <a:r>
              <a:rPr lang="en-US" sz="1800" i="1" dirty="0" smtClean="0">
                <a:solidFill>
                  <a:schemeClr val="tx2">
                    <a:lumMod val="75000"/>
                  </a:schemeClr>
                </a:solidFill>
              </a:rPr>
              <a:t>*</a:t>
            </a:r>
            <a:r>
              <a:rPr lang="en-US" sz="1800" i="1" dirty="0" smtClean="0">
                <a:solidFill>
                  <a:schemeClr val="accent1">
                    <a:lumMod val="60000"/>
                    <a:lumOff val="40000"/>
                  </a:schemeClr>
                </a:solidFill>
              </a:rPr>
              <a:t>, ASTR 1020K</a:t>
            </a:r>
            <a:r>
              <a:rPr lang="en-US" sz="1800" i="1" dirty="0" smtClean="0">
                <a:solidFill>
                  <a:schemeClr val="tx2">
                    <a:lumMod val="75000"/>
                  </a:schemeClr>
                </a:solidFill>
              </a:rPr>
              <a:t>*</a:t>
            </a:r>
            <a:r>
              <a:rPr lang="en-US" sz="1800" i="1" dirty="0" smtClean="0">
                <a:solidFill>
                  <a:schemeClr val="accent1">
                    <a:lumMod val="60000"/>
                    <a:lumOff val="40000"/>
                  </a:schemeClr>
                </a:solidFill>
              </a:rPr>
              <a:t>, BIOL 1010</a:t>
            </a:r>
            <a:r>
              <a:rPr lang="en-US" sz="1800" i="1" dirty="0" smtClean="0">
                <a:solidFill>
                  <a:schemeClr val="tx2">
                    <a:lumMod val="75000"/>
                  </a:schemeClr>
                </a:solidFill>
              </a:rPr>
              <a:t>*</a:t>
            </a:r>
            <a:r>
              <a:rPr lang="en-US" sz="1800" i="1" dirty="0" smtClean="0">
                <a:solidFill>
                  <a:schemeClr val="accent1">
                    <a:lumMod val="60000"/>
                    <a:lumOff val="40000"/>
                  </a:schemeClr>
                </a:solidFill>
              </a:rPr>
              <a:t>/1020L</a:t>
            </a:r>
            <a:r>
              <a:rPr lang="en-US" sz="1800" i="1" dirty="0" smtClean="0">
                <a:solidFill>
                  <a:schemeClr val="tx2">
                    <a:lumMod val="75000"/>
                  </a:schemeClr>
                </a:solidFill>
              </a:rPr>
              <a:t>*</a:t>
            </a:r>
            <a:r>
              <a:rPr lang="en-US" sz="1800" i="1" dirty="0" smtClean="0">
                <a:solidFill>
                  <a:schemeClr val="accent1">
                    <a:lumMod val="60000"/>
                    <a:lumOff val="40000"/>
                  </a:schemeClr>
                </a:solidFill>
              </a:rPr>
              <a:t>, BIOL 1030</a:t>
            </a:r>
            <a:r>
              <a:rPr lang="en-US" sz="1800" i="1" dirty="0" smtClean="0">
                <a:solidFill>
                  <a:schemeClr val="tx2">
                    <a:lumMod val="75000"/>
                  </a:schemeClr>
                </a:solidFill>
              </a:rPr>
              <a:t>*</a:t>
            </a:r>
            <a:r>
              <a:rPr lang="en-US" sz="1800" i="1" dirty="0" smtClean="0">
                <a:solidFill>
                  <a:schemeClr val="accent1">
                    <a:lumMod val="60000"/>
                    <a:lumOff val="40000"/>
                  </a:schemeClr>
                </a:solidFill>
              </a:rPr>
              <a:t>/1040L</a:t>
            </a:r>
            <a:r>
              <a:rPr lang="en-US" sz="1800" i="1" dirty="0" smtClean="0">
                <a:solidFill>
                  <a:schemeClr val="tx2">
                    <a:lumMod val="75000"/>
                  </a:schemeClr>
                </a:solidFill>
              </a:rPr>
              <a:t>*</a:t>
            </a:r>
            <a:r>
              <a:rPr lang="en-US" sz="1800" i="1" dirty="0" smtClean="0">
                <a:solidFill>
                  <a:schemeClr val="accent1">
                    <a:lumMod val="60000"/>
                    <a:lumOff val="40000"/>
                  </a:schemeClr>
                </a:solidFill>
              </a:rPr>
              <a:t>, BIOL 1951H, BIOL 1952H, CHEM 1010, CHEM 1151K, CHEM 1152K, CHEM 1211/1211L</a:t>
            </a:r>
            <a:r>
              <a:rPr lang="en-US" sz="1800" i="1" dirty="0" smtClean="0">
                <a:solidFill>
                  <a:schemeClr val="tx2">
                    <a:lumMod val="75000"/>
                  </a:schemeClr>
                </a:solidFill>
              </a:rPr>
              <a:t>*</a:t>
            </a:r>
            <a:r>
              <a:rPr lang="en-US" sz="1800" i="1" dirty="0" smtClean="0">
                <a:solidFill>
                  <a:schemeClr val="accent1">
                    <a:lumMod val="60000"/>
                    <a:lumOff val="40000"/>
                  </a:schemeClr>
                </a:solidFill>
              </a:rPr>
              <a:t>, CHEM 1212/1212L</a:t>
            </a:r>
            <a:r>
              <a:rPr lang="en-US" sz="1800" i="1" dirty="0" smtClean="0">
                <a:solidFill>
                  <a:schemeClr val="tx2">
                    <a:lumMod val="75000"/>
                  </a:schemeClr>
                </a:solidFill>
              </a:rPr>
              <a:t>*</a:t>
            </a:r>
            <a:r>
              <a:rPr lang="en-US" sz="1800" i="1" dirty="0" smtClean="0">
                <a:solidFill>
                  <a:schemeClr val="accent1">
                    <a:lumMod val="60000"/>
                    <a:lumOff val="40000"/>
                  </a:schemeClr>
                </a:solidFill>
              </a:rPr>
              <a:t>, GEOG 1112K, GEOG 1113K, GEOL 1121K</a:t>
            </a:r>
            <a:r>
              <a:rPr lang="en-US" sz="1800" i="1" dirty="0" smtClean="0">
                <a:solidFill>
                  <a:schemeClr val="tx2">
                    <a:lumMod val="75000"/>
                  </a:schemeClr>
                </a:solidFill>
              </a:rPr>
              <a:t>*</a:t>
            </a:r>
            <a:r>
              <a:rPr lang="en-US" sz="1800" i="1" dirty="0" smtClean="0">
                <a:solidFill>
                  <a:schemeClr val="accent1">
                    <a:lumMod val="60000"/>
                    <a:lumOff val="40000"/>
                  </a:schemeClr>
                </a:solidFill>
              </a:rPr>
              <a:t>, GEOL 1122K, PHYS 1111K, PHYS 1112K, PHYS 2211K, PHYS 2212K; ASTR 1000, BIOL 1050, BIOL 1060, BIOL 1070, BIOL 1080, BIOL 1090, ENGR 1010, GEOG 1110, GEOL 1110,MATH 1112, MATH 1261, MATH 2620, MATH 2261, PHSC 1100.</a:t>
            </a:r>
            <a:endParaRPr lang="en-US" sz="1800" dirty="0" smtClean="0">
              <a:solidFill>
                <a:schemeClr val="accent1">
                  <a:lumMod val="60000"/>
                  <a:lumOff val="40000"/>
                </a:schemeClr>
              </a:solidFill>
            </a:endParaRPr>
          </a:p>
          <a:p>
            <a:pPr>
              <a:buNone/>
            </a:pPr>
            <a:r>
              <a:rPr lang="en-US" sz="1600" dirty="0" smtClean="0">
                <a:solidFill>
                  <a:schemeClr val="tx2">
                    <a:lumMod val="75000"/>
                  </a:schemeClr>
                </a:solidFill>
              </a:rPr>
              <a:t>*Part of General Education Assessment Pilot Project</a:t>
            </a:r>
          </a:p>
          <a:p>
            <a:endParaRPr lang="en-US" sz="1800" dirty="0">
              <a:solidFill>
                <a:schemeClr val="accent2"/>
              </a:solidFill>
            </a:endParaRPr>
          </a:p>
        </p:txBody>
      </p:sp>
    </p:spTree>
  </p:cSld>
  <p:clrMapOvr>
    <a:masterClrMapping/>
  </p:clrMapOvr>
  <p:transition>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u="sng" dirty="0" smtClean="0">
                <a:solidFill>
                  <a:schemeClr val="tx2">
                    <a:lumMod val="75000"/>
                  </a:schemeClr>
                </a:solidFill>
              </a:rPr>
              <a:t>Courses in Area D2</a:t>
            </a:r>
            <a:r>
              <a:rPr lang="en-US" b="1" dirty="0" smtClean="0">
                <a:solidFill>
                  <a:schemeClr val="tx2">
                    <a:lumMod val="75000"/>
                  </a:schemeClr>
                </a:solidFill>
              </a:rPr>
              <a:t>: </a:t>
            </a:r>
          </a:p>
          <a:p>
            <a:pPr>
              <a:buNone/>
            </a:pPr>
            <a:r>
              <a:rPr lang="en-US" i="1" dirty="0" smtClean="0">
                <a:solidFill>
                  <a:schemeClr val="accent2"/>
                </a:solidFill>
              </a:rPr>
              <a:t>	</a:t>
            </a:r>
            <a:r>
              <a:rPr lang="en-US" i="1" dirty="0" smtClean="0">
                <a:solidFill>
                  <a:schemeClr val="accent1">
                    <a:lumMod val="60000"/>
                    <a:lumOff val="40000"/>
                  </a:schemeClr>
                </a:solidFill>
              </a:rPr>
              <a:t>PHYS 1111K and PHYS 1112K, PHYS 2211K and PHYS 2212K, CHEM 1151K and CHEM 1152K, CHEM 1211/1211L</a:t>
            </a:r>
            <a:r>
              <a:rPr lang="en-US" i="1" dirty="0" smtClean="0">
                <a:solidFill>
                  <a:schemeClr val="tx2">
                    <a:lumMod val="75000"/>
                  </a:schemeClr>
                </a:solidFill>
              </a:rPr>
              <a:t>*</a:t>
            </a:r>
            <a:r>
              <a:rPr lang="en-US" i="1" dirty="0" smtClean="0">
                <a:solidFill>
                  <a:schemeClr val="accent1">
                    <a:lumMod val="60000"/>
                    <a:lumOff val="40000"/>
                  </a:schemeClr>
                </a:solidFill>
              </a:rPr>
              <a:t>and CHEM 1212/1212L</a:t>
            </a:r>
            <a:r>
              <a:rPr lang="en-US" i="1" dirty="0" smtClean="0">
                <a:solidFill>
                  <a:schemeClr val="tx2">
                    <a:lumMod val="75000"/>
                  </a:schemeClr>
                </a:solidFill>
              </a:rPr>
              <a:t>*</a:t>
            </a:r>
            <a:r>
              <a:rPr lang="en-US" i="1" dirty="0" smtClean="0">
                <a:solidFill>
                  <a:schemeClr val="accent1">
                    <a:lumMod val="60000"/>
                    <a:lumOff val="40000"/>
                  </a:schemeClr>
                </a:solidFill>
              </a:rPr>
              <a:t>, BIOL 1107, BIOL 1010</a:t>
            </a:r>
            <a:r>
              <a:rPr lang="en-US" i="1" dirty="0" smtClean="0">
                <a:solidFill>
                  <a:schemeClr val="tx2">
                    <a:lumMod val="75000"/>
                  </a:schemeClr>
                </a:solidFill>
              </a:rPr>
              <a:t>*</a:t>
            </a:r>
            <a:r>
              <a:rPr lang="en-US" i="1" dirty="0" smtClean="0">
                <a:solidFill>
                  <a:schemeClr val="accent1">
                    <a:lumMod val="60000"/>
                    <a:lumOff val="40000"/>
                  </a:schemeClr>
                </a:solidFill>
              </a:rPr>
              <a:t>/1020L</a:t>
            </a:r>
            <a:r>
              <a:rPr lang="en-US" i="1" dirty="0" smtClean="0">
                <a:solidFill>
                  <a:schemeClr val="tx2">
                    <a:lumMod val="75000"/>
                  </a:schemeClr>
                </a:solidFill>
              </a:rPr>
              <a:t>*</a:t>
            </a:r>
            <a:r>
              <a:rPr lang="en-US" i="1" dirty="0" smtClean="0">
                <a:solidFill>
                  <a:schemeClr val="accent1">
                    <a:lumMod val="60000"/>
                    <a:lumOff val="40000"/>
                  </a:schemeClr>
                </a:solidFill>
              </a:rPr>
              <a:t> and BIOL 1030</a:t>
            </a:r>
            <a:r>
              <a:rPr lang="en-US" i="1" dirty="0" smtClean="0">
                <a:solidFill>
                  <a:schemeClr val="tx2">
                    <a:lumMod val="75000"/>
                  </a:schemeClr>
                </a:solidFill>
              </a:rPr>
              <a:t>*</a:t>
            </a:r>
            <a:r>
              <a:rPr lang="en-US" i="1" dirty="0" smtClean="0">
                <a:solidFill>
                  <a:schemeClr val="accent1">
                    <a:lumMod val="60000"/>
                    <a:lumOff val="40000"/>
                  </a:schemeClr>
                </a:solidFill>
              </a:rPr>
              <a:t>/1040L</a:t>
            </a:r>
            <a:r>
              <a:rPr lang="en-US" i="1" dirty="0" smtClean="0">
                <a:solidFill>
                  <a:schemeClr val="tx2">
                    <a:lumMod val="75000"/>
                  </a:schemeClr>
                </a:solidFill>
              </a:rPr>
              <a:t>*</a:t>
            </a:r>
            <a:r>
              <a:rPr lang="en-US" i="1" dirty="0" smtClean="0">
                <a:solidFill>
                  <a:schemeClr val="accent1">
                    <a:lumMod val="60000"/>
                    <a:lumOff val="40000"/>
                  </a:schemeClr>
                </a:solidFill>
              </a:rPr>
              <a:t>; ASTR 1000, ASTR 1010K, ASTR 1020K, BIOL 1050, BIOL 1060, BIOL 1070, BIOL 1080, BIOL 1090, CHEM 1010, GEOG 1110, GEOG 1112K, GEOG 1113K ,GEOL 1110, GEOL 1121K</a:t>
            </a:r>
            <a:r>
              <a:rPr lang="en-US" i="1" dirty="0" smtClean="0">
                <a:solidFill>
                  <a:schemeClr val="tx2">
                    <a:lumMod val="75000"/>
                  </a:schemeClr>
                </a:solidFill>
              </a:rPr>
              <a:t>*</a:t>
            </a:r>
            <a:r>
              <a:rPr lang="en-US" i="1" dirty="0" smtClean="0">
                <a:solidFill>
                  <a:schemeClr val="accent1">
                    <a:lumMod val="60000"/>
                    <a:lumOff val="40000"/>
                  </a:schemeClr>
                </a:solidFill>
              </a:rPr>
              <a:t>, GEOL 1122K, PHYS 2211K, PHYS 2212K, ENGR 1010, MATH 1112, MATH 2620, MATH 2261, MATH 2262, PHSC 1100</a:t>
            </a:r>
          </a:p>
          <a:p>
            <a:pPr>
              <a:buNone/>
            </a:pPr>
            <a:endParaRPr lang="en-US" dirty="0" smtClean="0">
              <a:solidFill>
                <a:schemeClr val="accent2"/>
              </a:solidFill>
            </a:endParaRPr>
          </a:p>
          <a:p>
            <a:pPr>
              <a:buNone/>
            </a:pPr>
            <a:r>
              <a:rPr lang="en-US" sz="2300" dirty="0" smtClean="0">
                <a:solidFill>
                  <a:schemeClr val="tx2">
                    <a:lumMod val="75000"/>
                  </a:schemeClr>
                </a:solidFill>
              </a:rPr>
              <a:t>*Part of General Education Assessment Pilot Project</a:t>
            </a:r>
          </a:p>
          <a:p>
            <a:pPr>
              <a:buNone/>
            </a:pPr>
            <a:endParaRPr lang="en-US" dirty="0" smtClean="0">
              <a:solidFill>
                <a:schemeClr val="accent2"/>
              </a:solidFill>
            </a:endParaRPr>
          </a:p>
          <a:p>
            <a:endParaRPr lang="en-US" dirty="0"/>
          </a:p>
        </p:txBody>
      </p:sp>
    </p:spTree>
  </p:cSld>
  <p:clrMapOvr>
    <a:masterClrMapping/>
  </p:clrMapOvr>
  <p:transition>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br>
              <a:rPr lang="en-US" b="1" dirty="0" smtClean="0">
                <a:solidFill>
                  <a:schemeClr val="accent4"/>
                </a:solidFill>
              </a:rPr>
            </a:br>
            <a:endParaRPr lang="en-US" b="1" dirty="0">
              <a:solidFill>
                <a:schemeClr val="accent4"/>
              </a:solidFill>
            </a:endParaRPr>
          </a:p>
        </p:txBody>
      </p:sp>
      <p:sp>
        <p:nvSpPr>
          <p:cNvPr id="3" name="Content Placeholder 2"/>
          <p:cNvSpPr>
            <a:spLocks noGrp="1"/>
          </p:cNvSpPr>
          <p:nvPr>
            <p:ph idx="1"/>
          </p:nvPr>
        </p:nvSpPr>
        <p:spPr/>
        <p:txBody>
          <a:bodyPr>
            <a:normAutofit fontScale="62500" lnSpcReduction="20000"/>
          </a:bodyPr>
          <a:lstStyle/>
          <a:p>
            <a:pPr>
              <a:buNone/>
            </a:pPr>
            <a:r>
              <a:rPr lang="en-US" b="1" u="sng" dirty="0" smtClean="0">
                <a:solidFill>
                  <a:schemeClr val="tx2">
                    <a:lumMod val="75000"/>
                  </a:schemeClr>
                </a:solidFill>
              </a:rPr>
              <a:t>AREA E:</a:t>
            </a:r>
          </a:p>
          <a:p>
            <a:pPr>
              <a:buNone/>
            </a:pPr>
            <a:r>
              <a:rPr lang="en-US" dirty="0" smtClean="0">
                <a:solidFill>
                  <a:schemeClr val="accent2"/>
                </a:solidFill>
              </a:rPr>
              <a:t>	</a:t>
            </a:r>
            <a:r>
              <a:rPr lang="en-US" dirty="0" smtClean="0">
                <a:solidFill>
                  <a:schemeClr val="accent1">
                    <a:lumMod val="60000"/>
                    <a:lumOff val="40000"/>
                  </a:schemeClr>
                </a:solidFill>
              </a:rPr>
              <a:t>Students will demonstrate knowledge of diversity in individual and social behavior, the structure and processes of the United States government, and the importance of historical changes over time.  </a:t>
            </a:r>
          </a:p>
          <a:p>
            <a:pPr>
              <a:buNone/>
            </a:pPr>
            <a:endParaRPr lang="en-US" dirty="0" smtClean="0">
              <a:solidFill>
                <a:schemeClr val="accent1">
                  <a:lumMod val="60000"/>
                  <a:lumOff val="40000"/>
                </a:schemeClr>
              </a:solidFill>
            </a:endParaRPr>
          </a:p>
          <a:p>
            <a:pPr>
              <a:buNone/>
            </a:pPr>
            <a:r>
              <a:rPr lang="en-US" b="1" u="sng" dirty="0" smtClean="0">
                <a:solidFill>
                  <a:schemeClr val="tx2">
                    <a:lumMod val="75000"/>
                  </a:schemeClr>
                </a:solidFill>
              </a:rPr>
              <a:t>Courses in Area E</a:t>
            </a:r>
            <a:r>
              <a:rPr lang="en-US" b="1" dirty="0" smtClean="0">
                <a:solidFill>
                  <a:schemeClr val="tx2">
                    <a:lumMod val="75000"/>
                  </a:schemeClr>
                </a:solidFill>
              </a:rPr>
              <a:t>:  </a:t>
            </a:r>
          </a:p>
          <a:p>
            <a:pPr>
              <a:buNone/>
            </a:pPr>
            <a:r>
              <a:rPr lang="en-US" i="1" dirty="0" smtClean="0">
                <a:solidFill>
                  <a:schemeClr val="accent2"/>
                </a:solidFill>
              </a:rPr>
              <a:t>	</a:t>
            </a:r>
            <a:r>
              <a:rPr lang="en-US" i="1" dirty="0" smtClean="0">
                <a:solidFill>
                  <a:schemeClr val="accent1">
                    <a:lumMod val="60000"/>
                    <a:lumOff val="40000"/>
                  </a:schemeClr>
                </a:solidFill>
              </a:rPr>
              <a:t>POLS 1101</a:t>
            </a:r>
            <a:r>
              <a:rPr lang="en-US" i="1" dirty="0" smtClean="0">
                <a:solidFill>
                  <a:schemeClr val="tx2">
                    <a:lumMod val="75000"/>
                  </a:schemeClr>
                </a:solidFill>
              </a:rPr>
              <a:t>*</a:t>
            </a:r>
            <a:r>
              <a:rPr lang="en-US" i="1" dirty="0" smtClean="0">
                <a:solidFill>
                  <a:schemeClr val="accent1">
                    <a:lumMod val="60000"/>
                    <a:lumOff val="40000"/>
                  </a:schemeClr>
                </a:solidFill>
              </a:rPr>
              <a:t>, POLS 1101H</a:t>
            </a:r>
            <a:r>
              <a:rPr lang="en-US" i="1" dirty="0" smtClean="0">
                <a:solidFill>
                  <a:schemeClr val="tx2">
                    <a:lumMod val="75000"/>
                  </a:schemeClr>
                </a:solidFill>
              </a:rPr>
              <a:t>*</a:t>
            </a:r>
            <a:r>
              <a:rPr lang="en-US" i="1" dirty="0" smtClean="0">
                <a:solidFill>
                  <a:schemeClr val="accent1">
                    <a:lumMod val="60000"/>
                    <a:lumOff val="40000"/>
                  </a:schemeClr>
                </a:solidFill>
              </a:rPr>
              <a:t>, HIST 2111, HIST 2111H, HIST 2112</a:t>
            </a:r>
            <a:r>
              <a:rPr lang="en-US" i="1" dirty="0" smtClean="0">
                <a:solidFill>
                  <a:schemeClr val="tx2">
                    <a:lumMod val="75000"/>
                  </a:schemeClr>
                </a:solidFill>
              </a:rPr>
              <a:t>*</a:t>
            </a:r>
            <a:r>
              <a:rPr lang="en-US" i="1" dirty="0" smtClean="0">
                <a:solidFill>
                  <a:schemeClr val="accent1">
                    <a:lumMod val="60000"/>
                    <a:lumOff val="40000"/>
                  </a:schemeClr>
                </a:solidFill>
              </a:rPr>
              <a:t>, HIST 2112H</a:t>
            </a:r>
            <a:r>
              <a:rPr lang="en-US" i="1" dirty="0" smtClean="0">
                <a:solidFill>
                  <a:schemeClr val="tx2">
                    <a:lumMod val="75000"/>
                  </a:schemeClr>
                </a:solidFill>
              </a:rPr>
              <a:t>*</a:t>
            </a:r>
            <a:r>
              <a:rPr lang="en-US" i="1" dirty="0" smtClean="0">
                <a:solidFill>
                  <a:schemeClr val="accent1">
                    <a:lumMod val="60000"/>
                    <a:lumOff val="40000"/>
                  </a:schemeClr>
                </a:solidFill>
              </a:rPr>
              <a:t>, AFAM 2020/WGST 2020, ANTH 1102 or ANTH 1102H, ECON 1500</a:t>
            </a:r>
            <a:r>
              <a:rPr lang="en-US" i="1" dirty="0" smtClean="0">
                <a:solidFill>
                  <a:schemeClr val="tx2">
                    <a:lumMod val="75000"/>
                  </a:schemeClr>
                </a:solidFill>
              </a:rPr>
              <a:t>*</a:t>
            </a:r>
            <a:r>
              <a:rPr lang="en-US" i="1" dirty="0" smtClean="0">
                <a:solidFill>
                  <a:schemeClr val="accent1">
                    <a:lumMod val="60000"/>
                    <a:lumOff val="40000"/>
                  </a:schemeClr>
                </a:solidFill>
              </a:rPr>
              <a:t>, ECON 1900H, GEOG 1100, GEOG 1101, GEOG 1102, GEOG 1103, HIST 1011, HIST 1011H, HIST 1012, HIST 1012H, HIST 1013, HIST 1013H, POLS 2101, POLS 2401, POLS 2401H, POLS 2501, PSYC 2500</a:t>
            </a:r>
            <a:r>
              <a:rPr lang="en-US" i="1" dirty="0" smtClean="0">
                <a:solidFill>
                  <a:schemeClr val="tx2">
                    <a:lumMod val="75000"/>
                  </a:schemeClr>
                </a:solidFill>
              </a:rPr>
              <a:t>*</a:t>
            </a:r>
            <a:r>
              <a:rPr lang="en-US" i="1" dirty="0" smtClean="0">
                <a:solidFill>
                  <a:schemeClr val="accent1">
                    <a:lumMod val="60000"/>
                    <a:lumOff val="40000"/>
                  </a:schemeClr>
                </a:solidFill>
              </a:rPr>
              <a:t>, PSYC 2500H</a:t>
            </a:r>
            <a:r>
              <a:rPr lang="en-US" i="1" dirty="0" smtClean="0">
                <a:solidFill>
                  <a:schemeClr val="tx2">
                    <a:lumMod val="75000"/>
                  </a:schemeClr>
                </a:solidFill>
              </a:rPr>
              <a:t>*</a:t>
            </a:r>
            <a:r>
              <a:rPr lang="en-US" i="1" dirty="0" smtClean="0">
                <a:solidFill>
                  <a:schemeClr val="accent1">
                    <a:lumMod val="60000"/>
                    <a:lumOff val="40000"/>
                  </a:schemeClr>
                </a:solidFill>
              </a:rPr>
              <a:t>, SOCI 1101, SOCI 1101H, SOCI 1160</a:t>
            </a:r>
          </a:p>
          <a:p>
            <a:pPr>
              <a:buNone/>
            </a:pPr>
            <a:endParaRPr lang="en-US" dirty="0" smtClean="0">
              <a:solidFill>
                <a:schemeClr val="accent2"/>
              </a:solidFill>
            </a:endParaRPr>
          </a:p>
          <a:p>
            <a:pPr>
              <a:buNone/>
            </a:pPr>
            <a:r>
              <a:rPr lang="en-US" sz="2600" dirty="0" smtClean="0">
                <a:solidFill>
                  <a:schemeClr val="tx2">
                    <a:lumMod val="75000"/>
                  </a:schemeClr>
                </a:solidFill>
              </a:rPr>
              <a:t>*Part of General Education Assessment Pilot Project</a:t>
            </a:r>
          </a:p>
          <a:p>
            <a:endParaRPr lang="en-US" dirty="0">
              <a:solidFill>
                <a:schemeClr val="accent2"/>
              </a:solidFill>
            </a:endParaRPr>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General Education Council</a:t>
            </a:r>
            <a:endParaRPr lang="en-US" b="1" dirty="0">
              <a:solidFill>
                <a:schemeClr val="accent4"/>
              </a:solidFill>
            </a:endParaRPr>
          </a:p>
        </p:txBody>
      </p:sp>
      <p:sp>
        <p:nvSpPr>
          <p:cNvPr id="3" name="Content Placeholder 2"/>
          <p:cNvSpPr>
            <a:spLocks noGrp="1"/>
          </p:cNvSpPr>
          <p:nvPr>
            <p:ph idx="1"/>
          </p:nvPr>
        </p:nvSpPr>
        <p:spPr>
          <a:xfrm>
            <a:off x="838200" y="1447800"/>
            <a:ext cx="7772400" cy="4572000"/>
          </a:xfrm>
        </p:spPr>
        <p:txBody>
          <a:bodyPr>
            <a:noAutofit/>
          </a:bodyPr>
          <a:lstStyle/>
          <a:p>
            <a:r>
              <a:rPr lang="en-US" sz="2000" dirty="0" smtClean="0">
                <a:solidFill>
                  <a:schemeClr val="accent1">
                    <a:lumMod val="60000"/>
                    <a:lumOff val="40000"/>
                  </a:schemeClr>
                </a:solidFill>
              </a:rPr>
              <a:t>Byron Brown 	University Assessment Council Rep.</a:t>
            </a:r>
          </a:p>
          <a:p>
            <a:r>
              <a:rPr lang="en-US" sz="2000" dirty="0" smtClean="0">
                <a:solidFill>
                  <a:schemeClr val="accent1">
                    <a:lumMod val="60000"/>
                    <a:lumOff val="40000"/>
                  </a:schemeClr>
                </a:solidFill>
              </a:rPr>
              <a:t>John Gaston	College of the Arts </a:t>
            </a:r>
          </a:p>
          <a:p>
            <a:r>
              <a:rPr lang="en-US" sz="2000" dirty="0" smtClean="0">
                <a:solidFill>
                  <a:schemeClr val="accent1">
                    <a:lumMod val="60000"/>
                    <a:lumOff val="40000"/>
                  </a:schemeClr>
                </a:solidFill>
              </a:rPr>
              <a:t>Brian Gerber	College of Education</a:t>
            </a:r>
          </a:p>
          <a:p>
            <a:r>
              <a:rPr lang="en-US" sz="2000" dirty="0" smtClean="0">
                <a:solidFill>
                  <a:schemeClr val="accent1">
                    <a:lumMod val="60000"/>
                    <a:lumOff val="40000"/>
                  </a:schemeClr>
                </a:solidFill>
              </a:rPr>
              <a:t>Sheri Gravett	Academic Affairs </a:t>
            </a:r>
          </a:p>
          <a:p>
            <a:r>
              <a:rPr lang="en-US" sz="2000" dirty="0" smtClean="0">
                <a:solidFill>
                  <a:schemeClr val="accent1">
                    <a:lumMod val="60000"/>
                    <a:lumOff val="40000"/>
                  </a:schemeClr>
                </a:solidFill>
              </a:rPr>
              <a:t>Anita Hufft		College of Nursing </a:t>
            </a:r>
          </a:p>
          <a:p>
            <a:r>
              <a:rPr lang="en-US" sz="2000" dirty="0" smtClean="0">
                <a:solidFill>
                  <a:schemeClr val="accent1">
                    <a:lumMod val="60000"/>
                    <a:lumOff val="40000"/>
                  </a:schemeClr>
                </a:solidFill>
              </a:rPr>
              <a:t>James LaPlant	College of Arts &amp; Sciences </a:t>
            </a:r>
          </a:p>
          <a:p>
            <a:r>
              <a:rPr lang="en-US" sz="2000" dirty="0" smtClean="0">
                <a:solidFill>
                  <a:schemeClr val="accent1">
                    <a:lumMod val="60000"/>
                    <a:lumOff val="40000"/>
                  </a:schemeClr>
                </a:solidFill>
              </a:rPr>
              <a:t>Kent Moore		College of Business Administration</a:t>
            </a:r>
          </a:p>
          <a:p>
            <a:pPr>
              <a:buNone/>
            </a:pPr>
            <a:endParaRPr lang="en-US" sz="2000" dirty="0" smtClean="0">
              <a:solidFill>
                <a:schemeClr val="accent1">
                  <a:lumMod val="60000"/>
                  <a:lumOff val="40000"/>
                </a:schemeClr>
              </a:solidFill>
            </a:endParaRPr>
          </a:p>
          <a:p>
            <a:pPr>
              <a:buNone/>
            </a:pPr>
            <a:r>
              <a:rPr lang="en-US" sz="2000" b="1" dirty="0" smtClean="0">
                <a:solidFill>
                  <a:schemeClr val="tx2">
                    <a:lumMod val="75000"/>
                  </a:schemeClr>
                </a:solidFill>
              </a:rPr>
              <a:t>Ex-Officio:</a:t>
            </a:r>
          </a:p>
          <a:p>
            <a:r>
              <a:rPr lang="en-US" sz="2000" dirty="0" smtClean="0">
                <a:solidFill>
                  <a:schemeClr val="accent1">
                    <a:lumMod val="60000"/>
                    <a:lumOff val="40000"/>
                  </a:schemeClr>
                </a:solidFill>
              </a:rPr>
              <a:t>Kristina Cragg	 Strategic Research and Analysis</a:t>
            </a:r>
          </a:p>
          <a:p>
            <a:r>
              <a:rPr lang="en-US" sz="2000" dirty="0" smtClean="0">
                <a:solidFill>
                  <a:schemeClr val="accent1">
                    <a:lumMod val="60000"/>
                    <a:lumOff val="40000"/>
                  </a:schemeClr>
                </a:solidFill>
              </a:rPr>
              <a:t>Jane Kinney	College of Arts &amp; Sciences		</a:t>
            </a:r>
          </a:p>
          <a:p>
            <a:endParaRPr lang="en-US" sz="1600" dirty="0">
              <a:solidFill>
                <a:srgbClr val="0070C0"/>
              </a:solidFill>
            </a:endParaRPr>
          </a:p>
        </p:txBody>
      </p:sp>
    </p:spTree>
  </p:cSld>
  <p:clrMapOvr>
    <a:masterClrMapping/>
  </p:clrMapOvr>
  <p:transition>
    <p:zoom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u="sng" dirty="0" smtClean="0">
                <a:solidFill>
                  <a:schemeClr val="tx2">
                    <a:lumMod val="75000"/>
                  </a:schemeClr>
                </a:solidFill>
              </a:rPr>
              <a:t>LEARNING GOAL 1: US PERSPECTIVES</a:t>
            </a:r>
          </a:p>
          <a:p>
            <a:pPr>
              <a:buNone/>
            </a:pPr>
            <a:r>
              <a:rPr lang="en-US" dirty="0" smtClean="0">
                <a:solidFill>
                  <a:schemeClr val="accent2"/>
                </a:solidFill>
              </a:rPr>
              <a:t>	</a:t>
            </a:r>
            <a:r>
              <a:rPr lang="en-US" dirty="0" smtClean="0">
                <a:solidFill>
                  <a:schemeClr val="accent1">
                    <a:lumMod val="60000"/>
                    <a:lumOff val="40000"/>
                  </a:schemeClr>
                </a:solidFill>
              </a:rPr>
              <a:t>Students will demonstrate an understanding of the United States and its cultural, economic, political, and social development.</a:t>
            </a:r>
          </a:p>
          <a:p>
            <a:pPr>
              <a:buNone/>
            </a:pPr>
            <a:endParaRPr lang="en-US" dirty="0" smtClean="0">
              <a:solidFill>
                <a:schemeClr val="accent2"/>
              </a:solidFill>
            </a:endParaRPr>
          </a:p>
          <a:p>
            <a:pPr>
              <a:buNone/>
            </a:pPr>
            <a:r>
              <a:rPr lang="en-US" b="1" u="sng" dirty="0" smtClean="0">
                <a:solidFill>
                  <a:schemeClr val="tx2">
                    <a:lumMod val="75000"/>
                  </a:schemeClr>
                </a:solidFill>
              </a:rPr>
              <a:t>Courses to Meet Goal</a:t>
            </a:r>
            <a:r>
              <a:rPr lang="en-US" b="1" dirty="0" smtClean="0">
                <a:solidFill>
                  <a:schemeClr val="tx2">
                    <a:lumMod val="75000"/>
                  </a:schemeClr>
                </a:solidFill>
              </a:rPr>
              <a:t>: </a:t>
            </a:r>
          </a:p>
          <a:p>
            <a:pPr>
              <a:buNone/>
            </a:pPr>
            <a:r>
              <a:rPr lang="en-US" dirty="0" smtClean="0">
                <a:solidFill>
                  <a:schemeClr val="accent2"/>
                </a:solidFill>
              </a:rPr>
              <a:t>	</a:t>
            </a:r>
            <a:r>
              <a:rPr lang="en-US" i="1" dirty="0" smtClean="0">
                <a:solidFill>
                  <a:schemeClr val="accent1">
                    <a:lumMod val="60000"/>
                    <a:lumOff val="40000"/>
                  </a:schemeClr>
                </a:solidFill>
              </a:rPr>
              <a:t>HIST 2111, HIST 2111H, HIST 2112</a:t>
            </a:r>
            <a:r>
              <a:rPr lang="en-US" i="1" dirty="0" smtClean="0">
                <a:solidFill>
                  <a:schemeClr val="tx2">
                    <a:lumMod val="75000"/>
                  </a:schemeClr>
                </a:solidFill>
              </a:rPr>
              <a:t>*</a:t>
            </a:r>
            <a:r>
              <a:rPr lang="en-US" i="1" dirty="0" smtClean="0">
                <a:solidFill>
                  <a:schemeClr val="accent1">
                    <a:lumMod val="60000"/>
                    <a:lumOff val="40000"/>
                  </a:schemeClr>
                </a:solidFill>
              </a:rPr>
              <a:t>,</a:t>
            </a:r>
            <a:r>
              <a:rPr lang="en-US" i="1" dirty="0" smtClean="0">
                <a:solidFill>
                  <a:schemeClr val="accent2"/>
                </a:solidFill>
              </a:rPr>
              <a:t> </a:t>
            </a:r>
            <a:r>
              <a:rPr lang="en-US" i="1" dirty="0" smtClean="0">
                <a:solidFill>
                  <a:schemeClr val="accent1">
                    <a:lumMod val="60000"/>
                    <a:lumOff val="40000"/>
                  </a:schemeClr>
                </a:solidFill>
              </a:rPr>
              <a:t>HIST 2112H</a:t>
            </a:r>
            <a:r>
              <a:rPr lang="en-US" i="1" dirty="0" smtClean="0">
                <a:solidFill>
                  <a:schemeClr val="tx2">
                    <a:lumMod val="75000"/>
                  </a:schemeClr>
                </a:solidFill>
              </a:rPr>
              <a:t>*</a:t>
            </a:r>
          </a:p>
          <a:p>
            <a:pPr>
              <a:buNone/>
            </a:pPr>
            <a:r>
              <a:rPr lang="en-US" sz="1800" dirty="0" smtClean="0">
                <a:solidFill>
                  <a:schemeClr val="tx2">
                    <a:lumMod val="75000"/>
                  </a:schemeClr>
                </a:solidFill>
              </a:rPr>
              <a:t>*Part of General Education Assessment Pilot Project</a:t>
            </a:r>
          </a:p>
          <a:p>
            <a:endParaRPr lang="en-US" dirty="0">
              <a:solidFill>
                <a:schemeClr val="accent2"/>
              </a:solidFill>
            </a:endParaRPr>
          </a:p>
        </p:txBody>
      </p:sp>
    </p:spTree>
  </p:cSld>
  <p:clrMapOvr>
    <a:masterClrMapping/>
  </p:clrMapOvr>
  <p:transition>
    <p:zoom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buNone/>
            </a:pPr>
            <a:r>
              <a:rPr lang="en-US" b="1" u="sng" dirty="0" smtClean="0">
                <a:solidFill>
                  <a:schemeClr val="tx2">
                    <a:lumMod val="75000"/>
                  </a:schemeClr>
                </a:solidFill>
              </a:rPr>
              <a:t>LEARNING GOAL 2: GLOBAL PERSPECTIVES</a:t>
            </a:r>
          </a:p>
          <a:p>
            <a:pPr>
              <a:buNone/>
            </a:pPr>
            <a:r>
              <a:rPr lang="en-US" dirty="0" smtClean="0">
                <a:solidFill>
                  <a:schemeClr val="accent2"/>
                </a:solidFill>
              </a:rPr>
              <a:t>	</a:t>
            </a:r>
            <a:r>
              <a:rPr lang="en-US" dirty="0" smtClean="0">
                <a:solidFill>
                  <a:schemeClr val="accent1">
                    <a:lumMod val="60000"/>
                    <a:lumOff val="40000"/>
                  </a:schemeClr>
                </a:solidFill>
              </a:rPr>
              <a:t>Students will demonstrate an understanding of the cultural, religious, or social dimensions of societies around the world.  </a:t>
            </a:r>
          </a:p>
          <a:p>
            <a:pPr>
              <a:buNone/>
            </a:pPr>
            <a:r>
              <a:rPr lang="en-US" b="1" u="sng" dirty="0" smtClean="0">
                <a:solidFill>
                  <a:schemeClr val="tx2">
                    <a:lumMod val="75000"/>
                  </a:schemeClr>
                </a:solidFill>
              </a:rPr>
              <a:t>Courses to Meet Goal</a:t>
            </a:r>
            <a:r>
              <a:rPr lang="en-US" b="1" dirty="0" smtClean="0">
                <a:solidFill>
                  <a:schemeClr val="tx2">
                    <a:lumMod val="75000"/>
                  </a:schemeClr>
                </a:solidFill>
              </a:rPr>
              <a:t>: </a:t>
            </a:r>
          </a:p>
          <a:p>
            <a:pPr>
              <a:buNone/>
            </a:pPr>
            <a:r>
              <a:rPr lang="en-US" b="1" dirty="0" smtClean="0">
                <a:solidFill>
                  <a:schemeClr val="accent2"/>
                </a:solidFill>
              </a:rPr>
              <a:t>	</a:t>
            </a:r>
            <a:r>
              <a:rPr lang="en-US" i="1" dirty="0" smtClean="0">
                <a:solidFill>
                  <a:schemeClr val="accent1">
                    <a:lumMod val="60000"/>
                    <a:lumOff val="40000"/>
                  </a:schemeClr>
                </a:solidFill>
              </a:rPr>
              <a:t>ENGL 2110</a:t>
            </a:r>
            <a:r>
              <a:rPr lang="en-US" i="1" dirty="0" smtClean="0">
                <a:solidFill>
                  <a:schemeClr val="tx2">
                    <a:lumMod val="75000"/>
                  </a:schemeClr>
                </a:solidFill>
              </a:rPr>
              <a:t>*</a:t>
            </a:r>
            <a:r>
              <a:rPr lang="en-US" i="1" dirty="0" smtClean="0">
                <a:solidFill>
                  <a:schemeClr val="accent1">
                    <a:lumMod val="60000"/>
                    <a:lumOff val="40000"/>
                  </a:schemeClr>
                </a:solidFill>
              </a:rPr>
              <a:t>, ENGL 2110H</a:t>
            </a:r>
            <a:r>
              <a:rPr lang="en-US" i="1" dirty="0" smtClean="0">
                <a:solidFill>
                  <a:schemeClr val="tx2">
                    <a:lumMod val="75000"/>
                  </a:schemeClr>
                </a:solidFill>
              </a:rPr>
              <a:t>*</a:t>
            </a:r>
            <a:r>
              <a:rPr lang="en-US" i="1" dirty="0" smtClean="0">
                <a:solidFill>
                  <a:schemeClr val="accent1">
                    <a:lumMod val="60000"/>
                    <a:lumOff val="40000"/>
                  </a:schemeClr>
                </a:solidFill>
              </a:rPr>
              <a:t>, ENGL 2120</a:t>
            </a:r>
            <a:r>
              <a:rPr lang="en-US" i="1" dirty="0" smtClean="0">
                <a:solidFill>
                  <a:schemeClr val="tx2">
                    <a:lumMod val="75000"/>
                  </a:schemeClr>
                </a:solidFill>
              </a:rPr>
              <a:t>*</a:t>
            </a:r>
            <a:r>
              <a:rPr lang="en-US" i="1" dirty="0" smtClean="0">
                <a:solidFill>
                  <a:schemeClr val="accent1">
                    <a:lumMod val="60000"/>
                    <a:lumOff val="40000"/>
                  </a:schemeClr>
                </a:solidFill>
              </a:rPr>
              <a:t>, ENGL 2120H</a:t>
            </a:r>
            <a:r>
              <a:rPr lang="en-US" i="1" dirty="0" smtClean="0">
                <a:solidFill>
                  <a:schemeClr val="tx2">
                    <a:lumMod val="75000"/>
                  </a:schemeClr>
                </a:solidFill>
              </a:rPr>
              <a:t>*</a:t>
            </a:r>
            <a:r>
              <a:rPr lang="en-US" i="1" dirty="0" smtClean="0">
                <a:solidFill>
                  <a:schemeClr val="accent1">
                    <a:lumMod val="60000"/>
                    <a:lumOff val="40000"/>
                  </a:schemeClr>
                </a:solidFill>
              </a:rPr>
              <a:t>, ENGL 2130</a:t>
            </a:r>
            <a:r>
              <a:rPr lang="en-US" i="1" dirty="0" smtClean="0">
                <a:solidFill>
                  <a:schemeClr val="tx2">
                    <a:lumMod val="75000"/>
                  </a:schemeClr>
                </a:solidFill>
              </a:rPr>
              <a:t>*</a:t>
            </a:r>
            <a:r>
              <a:rPr lang="en-US" i="1" dirty="0" smtClean="0">
                <a:solidFill>
                  <a:schemeClr val="accent1">
                    <a:lumMod val="60000"/>
                    <a:lumOff val="40000"/>
                  </a:schemeClr>
                </a:solidFill>
              </a:rPr>
              <a:t>, ENGL 2130H</a:t>
            </a:r>
            <a:r>
              <a:rPr lang="en-US" i="1" dirty="0" smtClean="0">
                <a:solidFill>
                  <a:schemeClr val="tx2">
                    <a:lumMod val="75000"/>
                  </a:schemeClr>
                </a:solidFill>
              </a:rPr>
              <a:t>*</a:t>
            </a:r>
          </a:p>
          <a:p>
            <a:pPr>
              <a:buNone/>
            </a:pPr>
            <a:r>
              <a:rPr lang="en-US" sz="1900" dirty="0" smtClean="0">
                <a:solidFill>
                  <a:schemeClr val="tx2">
                    <a:lumMod val="75000"/>
                  </a:schemeClr>
                </a:solidFill>
              </a:rPr>
              <a:t>*Part of General Education Assessment Pilot Project</a:t>
            </a:r>
          </a:p>
          <a:p>
            <a:endParaRPr lang="en-US" dirty="0">
              <a:solidFill>
                <a:schemeClr val="accent2"/>
              </a:solidFill>
            </a:endParaRPr>
          </a:p>
        </p:txBody>
      </p:sp>
    </p:spTree>
  </p:cSld>
  <p:clrMapOvr>
    <a:masterClrMapping/>
  </p:clrMapOvr>
  <p:transition>
    <p:zoom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LEARNING OUTCOMES</a:t>
            </a:r>
            <a:endParaRPr lang="en-US" b="1" dirty="0">
              <a:solidFill>
                <a:schemeClr val="accent4"/>
              </a:solidFill>
            </a:endParaRPr>
          </a:p>
        </p:txBody>
      </p:sp>
      <p:sp>
        <p:nvSpPr>
          <p:cNvPr id="3" name="Content Placeholder 2"/>
          <p:cNvSpPr>
            <a:spLocks noGrp="1"/>
          </p:cNvSpPr>
          <p:nvPr>
            <p:ph idx="1"/>
          </p:nvPr>
        </p:nvSpPr>
        <p:spPr/>
        <p:txBody>
          <a:bodyPr>
            <a:normAutofit fontScale="92500" lnSpcReduction="20000"/>
          </a:bodyPr>
          <a:lstStyle/>
          <a:p>
            <a:pPr>
              <a:buNone/>
            </a:pPr>
            <a:r>
              <a:rPr lang="en-US" sz="2600" b="1" u="sng" dirty="0" smtClean="0">
                <a:solidFill>
                  <a:schemeClr val="tx2">
                    <a:lumMod val="75000"/>
                  </a:schemeClr>
                </a:solidFill>
              </a:rPr>
              <a:t>LEARNING GOAL 3: CRITICAL THINKING</a:t>
            </a:r>
          </a:p>
          <a:p>
            <a:pPr>
              <a:buNone/>
            </a:pPr>
            <a:r>
              <a:rPr lang="en-US" sz="2600" dirty="0" smtClean="0">
                <a:solidFill>
                  <a:schemeClr val="accent2"/>
                </a:solidFill>
              </a:rPr>
              <a:t>	</a:t>
            </a:r>
            <a:r>
              <a:rPr lang="en-US" sz="2600" dirty="0" smtClean="0">
                <a:solidFill>
                  <a:schemeClr val="accent1">
                    <a:lumMod val="60000"/>
                    <a:lumOff val="40000"/>
                  </a:schemeClr>
                </a:solidFill>
              </a:rPr>
              <a:t>Students will identify, evaluate, select, and apply appropriate models, concepts, or principles to issues and produce viable solutions or make relevant inferences.</a:t>
            </a:r>
          </a:p>
          <a:p>
            <a:pPr>
              <a:buNone/>
            </a:pPr>
            <a:endParaRPr lang="en-US" sz="2600" dirty="0" smtClean="0">
              <a:solidFill>
                <a:schemeClr val="accent2"/>
              </a:solidFill>
            </a:endParaRPr>
          </a:p>
          <a:p>
            <a:pPr>
              <a:buNone/>
            </a:pPr>
            <a:r>
              <a:rPr lang="en-US" sz="2600" b="1" u="sng" dirty="0" smtClean="0">
                <a:solidFill>
                  <a:schemeClr val="tx2">
                    <a:lumMod val="75000"/>
                  </a:schemeClr>
                </a:solidFill>
              </a:rPr>
              <a:t>Courses to Meet Goal: </a:t>
            </a:r>
          </a:p>
          <a:p>
            <a:pPr>
              <a:buNone/>
            </a:pPr>
            <a:r>
              <a:rPr lang="en-US" sz="2600" dirty="0" smtClean="0">
                <a:solidFill>
                  <a:schemeClr val="accent2"/>
                </a:solidFill>
              </a:rPr>
              <a:t>	</a:t>
            </a:r>
            <a:r>
              <a:rPr lang="en-US" sz="2600" i="1" dirty="0" smtClean="0">
                <a:solidFill>
                  <a:schemeClr val="accent1">
                    <a:lumMod val="60000"/>
                    <a:lumOff val="40000"/>
                  </a:schemeClr>
                </a:solidFill>
              </a:rPr>
              <a:t>ENGL 1101, ENGL 1101H, ENGL 1102</a:t>
            </a:r>
            <a:r>
              <a:rPr lang="en-US" sz="2600" i="1" dirty="0" smtClean="0">
                <a:solidFill>
                  <a:schemeClr val="tx2">
                    <a:lumMod val="75000"/>
                  </a:schemeClr>
                </a:solidFill>
              </a:rPr>
              <a:t>*</a:t>
            </a:r>
            <a:r>
              <a:rPr lang="en-US" sz="2600" i="1" dirty="0" smtClean="0">
                <a:solidFill>
                  <a:schemeClr val="accent1">
                    <a:lumMod val="60000"/>
                    <a:lumOff val="40000"/>
                  </a:schemeClr>
                </a:solidFill>
              </a:rPr>
              <a:t>, ENGL 1102H</a:t>
            </a:r>
            <a:r>
              <a:rPr lang="en-US" sz="2600" i="1" dirty="0" smtClean="0">
                <a:solidFill>
                  <a:schemeClr val="tx2">
                    <a:lumMod val="75000"/>
                  </a:schemeClr>
                </a:solidFill>
              </a:rPr>
              <a:t>*</a:t>
            </a:r>
            <a:r>
              <a:rPr lang="en-US" sz="2600" i="1" dirty="0" smtClean="0">
                <a:solidFill>
                  <a:schemeClr val="accent1">
                    <a:lumMod val="60000"/>
                    <a:lumOff val="40000"/>
                  </a:schemeClr>
                </a:solidFill>
              </a:rPr>
              <a:t>, MATH 1101</a:t>
            </a:r>
            <a:r>
              <a:rPr lang="en-US" sz="2600" i="1" dirty="0" smtClean="0">
                <a:solidFill>
                  <a:schemeClr val="tx2">
                    <a:lumMod val="75000"/>
                  </a:schemeClr>
                </a:solidFill>
              </a:rPr>
              <a:t>*</a:t>
            </a:r>
            <a:r>
              <a:rPr lang="en-US" sz="2600" i="1" dirty="0" smtClean="0">
                <a:solidFill>
                  <a:schemeClr val="accent1">
                    <a:lumMod val="60000"/>
                    <a:lumOff val="40000"/>
                  </a:schemeClr>
                </a:solidFill>
              </a:rPr>
              <a:t>, MATH 1111</a:t>
            </a:r>
            <a:r>
              <a:rPr lang="en-US" sz="2600" i="1" dirty="0" smtClean="0">
                <a:solidFill>
                  <a:schemeClr val="tx2">
                    <a:lumMod val="75000"/>
                  </a:schemeClr>
                </a:solidFill>
              </a:rPr>
              <a:t>*</a:t>
            </a:r>
            <a:r>
              <a:rPr lang="en-US" sz="2600" i="1" dirty="0" smtClean="0">
                <a:solidFill>
                  <a:schemeClr val="accent1">
                    <a:lumMod val="60000"/>
                    <a:lumOff val="40000"/>
                  </a:schemeClr>
                </a:solidFill>
              </a:rPr>
              <a:t>, MATH 1113, MATH 1113H, MATH 2261, MATH 2261H, MATH 2262 (AREA A1 and A2)</a:t>
            </a:r>
          </a:p>
          <a:p>
            <a:pPr>
              <a:buNone/>
            </a:pPr>
            <a:endParaRPr lang="en-US" sz="2600" dirty="0" smtClean="0">
              <a:solidFill>
                <a:schemeClr val="accent2"/>
              </a:solidFill>
            </a:endParaRPr>
          </a:p>
          <a:p>
            <a:pPr>
              <a:buNone/>
            </a:pPr>
            <a:r>
              <a:rPr lang="en-US" sz="2200" dirty="0" smtClean="0">
                <a:solidFill>
                  <a:schemeClr val="tx2">
                    <a:lumMod val="75000"/>
                  </a:schemeClr>
                </a:solidFill>
              </a:rPr>
              <a:t>*Part of General Education Assessment Pilot Project</a:t>
            </a:r>
          </a:p>
          <a:p>
            <a:endParaRPr lang="en-US" dirty="0" smtClean="0"/>
          </a:p>
          <a:p>
            <a:pPr>
              <a:buNone/>
            </a:pPr>
            <a:endParaRPr lang="en-US" dirty="0" smtClean="0">
              <a:solidFill>
                <a:schemeClr val="accent2"/>
              </a:solidFill>
            </a:endParaRPr>
          </a:p>
          <a:p>
            <a:pPr>
              <a:buNone/>
            </a:pPr>
            <a:endParaRPr lang="en-US" dirty="0" smtClean="0"/>
          </a:p>
          <a:p>
            <a:endParaRPr lang="en-US" dirty="0"/>
          </a:p>
        </p:txBody>
      </p:sp>
    </p:spTree>
  </p:cSld>
  <p:clrMapOvr>
    <a:masterClrMapping/>
  </p:clrMapOvr>
  <p:transition>
    <p:zoom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Proposed Timeline for </a:t>
            </a:r>
            <a:br>
              <a:rPr lang="en-US" b="1" dirty="0" smtClean="0">
                <a:solidFill>
                  <a:schemeClr val="accent4"/>
                </a:solidFill>
              </a:rPr>
            </a:br>
            <a:r>
              <a:rPr lang="en-US" b="1" dirty="0" smtClean="0">
                <a:solidFill>
                  <a:schemeClr val="accent4"/>
                </a:solidFill>
              </a:rPr>
              <a:t>2010-2011</a:t>
            </a:r>
            <a:endParaRPr lang="en-US" b="1" dirty="0">
              <a:solidFill>
                <a:schemeClr val="accent4"/>
              </a:solidFill>
            </a:endParaRPr>
          </a:p>
        </p:txBody>
      </p:sp>
      <p:sp>
        <p:nvSpPr>
          <p:cNvPr id="3" name="Content Placeholder 2"/>
          <p:cNvSpPr>
            <a:spLocks noGrp="1"/>
          </p:cNvSpPr>
          <p:nvPr>
            <p:ph idx="1"/>
          </p:nvPr>
        </p:nvSpPr>
        <p:spPr/>
        <p:txBody>
          <a:bodyPr>
            <a:normAutofit fontScale="92500" lnSpcReduction="20000"/>
          </a:bodyPr>
          <a:lstStyle/>
          <a:p>
            <a:pPr lvl="0"/>
            <a:r>
              <a:rPr lang="en-US" dirty="0" smtClean="0">
                <a:solidFill>
                  <a:schemeClr val="accent1">
                    <a:lumMod val="60000"/>
                    <a:lumOff val="40000"/>
                  </a:schemeClr>
                </a:solidFill>
              </a:rPr>
              <a:t>Approval of learning outcomes</a:t>
            </a:r>
          </a:p>
          <a:p>
            <a:pPr lvl="1"/>
            <a:r>
              <a:rPr lang="en-US" dirty="0" smtClean="0">
                <a:solidFill>
                  <a:schemeClr val="accent1">
                    <a:lumMod val="60000"/>
                    <a:lumOff val="40000"/>
                  </a:schemeClr>
                </a:solidFill>
              </a:rPr>
              <a:t>September 13, Academic Committee; September 16 Faculty Senate; </a:t>
            </a:r>
          </a:p>
          <a:p>
            <a:pPr lvl="1"/>
            <a:r>
              <a:rPr lang="en-US" dirty="0" smtClean="0">
                <a:solidFill>
                  <a:schemeClr val="accent1">
                    <a:lumMod val="60000"/>
                    <a:lumOff val="40000"/>
                  </a:schemeClr>
                </a:solidFill>
              </a:rPr>
              <a:t>October 4, Academic Committee; October 21 Faculty Senate</a:t>
            </a:r>
          </a:p>
          <a:p>
            <a:pPr lvl="0"/>
            <a:r>
              <a:rPr lang="en-US" dirty="0" smtClean="0">
                <a:solidFill>
                  <a:schemeClr val="accent1">
                    <a:lumMod val="60000"/>
                    <a:lumOff val="40000"/>
                  </a:schemeClr>
                </a:solidFill>
              </a:rPr>
              <a:t>Refocus current core curriculum assessments </a:t>
            </a:r>
          </a:p>
          <a:p>
            <a:pPr lvl="0"/>
            <a:r>
              <a:rPr lang="en-US" dirty="0" smtClean="0">
                <a:solidFill>
                  <a:schemeClr val="accent1">
                    <a:lumMod val="60000"/>
                    <a:lumOff val="40000"/>
                  </a:schemeClr>
                </a:solidFill>
              </a:rPr>
              <a:t>Develop assessments for US, GL, CT, and Regents’ Test exemption</a:t>
            </a:r>
          </a:p>
          <a:p>
            <a:pPr lvl="0"/>
            <a:r>
              <a:rPr lang="en-US" dirty="0" smtClean="0">
                <a:solidFill>
                  <a:schemeClr val="accent1">
                    <a:lumMod val="60000"/>
                    <a:lumOff val="40000"/>
                  </a:schemeClr>
                </a:solidFill>
              </a:rPr>
              <a:t>Develop General Education Portal</a:t>
            </a:r>
          </a:p>
          <a:p>
            <a:pPr lvl="0"/>
            <a:r>
              <a:rPr lang="en-US" dirty="0" smtClean="0">
                <a:solidFill>
                  <a:schemeClr val="accent1">
                    <a:lumMod val="60000"/>
                    <a:lumOff val="40000"/>
                  </a:schemeClr>
                </a:solidFill>
              </a:rPr>
              <a:t>Establish Core Area Assessment Committees</a:t>
            </a:r>
          </a:p>
          <a:p>
            <a:endParaRPr lang="en-US" dirty="0"/>
          </a:p>
        </p:txBody>
      </p:sp>
    </p:spTree>
  </p:cSld>
  <p:clrMapOvr>
    <a:masterClrMapping/>
  </p:clrMapOvr>
  <p:transition>
    <p:zoom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solidFill>
                  <a:schemeClr val="accent4"/>
                </a:solidFill>
              </a:rPr>
              <a:t>Questions?</a:t>
            </a:r>
            <a:endParaRPr lang="en-US" b="1" dirty="0">
              <a:solidFill>
                <a:schemeClr val="accent4"/>
              </a:solidFill>
            </a:endParaRPr>
          </a:p>
        </p:txBody>
      </p:sp>
      <p:pic>
        <p:nvPicPr>
          <p:cNvPr id="1026" name="Picture 2" descr="C:\Documents and Settings\ldcopela\Temporary Internet Files\Content.IE5\414DO5VT\MC900434389[1].wmf"/>
          <p:cNvPicPr>
            <a:picLocks noGrp="1" noChangeAspect="1" noChangeArrowheads="1"/>
          </p:cNvPicPr>
          <p:nvPr>
            <p:ph idx="1"/>
          </p:nvPr>
        </p:nvPicPr>
        <p:blipFill>
          <a:blip r:embed="rId2" cstate="print"/>
          <a:srcRect/>
          <a:stretch>
            <a:fillRect/>
          </a:stretch>
        </p:blipFill>
        <p:spPr bwMode="auto">
          <a:xfrm>
            <a:off x="3352800" y="1752600"/>
            <a:ext cx="2438400" cy="3843688"/>
          </a:xfrm>
          <a:prstGeom prst="rect">
            <a:avLst/>
          </a:prstGeom>
          <a:noFill/>
        </p:spPr>
      </p:pic>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240536"/>
          </a:xfrm>
        </p:spPr>
        <p:txBody>
          <a:bodyPr/>
          <a:lstStyle/>
          <a:p>
            <a:r>
              <a:rPr lang="en-US" sz="2800" b="1" dirty="0" smtClean="0">
                <a:solidFill>
                  <a:srgbClr val="00B0F0"/>
                </a:solidFill>
              </a:rPr>
              <a:t>The General Education Council has a number of critical responsibilities, including:</a:t>
            </a:r>
            <a:r>
              <a:rPr lang="en-US" sz="3200" dirty="0" smtClean="0"/>
              <a:t/>
            </a:r>
            <a:br>
              <a:rPr lang="en-US" sz="3200" dirty="0" smtClean="0"/>
            </a:br>
            <a:r>
              <a:rPr lang="en-US" sz="3200" dirty="0" smtClean="0"/>
              <a:t/>
            </a:r>
            <a:br>
              <a:rPr lang="en-US" sz="3200" dirty="0" smtClean="0"/>
            </a:br>
            <a:endParaRPr lang="en-US" sz="2800" dirty="0"/>
          </a:p>
        </p:txBody>
      </p:sp>
      <p:sp>
        <p:nvSpPr>
          <p:cNvPr id="3" name="Content Placeholder 2"/>
          <p:cNvSpPr>
            <a:spLocks noGrp="1"/>
          </p:cNvSpPr>
          <p:nvPr>
            <p:ph idx="1"/>
          </p:nvPr>
        </p:nvSpPr>
        <p:spPr>
          <a:xfrm>
            <a:off x="914400" y="1676400"/>
            <a:ext cx="7772400" cy="4526760"/>
          </a:xfrm>
        </p:spPr>
        <p:txBody>
          <a:bodyPr>
            <a:normAutofit fontScale="62500" lnSpcReduction="20000"/>
          </a:bodyPr>
          <a:lstStyle/>
          <a:p>
            <a:pPr lvl="0">
              <a:buNone/>
            </a:pPr>
            <a:endParaRPr lang="en-US" dirty="0" smtClean="0"/>
          </a:p>
          <a:p>
            <a:pPr lvl="0"/>
            <a:r>
              <a:rPr lang="en-US" sz="3200" dirty="0" smtClean="0">
                <a:solidFill>
                  <a:schemeClr val="accent1">
                    <a:lumMod val="60000"/>
                    <a:lumOff val="40000"/>
                  </a:schemeClr>
                </a:solidFill>
              </a:rPr>
              <a:t>Overseeing and maintaining the integrity of VSU's core curriculum;</a:t>
            </a:r>
          </a:p>
          <a:p>
            <a:pPr lvl="0"/>
            <a:r>
              <a:rPr lang="en-US" sz="3200" dirty="0" smtClean="0">
                <a:solidFill>
                  <a:schemeClr val="accent1">
                    <a:lumMod val="60000"/>
                    <a:lumOff val="40000"/>
                  </a:schemeClr>
                </a:solidFill>
              </a:rPr>
              <a:t>Promoting the importance and quality of core curriculum courses in VSU's colleges and departments;</a:t>
            </a:r>
          </a:p>
          <a:p>
            <a:pPr lvl="0"/>
            <a:r>
              <a:rPr lang="en-US" sz="3200" dirty="0" smtClean="0">
                <a:solidFill>
                  <a:schemeClr val="accent1">
                    <a:lumMod val="60000"/>
                    <a:lumOff val="40000"/>
                  </a:schemeClr>
                </a:solidFill>
              </a:rPr>
              <a:t>Providing guidelines, assistance, and review to departments proposing new courses in the core curriculum;</a:t>
            </a:r>
          </a:p>
          <a:p>
            <a:pPr lvl="0"/>
            <a:r>
              <a:rPr lang="en-US" sz="3200" dirty="0" smtClean="0">
                <a:solidFill>
                  <a:schemeClr val="accent1">
                    <a:lumMod val="60000"/>
                    <a:lumOff val="40000"/>
                  </a:schemeClr>
                </a:solidFill>
              </a:rPr>
              <a:t>Establishing and reviewing policies related to the transfer of core curriculum courses;</a:t>
            </a:r>
          </a:p>
          <a:p>
            <a:pPr lvl="0"/>
            <a:r>
              <a:rPr lang="en-US" sz="3200" dirty="0" smtClean="0">
                <a:solidFill>
                  <a:schemeClr val="accent1">
                    <a:lumMod val="60000"/>
                    <a:lumOff val="40000"/>
                  </a:schemeClr>
                </a:solidFill>
              </a:rPr>
              <a:t>Collecting, examining, and reporting on current assessment data on the core curriculum, in particular looking at how well student learning outcomes for the core curriculum are currently being met; and</a:t>
            </a:r>
          </a:p>
          <a:p>
            <a:r>
              <a:rPr lang="en-US" sz="3200" dirty="0" smtClean="0">
                <a:solidFill>
                  <a:schemeClr val="accent1">
                    <a:lumMod val="60000"/>
                    <a:lumOff val="40000"/>
                  </a:schemeClr>
                </a:solidFill>
              </a:rPr>
              <a:t>Developing and implementing an assessment plan specific to the core curriculum. </a:t>
            </a:r>
            <a:endParaRPr lang="en-US" sz="3200" dirty="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VSU’s Current Eight General Education Outcomes</a:t>
            </a:r>
            <a:endParaRPr lang="en-US" b="1" dirty="0">
              <a:solidFill>
                <a:schemeClr val="accent4"/>
              </a:solidFill>
            </a:endParaRPr>
          </a:p>
        </p:txBody>
      </p:sp>
      <p:sp>
        <p:nvSpPr>
          <p:cNvPr id="3" name="Content Placeholder 2"/>
          <p:cNvSpPr>
            <a:spLocks noGrp="1"/>
          </p:cNvSpPr>
          <p:nvPr>
            <p:ph idx="1"/>
          </p:nvPr>
        </p:nvSpPr>
        <p:spPr/>
        <p:txBody>
          <a:bodyPr>
            <a:normAutofit/>
          </a:bodyPr>
          <a:lstStyle/>
          <a:p>
            <a:pPr marL="582930" lvl="0" indent="-514350">
              <a:buFont typeface="+mj-lt"/>
              <a:buAutoNum type="arabicPeriod"/>
            </a:pPr>
            <a:r>
              <a:rPr lang="en-US" dirty="0" smtClean="0">
                <a:solidFill>
                  <a:schemeClr val="accent1">
                    <a:lumMod val="60000"/>
                    <a:lumOff val="40000"/>
                  </a:schemeClr>
                </a:solidFill>
              </a:rPr>
              <a:t>Students will demonstrate understanding of the society of the United States and its ideals.</a:t>
            </a:r>
          </a:p>
          <a:p>
            <a:pPr marL="582930" lvl="0" indent="-514350">
              <a:buFont typeface="+mj-lt"/>
              <a:buAutoNum type="arabicPeriod"/>
            </a:pPr>
            <a:r>
              <a:rPr lang="en-US" dirty="0" smtClean="0">
                <a:solidFill>
                  <a:schemeClr val="accent1">
                    <a:lumMod val="60000"/>
                    <a:lumOff val="40000"/>
                  </a:schemeClr>
                </a:solidFill>
              </a:rPr>
              <a:t>Students will demonstrate cross-cultural perspectives and knowledge of other societies.</a:t>
            </a:r>
          </a:p>
          <a:p>
            <a:pPr marL="582930" lvl="0" indent="-514350">
              <a:buFont typeface="+mj-lt"/>
              <a:buAutoNum type="arabicPeriod"/>
            </a:pPr>
            <a:r>
              <a:rPr lang="en-US" dirty="0" smtClean="0">
                <a:solidFill>
                  <a:schemeClr val="accent1">
                    <a:lumMod val="60000"/>
                    <a:lumOff val="40000"/>
                  </a:schemeClr>
                </a:solidFill>
              </a:rPr>
              <a:t>Students will use computer and information technology when appropriate.</a:t>
            </a:r>
          </a:p>
          <a:p>
            <a:endParaRPr lang="en-US" dirty="0" smtClean="0"/>
          </a:p>
          <a:p>
            <a:endParaRPr lang="en-US" dirty="0"/>
          </a:p>
        </p:txBody>
      </p:sp>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905000"/>
            <a:ext cx="7772400" cy="4572000"/>
          </a:xfrm>
        </p:spPr>
        <p:txBody>
          <a:bodyPr/>
          <a:lstStyle/>
          <a:p>
            <a:pPr marL="582930" indent="-514350">
              <a:buFont typeface="+mj-lt"/>
              <a:buAutoNum type="arabicPeriod" startAt="4"/>
            </a:pPr>
            <a:r>
              <a:rPr lang="en-US" dirty="0" smtClean="0">
                <a:solidFill>
                  <a:schemeClr val="accent1">
                    <a:lumMod val="60000"/>
                    <a:lumOff val="40000"/>
                  </a:schemeClr>
                </a:solidFill>
              </a:rPr>
              <a:t>Students will express themselves clearly, logically, and precisely in writing and in speaking, and they will demonstrate competence in reading and listening.</a:t>
            </a:r>
          </a:p>
          <a:p>
            <a:pPr marL="582930" lvl="0" indent="-514350">
              <a:buFont typeface="+mj-lt"/>
              <a:buAutoNum type="arabicPeriod" startAt="5"/>
            </a:pPr>
            <a:r>
              <a:rPr lang="en-US" dirty="0" smtClean="0">
                <a:solidFill>
                  <a:schemeClr val="accent1">
                    <a:lumMod val="60000"/>
                    <a:lumOff val="40000"/>
                  </a:schemeClr>
                </a:solidFill>
              </a:rPr>
              <a:t>Students will demonstrate knowledge of scientific and mathematical principles and proficiency in laboratory practices. </a:t>
            </a:r>
          </a:p>
          <a:p>
            <a:pPr>
              <a:buNone/>
            </a:pPr>
            <a:endParaRPr lang="en-US" dirty="0"/>
          </a:p>
        </p:txBody>
      </p:sp>
      <p:sp>
        <p:nvSpPr>
          <p:cNvPr id="4" name="Title 1"/>
          <p:cNvSpPr>
            <a:spLocks noGrp="1"/>
          </p:cNvSpPr>
          <p:nvPr>
            <p:ph type="title"/>
          </p:nvPr>
        </p:nvSpPr>
        <p:spPr/>
        <p:txBody>
          <a:bodyPr/>
          <a:lstStyle/>
          <a:p>
            <a:pPr algn="ctr"/>
            <a:r>
              <a:rPr lang="en-US" b="1" dirty="0" smtClean="0">
                <a:solidFill>
                  <a:schemeClr val="accent4"/>
                </a:solidFill>
              </a:rPr>
              <a:t>VSU’s Current Eight General Education Outcomes </a:t>
            </a:r>
            <a:r>
              <a:rPr lang="en-US" sz="3200" b="1" dirty="0" smtClean="0">
                <a:solidFill>
                  <a:schemeClr val="accent4"/>
                </a:solidFill>
              </a:rPr>
              <a:t>continued…</a:t>
            </a:r>
            <a:endParaRPr lang="en-US" sz="3200" b="1" dirty="0">
              <a:solidFill>
                <a:schemeClr val="accent4"/>
              </a:solidFill>
            </a:endParaRPr>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VSU’S  Current Eight General Education Outcomes </a:t>
            </a:r>
            <a:r>
              <a:rPr lang="en-US" sz="3200" b="1" dirty="0" smtClean="0">
                <a:solidFill>
                  <a:schemeClr val="accent4"/>
                </a:solidFill>
              </a:rPr>
              <a:t>continued…</a:t>
            </a:r>
            <a:endParaRPr lang="en-US" b="1" dirty="0">
              <a:solidFill>
                <a:schemeClr val="accent4"/>
              </a:solidFill>
            </a:endParaRPr>
          </a:p>
        </p:txBody>
      </p:sp>
      <p:sp>
        <p:nvSpPr>
          <p:cNvPr id="3" name="Content Placeholder 2"/>
          <p:cNvSpPr>
            <a:spLocks noGrp="1"/>
          </p:cNvSpPr>
          <p:nvPr>
            <p:ph idx="1"/>
          </p:nvPr>
        </p:nvSpPr>
        <p:spPr>
          <a:xfrm>
            <a:off x="914400" y="1828800"/>
            <a:ext cx="7772400" cy="4572000"/>
          </a:xfrm>
        </p:spPr>
        <p:txBody>
          <a:bodyPr>
            <a:normAutofit fontScale="92500" lnSpcReduction="10000"/>
          </a:bodyPr>
          <a:lstStyle/>
          <a:p>
            <a:pPr marL="582930" lvl="0" indent="-514350">
              <a:buFont typeface="+mj-lt"/>
              <a:buAutoNum type="arabicPeriod" startAt="6"/>
            </a:pPr>
            <a:r>
              <a:rPr lang="en-US" dirty="0" smtClean="0">
                <a:solidFill>
                  <a:schemeClr val="accent1">
                    <a:lumMod val="60000"/>
                    <a:lumOff val="40000"/>
                  </a:schemeClr>
                </a:solidFill>
              </a:rPr>
              <a:t>Students will demonstrate knowledge of diverse cultural heritages in the arts, the humanities, and the social sciences.</a:t>
            </a:r>
          </a:p>
          <a:p>
            <a:pPr marL="582930" lvl="0" indent="-514350">
              <a:buFont typeface="+mj-lt"/>
              <a:buAutoNum type="arabicPeriod" startAt="7"/>
            </a:pPr>
            <a:r>
              <a:rPr lang="en-US" dirty="0" smtClean="0">
                <a:solidFill>
                  <a:schemeClr val="accent1">
                    <a:lumMod val="60000"/>
                    <a:lumOff val="40000"/>
                  </a:schemeClr>
                </a:solidFill>
              </a:rPr>
              <a:t>Students will demonstrate the ability to analyze, to evaluate, and to make inferences from oral, written. and visual materials.</a:t>
            </a:r>
          </a:p>
          <a:p>
            <a:pPr marL="582930" indent="-514350">
              <a:buFont typeface="+mj-lt"/>
              <a:buAutoNum type="arabicPeriod" startAt="8"/>
            </a:pPr>
            <a:r>
              <a:rPr lang="en-US" dirty="0" smtClean="0">
                <a:solidFill>
                  <a:schemeClr val="accent1">
                    <a:lumMod val="60000"/>
                    <a:lumOff val="40000"/>
                  </a:schemeClr>
                </a:solidFill>
              </a:rPr>
              <a:t>Students will demonstrate knowledge of principles of ethics and their employment in the analysis and resolution of moral problems.</a:t>
            </a:r>
          </a:p>
          <a:p>
            <a:pPr lvl="0"/>
            <a:endParaRPr lang="en-US" dirty="0" smtClean="0"/>
          </a:p>
          <a:p>
            <a:endParaRPr lang="en-US" dirty="0"/>
          </a:p>
        </p:txBody>
      </p:sp>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533399" y="1397000"/>
          <a:ext cx="8001000" cy="3331210"/>
        </p:xfrm>
        <a:graphic>
          <a:graphicData uri="http://schemas.openxmlformats.org/drawingml/2006/table">
            <a:tbl>
              <a:tblPr firstRow="1" bandRow="1">
                <a:tableStyleId>{5C22544A-7EE6-4342-B048-85BDC9FD1C3A}</a:tableStyleId>
              </a:tblPr>
              <a:tblGrid>
                <a:gridCol w="2514601"/>
                <a:gridCol w="609600"/>
                <a:gridCol w="685800"/>
                <a:gridCol w="685800"/>
                <a:gridCol w="685800"/>
                <a:gridCol w="685800"/>
                <a:gridCol w="685800"/>
                <a:gridCol w="762000"/>
                <a:gridCol w="685799"/>
              </a:tblGrid>
              <a:tr h="1117600">
                <a:tc>
                  <a:txBody>
                    <a:bodyPr/>
                    <a:lstStyle/>
                    <a:p>
                      <a:r>
                        <a:rPr lang="en-US" b="1" u="sng" dirty="0" smtClean="0">
                          <a:solidFill>
                            <a:schemeClr val="tx2">
                              <a:lumMod val="75000"/>
                            </a:schemeClr>
                          </a:solidFill>
                        </a:rPr>
                        <a:t>General Education Requirements:</a:t>
                      </a:r>
                    </a:p>
                    <a:p>
                      <a:endParaRPr lang="en-US" b="1" u="sng" dirty="0" smtClean="0">
                        <a:solidFill>
                          <a:schemeClr val="tx2">
                            <a:lumMod val="75000"/>
                          </a:schemeClr>
                        </a:solidFill>
                      </a:endParaRPr>
                    </a:p>
                    <a:p>
                      <a:r>
                        <a:rPr lang="en-US" b="1" dirty="0" smtClean="0">
                          <a:solidFill>
                            <a:schemeClr val="tx2">
                              <a:lumMod val="75000"/>
                            </a:schemeClr>
                          </a:solidFill>
                        </a:rPr>
                        <a:t>Area E (12 hrs.)</a:t>
                      </a:r>
                    </a:p>
                    <a:p>
                      <a:r>
                        <a:rPr lang="en-US" b="1" dirty="0" smtClean="0">
                          <a:solidFill>
                            <a:schemeClr val="tx2">
                              <a:lumMod val="75000"/>
                            </a:schemeClr>
                          </a:solidFill>
                        </a:rPr>
                        <a:t>Social</a:t>
                      </a:r>
                      <a:r>
                        <a:rPr lang="en-US" b="1" baseline="0" dirty="0" smtClean="0">
                          <a:solidFill>
                            <a:schemeClr val="tx2">
                              <a:lumMod val="75000"/>
                            </a:schemeClr>
                          </a:solidFill>
                        </a:rPr>
                        <a:t> Sciences</a:t>
                      </a:r>
                      <a:endParaRPr lang="en-US" b="1" dirty="0" smtClean="0">
                        <a:solidFill>
                          <a:schemeClr val="tx2">
                            <a:lumMod val="75000"/>
                          </a:schemeClr>
                        </a:solidFill>
                      </a:endParaRPr>
                    </a:p>
                    <a:p>
                      <a:endParaRPr lang="en-US" b="1" dirty="0">
                        <a:solidFill>
                          <a:schemeClr val="tx2">
                            <a:lumMod val="75000"/>
                          </a:schemeClr>
                        </a:solidFill>
                      </a:endParaRPr>
                    </a:p>
                  </a:txBody>
                  <a:tcPr>
                    <a:noFill/>
                  </a:tcPr>
                </a:tc>
                <a:tc>
                  <a:txBody>
                    <a:bodyPr/>
                    <a:lstStyle/>
                    <a:p>
                      <a:r>
                        <a:rPr lang="en-US" b="1" dirty="0" smtClean="0">
                          <a:solidFill>
                            <a:schemeClr val="tx2">
                              <a:lumMod val="75000"/>
                            </a:schemeClr>
                          </a:solidFill>
                        </a:rPr>
                        <a:t>1</a:t>
                      </a:r>
                      <a:endParaRPr lang="en-US" b="1" dirty="0">
                        <a:solidFill>
                          <a:schemeClr val="tx2">
                            <a:lumMod val="75000"/>
                          </a:schemeClr>
                        </a:solidFill>
                      </a:endParaRPr>
                    </a:p>
                  </a:txBody>
                  <a:tcPr>
                    <a:noFill/>
                  </a:tcPr>
                </a:tc>
                <a:tc>
                  <a:txBody>
                    <a:bodyPr/>
                    <a:lstStyle/>
                    <a:p>
                      <a:r>
                        <a:rPr lang="en-US" b="1" dirty="0" smtClean="0">
                          <a:solidFill>
                            <a:schemeClr val="tx2">
                              <a:lumMod val="75000"/>
                            </a:schemeClr>
                          </a:solidFill>
                        </a:rPr>
                        <a:t>2</a:t>
                      </a:r>
                      <a:endParaRPr lang="en-US" b="1" dirty="0">
                        <a:solidFill>
                          <a:schemeClr val="tx2">
                            <a:lumMod val="75000"/>
                          </a:schemeClr>
                        </a:solidFill>
                      </a:endParaRPr>
                    </a:p>
                  </a:txBody>
                  <a:tcPr>
                    <a:noFill/>
                  </a:tcPr>
                </a:tc>
                <a:tc>
                  <a:txBody>
                    <a:bodyPr/>
                    <a:lstStyle/>
                    <a:p>
                      <a:r>
                        <a:rPr lang="en-US" b="1" dirty="0" smtClean="0">
                          <a:solidFill>
                            <a:schemeClr val="tx2">
                              <a:lumMod val="75000"/>
                            </a:schemeClr>
                          </a:solidFill>
                        </a:rPr>
                        <a:t>3</a:t>
                      </a:r>
                      <a:endParaRPr lang="en-US" b="1" dirty="0">
                        <a:solidFill>
                          <a:schemeClr val="tx2">
                            <a:lumMod val="75000"/>
                          </a:schemeClr>
                        </a:solidFill>
                      </a:endParaRPr>
                    </a:p>
                  </a:txBody>
                  <a:tcPr>
                    <a:noFill/>
                  </a:tcPr>
                </a:tc>
                <a:tc>
                  <a:txBody>
                    <a:bodyPr/>
                    <a:lstStyle/>
                    <a:p>
                      <a:r>
                        <a:rPr lang="en-US" b="1" dirty="0" smtClean="0">
                          <a:solidFill>
                            <a:schemeClr val="tx2">
                              <a:lumMod val="75000"/>
                            </a:schemeClr>
                          </a:solidFill>
                        </a:rPr>
                        <a:t>4</a:t>
                      </a:r>
                      <a:endParaRPr lang="en-US" b="1" dirty="0">
                        <a:solidFill>
                          <a:schemeClr val="tx2">
                            <a:lumMod val="75000"/>
                          </a:schemeClr>
                        </a:solidFill>
                      </a:endParaRPr>
                    </a:p>
                  </a:txBody>
                  <a:tcPr>
                    <a:noFill/>
                  </a:tcPr>
                </a:tc>
                <a:tc>
                  <a:txBody>
                    <a:bodyPr/>
                    <a:lstStyle/>
                    <a:p>
                      <a:r>
                        <a:rPr lang="en-US" b="1" dirty="0" smtClean="0">
                          <a:solidFill>
                            <a:schemeClr val="tx2">
                              <a:lumMod val="75000"/>
                            </a:schemeClr>
                          </a:solidFill>
                        </a:rPr>
                        <a:t>5</a:t>
                      </a:r>
                      <a:endParaRPr lang="en-US" b="1" dirty="0">
                        <a:solidFill>
                          <a:schemeClr val="tx2">
                            <a:lumMod val="75000"/>
                          </a:schemeClr>
                        </a:solidFill>
                      </a:endParaRPr>
                    </a:p>
                  </a:txBody>
                  <a:tcPr>
                    <a:noFill/>
                  </a:tcPr>
                </a:tc>
                <a:tc>
                  <a:txBody>
                    <a:bodyPr/>
                    <a:lstStyle/>
                    <a:p>
                      <a:r>
                        <a:rPr lang="en-US" b="1" dirty="0" smtClean="0">
                          <a:solidFill>
                            <a:schemeClr val="tx2">
                              <a:lumMod val="75000"/>
                            </a:schemeClr>
                          </a:solidFill>
                        </a:rPr>
                        <a:t>6</a:t>
                      </a:r>
                      <a:endParaRPr lang="en-US" b="1" dirty="0">
                        <a:solidFill>
                          <a:schemeClr val="tx2">
                            <a:lumMod val="75000"/>
                          </a:schemeClr>
                        </a:solidFill>
                      </a:endParaRPr>
                    </a:p>
                  </a:txBody>
                  <a:tcPr>
                    <a:noFill/>
                  </a:tcPr>
                </a:tc>
                <a:tc>
                  <a:txBody>
                    <a:bodyPr/>
                    <a:lstStyle/>
                    <a:p>
                      <a:r>
                        <a:rPr lang="en-US" b="1" dirty="0" smtClean="0">
                          <a:solidFill>
                            <a:schemeClr val="tx2">
                              <a:lumMod val="75000"/>
                            </a:schemeClr>
                          </a:solidFill>
                        </a:rPr>
                        <a:t>7</a:t>
                      </a:r>
                      <a:endParaRPr lang="en-US" b="1" dirty="0">
                        <a:solidFill>
                          <a:schemeClr val="tx2">
                            <a:lumMod val="75000"/>
                          </a:schemeClr>
                        </a:solidFill>
                      </a:endParaRPr>
                    </a:p>
                  </a:txBody>
                  <a:tcPr>
                    <a:noFill/>
                  </a:tcPr>
                </a:tc>
                <a:tc>
                  <a:txBody>
                    <a:bodyPr/>
                    <a:lstStyle/>
                    <a:p>
                      <a:r>
                        <a:rPr lang="en-US" b="1" dirty="0" smtClean="0">
                          <a:solidFill>
                            <a:schemeClr val="tx2">
                              <a:lumMod val="75000"/>
                            </a:schemeClr>
                          </a:solidFill>
                        </a:rPr>
                        <a:t>8</a:t>
                      </a:r>
                      <a:endParaRPr lang="en-US" b="1" dirty="0">
                        <a:solidFill>
                          <a:schemeClr val="tx2">
                            <a:lumMod val="75000"/>
                          </a:schemeClr>
                        </a:solidFill>
                      </a:endParaRPr>
                    </a:p>
                  </a:txBody>
                  <a:tcPr>
                    <a:noFill/>
                  </a:tcPr>
                </a:tc>
              </a:tr>
              <a:tr h="679450">
                <a:tc>
                  <a:txBody>
                    <a:bodyPr/>
                    <a:lstStyle/>
                    <a:p>
                      <a:r>
                        <a:rPr lang="en-US" dirty="0" err="1" smtClean="0">
                          <a:solidFill>
                            <a:schemeClr val="accent1">
                              <a:lumMod val="60000"/>
                              <a:lumOff val="40000"/>
                            </a:schemeClr>
                          </a:solidFill>
                        </a:rPr>
                        <a:t>Pols</a:t>
                      </a:r>
                      <a:r>
                        <a:rPr lang="en-US" dirty="0" smtClean="0">
                          <a:solidFill>
                            <a:schemeClr val="accent1">
                              <a:lumMod val="60000"/>
                              <a:lumOff val="40000"/>
                            </a:schemeClr>
                          </a:solidFill>
                        </a:rPr>
                        <a:t> 1101/1101H</a:t>
                      </a:r>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endParaRPr lang="en-US" dirty="0">
                        <a:solidFill>
                          <a:schemeClr val="accent1">
                            <a:lumMod val="60000"/>
                            <a:lumOff val="40000"/>
                          </a:schemeClr>
                        </a:solidFill>
                      </a:endParaRPr>
                    </a:p>
                  </a:txBody>
                  <a:tcPr>
                    <a:noFill/>
                  </a:tcPr>
                </a:tc>
                <a:tc>
                  <a:txBody>
                    <a:bodyPr/>
                    <a:lstStyle/>
                    <a:p>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r>
              <a:tr h="679450">
                <a:tc>
                  <a:txBody>
                    <a:bodyPr/>
                    <a:lstStyle/>
                    <a:p>
                      <a:r>
                        <a:rPr lang="en-US" dirty="0" err="1" smtClean="0">
                          <a:solidFill>
                            <a:schemeClr val="accent1">
                              <a:lumMod val="60000"/>
                              <a:lumOff val="40000"/>
                            </a:schemeClr>
                          </a:solidFill>
                        </a:rPr>
                        <a:t>Hist</a:t>
                      </a:r>
                      <a:r>
                        <a:rPr lang="en-US" dirty="0" smtClean="0">
                          <a:solidFill>
                            <a:schemeClr val="accent1">
                              <a:lumMod val="60000"/>
                              <a:lumOff val="40000"/>
                            </a:schemeClr>
                          </a:solidFill>
                        </a:rPr>
                        <a:t> 2111/2111H</a:t>
                      </a:r>
                    </a:p>
                    <a:p>
                      <a:pPr algn="ctr"/>
                      <a:r>
                        <a:rPr lang="en-US" dirty="0" smtClean="0">
                          <a:solidFill>
                            <a:schemeClr val="accent1">
                              <a:lumMod val="60000"/>
                              <a:lumOff val="40000"/>
                            </a:schemeClr>
                          </a:solidFill>
                        </a:rPr>
                        <a:t>Or</a:t>
                      </a:r>
                    </a:p>
                    <a:p>
                      <a:r>
                        <a:rPr lang="en-US" dirty="0" err="1" smtClean="0">
                          <a:solidFill>
                            <a:schemeClr val="accent1">
                              <a:lumMod val="60000"/>
                              <a:lumOff val="40000"/>
                            </a:schemeClr>
                          </a:solidFill>
                        </a:rPr>
                        <a:t>Hist</a:t>
                      </a:r>
                      <a:r>
                        <a:rPr lang="en-US" dirty="0" smtClean="0">
                          <a:solidFill>
                            <a:schemeClr val="accent1">
                              <a:lumMod val="60000"/>
                              <a:lumOff val="40000"/>
                            </a:schemeClr>
                          </a:solidFill>
                        </a:rPr>
                        <a:t> 2112/2112H</a:t>
                      </a:r>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p>
                    <a:p>
                      <a:endParaRPr lang="en-US" dirty="0" smtClean="0">
                        <a:solidFill>
                          <a:schemeClr val="accent1">
                            <a:lumMod val="60000"/>
                            <a:lumOff val="40000"/>
                          </a:schemeClr>
                        </a:solidFill>
                      </a:endParaRPr>
                    </a:p>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p>
                    <a:p>
                      <a:endParaRPr lang="en-US" dirty="0" smtClean="0">
                        <a:solidFill>
                          <a:schemeClr val="accent1">
                            <a:lumMod val="60000"/>
                            <a:lumOff val="40000"/>
                          </a:schemeClr>
                        </a:solidFill>
                      </a:endParaRPr>
                    </a:p>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p>
                    <a:p>
                      <a:endParaRPr lang="en-US" dirty="0" smtClean="0">
                        <a:solidFill>
                          <a:schemeClr val="accent1">
                            <a:lumMod val="60000"/>
                            <a:lumOff val="40000"/>
                          </a:schemeClr>
                        </a:solidFill>
                      </a:endParaRPr>
                    </a:p>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endParaRPr lang="en-US">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p>
                    <a:p>
                      <a:endParaRPr lang="en-US" dirty="0" smtClean="0">
                        <a:solidFill>
                          <a:schemeClr val="accent1">
                            <a:lumMod val="60000"/>
                            <a:lumOff val="40000"/>
                          </a:schemeClr>
                        </a:solidFill>
                      </a:endParaRPr>
                    </a:p>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r>
                        <a:rPr lang="en-US" dirty="0" smtClean="0">
                          <a:solidFill>
                            <a:schemeClr val="accent1">
                              <a:lumMod val="60000"/>
                              <a:lumOff val="40000"/>
                            </a:schemeClr>
                          </a:solidFill>
                        </a:rPr>
                        <a:t>x</a:t>
                      </a:r>
                    </a:p>
                    <a:p>
                      <a:endParaRPr lang="en-US" dirty="0" smtClean="0">
                        <a:solidFill>
                          <a:schemeClr val="accent1">
                            <a:lumMod val="60000"/>
                            <a:lumOff val="40000"/>
                          </a:schemeClr>
                        </a:solidFill>
                      </a:endParaRPr>
                    </a:p>
                    <a:p>
                      <a:r>
                        <a:rPr lang="en-US" dirty="0" smtClean="0">
                          <a:solidFill>
                            <a:schemeClr val="accent1">
                              <a:lumMod val="60000"/>
                              <a:lumOff val="40000"/>
                            </a:schemeClr>
                          </a:solidFill>
                        </a:rPr>
                        <a:t>x</a:t>
                      </a:r>
                      <a:endParaRPr lang="en-US" dirty="0">
                        <a:solidFill>
                          <a:schemeClr val="accent1">
                            <a:lumMod val="60000"/>
                            <a:lumOff val="40000"/>
                          </a:schemeClr>
                        </a:solidFill>
                      </a:endParaRPr>
                    </a:p>
                  </a:txBody>
                  <a:tcPr>
                    <a:noFill/>
                  </a:tcPr>
                </a:tc>
                <a:tc>
                  <a:txBody>
                    <a:bodyPr/>
                    <a:lstStyle/>
                    <a:p>
                      <a:endParaRPr lang="en-US" dirty="0">
                        <a:solidFill>
                          <a:schemeClr val="accent1">
                            <a:lumMod val="60000"/>
                            <a:lumOff val="40000"/>
                          </a:schemeClr>
                        </a:solidFill>
                      </a:endParaRPr>
                    </a:p>
                  </a:txBody>
                  <a:tcP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smtClean="0">
                <a:solidFill>
                  <a:schemeClr val="accent4"/>
                </a:solidFill>
              </a:rPr>
              <a:t>Key Rule Changes from USG Core Curriculum Policy (Approved by the BOR, October 14, 2009)</a:t>
            </a:r>
            <a:r>
              <a:rPr lang="en-US" dirty="0" smtClean="0">
                <a:solidFill>
                  <a:schemeClr val="accent4"/>
                </a:solidFill>
              </a:rPr>
              <a:t/>
            </a:r>
            <a:br>
              <a:rPr lang="en-US" dirty="0" smtClean="0">
                <a:solidFill>
                  <a:schemeClr val="accent4"/>
                </a:solidFill>
              </a:rPr>
            </a:br>
            <a:endParaRPr lang="en-US" dirty="0">
              <a:solidFill>
                <a:schemeClr val="accent4"/>
              </a:solidFill>
            </a:endParaRPr>
          </a:p>
        </p:txBody>
      </p:sp>
      <p:sp>
        <p:nvSpPr>
          <p:cNvPr id="3" name="Content Placeholder 2"/>
          <p:cNvSpPr>
            <a:spLocks noGrp="1"/>
          </p:cNvSpPr>
          <p:nvPr>
            <p:ph idx="1"/>
          </p:nvPr>
        </p:nvSpPr>
        <p:spPr>
          <a:xfrm>
            <a:off x="914400" y="2057400"/>
            <a:ext cx="7772400" cy="4298160"/>
          </a:xfrm>
        </p:spPr>
        <p:txBody>
          <a:bodyPr/>
          <a:lstStyle/>
          <a:p>
            <a:pPr lvl="0"/>
            <a:endParaRPr lang="en-US" dirty="0" smtClean="0"/>
          </a:p>
          <a:p>
            <a:pPr marL="582930" lvl="0" indent="-514350">
              <a:buFont typeface="+mj-lt"/>
              <a:buAutoNum type="arabicPeriod"/>
            </a:pPr>
            <a:r>
              <a:rPr lang="en-US" dirty="0" smtClean="0">
                <a:solidFill>
                  <a:schemeClr val="accent1">
                    <a:lumMod val="60000"/>
                    <a:lumOff val="40000"/>
                  </a:schemeClr>
                </a:solidFill>
              </a:rPr>
              <a:t>All institutions are required to develop and assess learning outcomes for each area of the core.</a:t>
            </a:r>
          </a:p>
          <a:p>
            <a:endParaRPr lang="en-US" dirty="0"/>
          </a:p>
        </p:txBody>
      </p:sp>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accent4"/>
                </a:solidFill>
              </a:rPr>
              <a:t>Key Rule Changes </a:t>
            </a:r>
            <a:r>
              <a:rPr lang="en-US" sz="2800" b="1" dirty="0" smtClean="0">
                <a:solidFill>
                  <a:schemeClr val="accent4"/>
                </a:solidFill>
              </a:rPr>
              <a:t>continued…</a:t>
            </a:r>
            <a:endParaRPr lang="en-US" sz="2800" dirty="0">
              <a:solidFill>
                <a:schemeClr val="accent4"/>
              </a:solidFill>
            </a:endParaRPr>
          </a:p>
        </p:txBody>
      </p:sp>
      <p:sp>
        <p:nvSpPr>
          <p:cNvPr id="3" name="Content Placeholder 2"/>
          <p:cNvSpPr>
            <a:spLocks noGrp="1"/>
          </p:cNvSpPr>
          <p:nvPr>
            <p:ph idx="1"/>
          </p:nvPr>
        </p:nvSpPr>
        <p:spPr>
          <a:xfrm>
            <a:off x="838200" y="1447800"/>
            <a:ext cx="7772400" cy="4572000"/>
          </a:xfrm>
        </p:spPr>
        <p:txBody>
          <a:bodyPr>
            <a:normAutofit fontScale="62500" lnSpcReduction="20000"/>
          </a:bodyPr>
          <a:lstStyle/>
          <a:p>
            <a:endParaRPr lang="en-US" dirty="0" smtClean="0"/>
          </a:p>
          <a:p>
            <a:pPr marL="811530" indent="-742950">
              <a:buFont typeface="+mj-lt"/>
              <a:buAutoNum type="arabicPeriod" startAt="2"/>
            </a:pPr>
            <a:r>
              <a:rPr lang="en-US" sz="3600" dirty="0" smtClean="0">
                <a:solidFill>
                  <a:schemeClr val="accent1">
                    <a:lumMod val="60000"/>
                    <a:lumOff val="40000"/>
                  </a:schemeClr>
                </a:solidFill>
              </a:rPr>
              <a:t>Three new learning goals, </a:t>
            </a:r>
            <a:r>
              <a:rPr lang="en-US" sz="3600" dirty="0" smtClean="0">
                <a:solidFill>
                  <a:schemeClr val="tx2">
                    <a:lumMod val="75000"/>
                  </a:schemeClr>
                </a:solidFill>
              </a:rPr>
              <a:t>US Perspectives (US),Global Perspectives (GL), </a:t>
            </a:r>
            <a:r>
              <a:rPr lang="en-US" sz="3600" dirty="0" smtClean="0">
                <a:solidFill>
                  <a:schemeClr val="accent1">
                    <a:lumMod val="60000"/>
                    <a:lumOff val="40000"/>
                  </a:schemeClr>
                </a:solidFill>
              </a:rPr>
              <a:t>and </a:t>
            </a:r>
            <a:r>
              <a:rPr lang="en-US" sz="3600" dirty="0" smtClean="0">
                <a:solidFill>
                  <a:schemeClr val="tx2">
                    <a:lumMod val="75000"/>
                  </a:schemeClr>
                </a:solidFill>
              </a:rPr>
              <a:t>Critical</a:t>
            </a:r>
          </a:p>
          <a:p>
            <a:pPr>
              <a:buNone/>
            </a:pPr>
            <a:r>
              <a:rPr lang="en-US" sz="3600" dirty="0" smtClean="0">
                <a:solidFill>
                  <a:schemeClr val="accent1">
                    <a:lumMod val="60000"/>
                    <a:lumOff val="40000"/>
                  </a:schemeClr>
                </a:solidFill>
              </a:rPr>
              <a:t>	</a:t>
            </a:r>
            <a:r>
              <a:rPr lang="en-US" sz="3600" dirty="0" smtClean="0">
                <a:solidFill>
                  <a:schemeClr val="tx2">
                    <a:lumMod val="75000"/>
                  </a:schemeClr>
                </a:solidFill>
              </a:rPr>
              <a:t>    Thinking (CT), </a:t>
            </a:r>
            <a:r>
              <a:rPr lang="en-US" sz="3600" dirty="0" smtClean="0">
                <a:solidFill>
                  <a:schemeClr val="accent1">
                    <a:lumMod val="60000"/>
                    <a:lumOff val="40000"/>
                  </a:schemeClr>
                </a:solidFill>
              </a:rPr>
              <a:t>are added to the core. </a:t>
            </a:r>
          </a:p>
          <a:p>
            <a:pPr marL="811530" indent="-742950">
              <a:buNone/>
            </a:pPr>
            <a:r>
              <a:rPr lang="en-US" sz="3600" dirty="0" smtClean="0">
                <a:solidFill>
                  <a:schemeClr val="accent1">
                    <a:lumMod val="60000"/>
                    <a:lumOff val="40000"/>
                  </a:schemeClr>
                </a:solidFill>
              </a:rPr>
              <a:t>	The US and GL are incorporated as overlay requirements. Each institution would designate some courses in Areas A-E as US courses and some courses in Areas A-E as GL courses. In fulfilling the Area A-E requirements, every student must take at least </a:t>
            </a:r>
            <a:r>
              <a:rPr lang="en-US" sz="3600" dirty="0" smtClean="0">
                <a:solidFill>
                  <a:schemeClr val="tx2">
                    <a:lumMod val="75000"/>
                  </a:schemeClr>
                </a:solidFill>
              </a:rPr>
              <a:t>one US </a:t>
            </a:r>
            <a:r>
              <a:rPr lang="en-US" sz="3600" dirty="0" smtClean="0">
                <a:solidFill>
                  <a:schemeClr val="accent1">
                    <a:lumMod val="60000"/>
                    <a:lumOff val="40000"/>
                  </a:schemeClr>
                </a:solidFill>
              </a:rPr>
              <a:t>course and at least </a:t>
            </a:r>
            <a:r>
              <a:rPr lang="en-US" sz="3600" dirty="0" smtClean="0">
                <a:solidFill>
                  <a:schemeClr val="tx2">
                    <a:lumMod val="75000"/>
                  </a:schemeClr>
                </a:solidFill>
              </a:rPr>
              <a:t>one GL </a:t>
            </a:r>
            <a:r>
              <a:rPr lang="en-US" sz="3600" dirty="0" smtClean="0">
                <a:solidFill>
                  <a:schemeClr val="accent1">
                    <a:lumMod val="60000"/>
                    <a:lumOff val="40000"/>
                  </a:schemeClr>
                </a:solidFill>
              </a:rPr>
              <a:t>course. </a:t>
            </a:r>
            <a:r>
              <a:rPr lang="en-US" sz="3600" dirty="0" smtClean="0">
                <a:solidFill>
                  <a:schemeClr val="tx2">
                    <a:lumMod val="75000"/>
                  </a:schemeClr>
                </a:solidFill>
              </a:rPr>
              <a:t>CT</a:t>
            </a:r>
            <a:r>
              <a:rPr lang="en-US" sz="3600" dirty="0" smtClean="0">
                <a:solidFill>
                  <a:schemeClr val="accent1">
                    <a:lumMod val="60000"/>
                    <a:lumOff val="40000"/>
                  </a:schemeClr>
                </a:solidFill>
              </a:rPr>
              <a:t> is added by requiring each institution to develop a plan to insure that students who complete Areas A-E acquire foundational critical thinking skills.</a:t>
            </a:r>
          </a:p>
          <a:p>
            <a:endParaRPr lang="en-US" sz="3600" dirty="0">
              <a:solidFill>
                <a:schemeClr val="accent1">
                  <a:lumMod val="60000"/>
                  <a:lumOff val="40000"/>
                </a:schemeClr>
              </a:solidFill>
            </a:endParaRPr>
          </a:p>
        </p:txBody>
      </p:sp>
    </p:spTree>
  </p:cSld>
  <p:clrMapOvr>
    <a:masterClrMapping/>
  </p:clrMapOvr>
  <p:transition>
    <p:zoom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380</TotalTime>
  <Words>687</Words>
  <Application>Microsoft Office PowerPoint</Application>
  <PresentationFormat>On-screen Show (4:3)</PresentationFormat>
  <Paragraphs>182</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Calibri</vt:lpstr>
      <vt:lpstr>Lucida Sans Unicode</vt:lpstr>
      <vt:lpstr>Wingdings</vt:lpstr>
      <vt:lpstr>Wingdings 2</vt:lpstr>
      <vt:lpstr>Wingdings 3</vt:lpstr>
      <vt:lpstr>Metro</vt:lpstr>
      <vt:lpstr>CORE CURRICULUM MEETING  August 10, 2010  1:30-3:00 p.m.  Magnolia Room 2  </vt:lpstr>
      <vt:lpstr>General Education Council</vt:lpstr>
      <vt:lpstr>The General Education Council has a number of critical responsibilities, including:  </vt:lpstr>
      <vt:lpstr>VSU’s Current Eight General Education Outcomes</vt:lpstr>
      <vt:lpstr>VSU’s Current Eight General Education Outcomes continued…</vt:lpstr>
      <vt:lpstr>VSU’S  Current Eight General Education Outcomes continued…</vt:lpstr>
      <vt:lpstr>PowerPoint Presentation</vt:lpstr>
      <vt:lpstr>Key Rule Changes from USG Core Curriculum Policy (Approved by the BOR, October 14, 2009) </vt:lpstr>
      <vt:lpstr>Key Rule Changes continued…</vt:lpstr>
      <vt:lpstr>Key Rule Changes continued…</vt:lpstr>
      <vt:lpstr>Core Revision Steering Committee</vt:lpstr>
      <vt:lpstr>CORE REVISION AREA SUBCOMMITTEES</vt:lpstr>
      <vt:lpstr>PROPOSED LEARNING OUTCOMES </vt:lpstr>
      <vt:lpstr>PROPOSED LEARNING OUTCOMES </vt:lpstr>
      <vt:lpstr>PROPOSED LEARNING OUTCOMES </vt:lpstr>
      <vt:lpstr>PROPOSED LEARNING OUTCOMES </vt:lpstr>
      <vt:lpstr>PROPOSED LEARNING OUTCOMES </vt:lpstr>
      <vt:lpstr>PROPOSED LEARNING OUTCOMES </vt:lpstr>
      <vt:lpstr>PROPOSED LEARNING OUTCOMES </vt:lpstr>
      <vt:lpstr>PROPOSED LEARNING OUTCOMES </vt:lpstr>
      <vt:lpstr>PROPOSED LEARNING OUTCOMES </vt:lpstr>
      <vt:lpstr>PROPOSED LEARNING OUTCOMES</vt:lpstr>
      <vt:lpstr>Proposed Timeline for  2010-2011</vt:lpstr>
      <vt:lpstr>Questions?</vt:lpstr>
    </vt:vector>
  </TitlesOfParts>
  <Company>Valdosta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CURRICULUM MEETING August 10, 2010 1:30-3:00 p.m. Magnolia Room 2</dc:title>
  <dc:creator>Information Technology</dc:creator>
  <cp:lastModifiedBy>Paige N Cox</cp:lastModifiedBy>
  <cp:revision>63</cp:revision>
  <dcterms:created xsi:type="dcterms:W3CDTF">2010-07-26T19:36:34Z</dcterms:created>
  <dcterms:modified xsi:type="dcterms:W3CDTF">2013-12-04T14:41:22Z</dcterms:modified>
</cp:coreProperties>
</file>