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73" r:id="rId16"/>
    <p:sldId id="274" r:id="rId17"/>
    <p:sldId id="269" r:id="rId18"/>
    <p:sldId id="270" r:id="rId19"/>
    <p:sldId id="271"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7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BA5138-D59D-4441-9B80-CD46306D343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A5138-D59D-4441-9B80-CD46306D343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A5138-D59D-4441-9B80-CD46306D343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A5138-D59D-4441-9B80-CD46306D343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BA5138-D59D-4441-9B80-CD46306D3439}"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BA5138-D59D-4441-9B80-CD46306D3439}"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BA5138-D59D-4441-9B80-CD46306D3439}" type="datetimeFigureOut">
              <a:rPr lang="en-US" smtClean="0"/>
              <a:pPr/>
              <a:t>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BA5138-D59D-4441-9B80-CD46306D3439}" type="datetimeFigureOut">
              <a:rPr lang="en-US" smtClean="0"/>
              <a:pPr/>
              <a:t>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BA5138-D59D-4441-9B80-CD46306D3439}" type="datetimeFigureOut">
              <a:rPr lang="en-US" smtClean="0"/>
              <a:pPr/>
              <a:t>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BA5138-D59D-4441-9B80-CD46306D3439}"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BA5138-D59D-4441-9B80-CD46306D3439}"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6D5644-C130-4520-902C-52EA507626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BA5138-D59D-4441-9B80-CD46306D3439}" type="datetimeFigureOut">
              <a:rPr lang="en-US" smtClean="0"/>
              <a:pPr/>
              <a:t>12/4/2013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6D5644-C130-4520-902C-52EA507626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745162"/>
          </a:xfrm>
        </p:spPr>
        <p:txBody>
          <a:bodyPr>
            <a:normAutofit/>
          </a:bodyPr>
          <a:lstStyle/>
          <a:p>
            <a:r>
              <a:rPr lang="en-US" b="1" dirty="0" smtClean="0">
                <a:solidFill>
                  <a:schemeClr val="tx2">
                    <a:lumMod val="10000"/>
                  </a:schemeClr>
                </a:solidFill>
              </a:rPr>
              <a:t>CORE CURRICULUM FACULTY MEETING</a:t>
            </a:r>
            <a:br>
              <a:rPr lang="en-US" b="1" dirty="0" smtClean="0">
                <a:solidFill>
                  <a:schemeClr val="tx2">
                    <a:lumMod val="10000"/>
                  </a:schemeClr>
                </a:solidFill>
              </a:rPr>
            </a:br>
            <a:r>
              <a:rPr lang="en-US" b="1" dirty="0" smtClean="0">
                <a:solidFill>
                  <a:schemeClr val="tx2">
                    <a:lumMod val="10000"/>
                  </a:schemeClr>
                </a:solidFill>
              </a:rPr>
              <a:t>August 11, 2009</a:t>
            </a:r>
            <a:br>
              <a:rPr lang="en-US" b="1" dirty="0" smtClean="0">
                <a:solidFill>
                  <a:schemeClr val="tx2">
                    <a:lumMod val="10000"/>
                  </a:schemeClr>
                </a:solidFill>
              </a:rPr>
            </a:br>
            <a:r>
              <a:rPr lang="en-US" b="1" dirty="0" smtClean="0">
                <a:solidFill>
                  <a:schemeClr val="tx2">
                    <a:lumMod val="10000"/>
                  </a:schemeClr>
                </a:solidFill>
              </a:rPr>
              <a:t>1:30-3:00 p.m.</a:t>
            </a:r>
            <a:br>
              <a:rPr lang="en-US" b="1" dirty="0" smtClean="0">
                <a:solidFill>
                  <a:schemeClr val="tx2">
                    <a:lumMod val="10000"/>
                  </a:schemeClr>
                </a:solidFill>
              </a:rPr>
            </a:br>
            <a:r>
              <a:rPr lang="en-US" b="1" dirty="0">
                <a:solidFill>
                  <a:schemeClr val="tx2">
                    <a:lumMod val="10000"/>
                  </a:schemeClr>
                </a:solidFill>
              </a:rPr>
              <a:t>Cypress Room, University Center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pPr algn="ctr"/>
            <a:r>
              <a:rPr lang="en-US" sz="2800" b="1" dirty="0" smtClean="0">
                <a:solidFill>
                  <a:schemeClr val="tx2">
                    <a:lumMod val="75000"/>
                  </a:schemeClr>
                </a:solidFill>
              </a:rPr>
              <a:t>89% </a:t>
            </a:r>
            <a:r>
              <a:rPr lang="en-US" sz="2800" b="1" dirty="0">
                <a:solidFill>
                  <a:schemeClr val="tx2">
                    <a:lumMod val="75000"/>
                  </a:schemeClr>
                </a:solidFill>
              </a:rPr>
              <a:t>of institutions are in some stage of assessing or modifying their general education program</a:t>
            </a:r>
            <a:endParaRPr lang="en-US" sz="2800" dirty="0">
              <a:solidFill>
                <a:schemeClr val="tx2">
                  <a:lumMod val="75000"/>
                </a:schemeClr>
              </a:solidFill>
            </a:endParaRPr>
          </a:p>
        </p:txBody>
      </p:sp>
      <p:graphicFrame>
        <p:nvGraphicFramePr>
          <p:cNvPr id="4" name="Content Placeholder 3"/>
          <p:cNvGraphicFramePr>
            <a:graphicFrameLocks noGrp="1"/>
          </p:cNvGraphicFramePr>
          <p:nvPr>
            <p:ph idx="1"/>
          </p:nvPr>
        </p:nvGraphicFramePr>
        <p:xfrm>
          <a:off x="381000" y="1904999"/>
          <a:ext cx="8229600" cy="3945833"/>
        </p:xfrm>
        <a:graphic>
          <a:graphicData uri="http://schemas.openxmlformats.org/drawingml/2006/table">
            <a:tbl>
              <a:tblPr firstRow="1" bandRow="1">
                <a:tableStyleId>{5C22544A-7EE6-4342-B048-85BDC9FD1C3A}</a:tableStyleId>
              </a:tblPr>
              <a:tblGrid>
                <a:gridCol w="6477000"/>
                <a:gridCol w="1752600"/>
              </a:tblGrid>
              <a:tr h="276083">
                <a:tc gridSpan="2">
                  <a:txBody>
                    <a:bodyPr/>
                    <a:lstStyle/>
                    <a:p>
                      <a:pPr marL="0" marR="0">
                        <a:spcBef>
                          <a:spcPts val="0"/>
                        </a:spcBef>
                        <a:spcAft>
                          <a:spcPts val="0"/>
                        </a:spcAft>
                      </a:pPr>
                      <a:r>
                        <a:rPr lang="en-US" sz="1400" b="1" dirty="0">
                          <a:latin typeface="Arial"/>
                          <a:ea typeface="Calibri"/>
                        </a:rPr>
                        <a:t>Benchmark Statements w/Assigned Courses</a:t>
                      </a:r>
                      <a:endParaRPr lang="en-US" sz="1400" dirty="0">
                        <a:latin typeface="Arial"/>
                        <a:ea typeface="Calibri"/>
                      </a:endParaRPr>
                    </a:p>
                  </a:txBody>
                  <a:tcPr marL="68580" marR="68580" marT="0" marB="0" anchor="ctr">
                    <a:solidFill>
                      <a:schemeClr val="accent1">
                        <a:lumMod val="75000"/>
                      </a:schemeClr>
                    </a:solidFill>
                  </a:tcPr>
                </a:tc>
                <a:tc hMerge="1">
                  <a:txBody>
                    <a:bodyPr/>
                    <a:lstStyle/>
                    <a:p>
                      <a:endParaRPr lang="en-US"/>
                    </a:p>
                  </a:txBody>
                  <a:tcPr/>
                </a:tc>
              </a:tr>
              <a:tr h="333518">
                <a:tc gridSpan="2">
                  <a:txBody>
                    <a:bodyPr/>
                    <a:lstStyle/>
                    <a:p>
                      <a:pPr marL="0" marR="0">
                        <a:spcBef>
                          <a:spcPts val="0"/>
                        </a:spcBef>
                        <a:spcAft>
                          <a:spcPts val="0"/>
                        </a:spcAft>
                      </a:pPr>
                      <a:r>
                        <a:rPr lang="en-US" sz="1400" b="1" dirty="0">
                          <a:latin typeface="Arial"/>
                          <a:ea typeface="Calibri"/>
                        </a:rPr>
                        <a:t>1-Students will demonstrate understanding of the society of the United States and its ideals.</a:t>
                      </a:r>
                      <a:endParaRPr lang="en-US" sz="1400" dirty="0">
                        <a:latin typeface="Arial"/>
                        <a:ea typeface="Calibri"/>
                      </a:endParaRPr>
                    </a:p>
                  </a:txBody>
                  <a:tcPr marL="68580" marR="68580" marT="0" marB="0" anchor="ctr">
                    <a:solidFill>
                      <a:schemeClr val="accent1">
                        <a:lumMod val="60000"/>
                        <a:lumOff val="40000"/>
                      </a:schemeClr>
                    </a:solidFill>
                  </a:tcPr>
                </a:tc>
                <a:tc hMerge="1">
                  <a:txBody>
                    <a:bodyPr/>
                    <a:lstStyle/>
                    <a:p>
                      <a:endParaRPr lang="en-US"/>
                    </a:p>
                  </a:txBody>
                  <a:tcPr/>
                </a:tc>
              </a:tr>
              <a:tr h="357872">
                <a:tc>
                  <a:txBody>
                    <a:bodyPr/>
                    <a:lstStyle/>
                    <a:p>
                      <a:pPr marL="0" marR="0">
                        <a:spcBef>
                          <a:spcPts val="0"/>
                        </a:spcBef>
                        <a:spcAft>
                          <a:spcPts val="0"/>
                        </a:spcAft>
                      </a:pPr>
                      <a:r>
                        <a:rPr lang="en-US" sz="1400">
                          <a:latin typeface="Arial"/>
                          <a:ea typeface="Calibri"/>
                        </a:rPr>
                        <a:t>1a-understand the society of the United States</a:t>
                      </a:r>
                    </a:p>
                  </a:txBody>
                  <a:tcPr marL="68580" marR="68580" marT="0" marB="0" anchor="ctr"/>
                </a:tc>
                <a:tc>
                  <a:txBody>
                    <a:bodyPr/>
                    <a:lstStyle/>
                    <a:p>
                      <a:endParaRPr lang="en-US" sz="1400" dirty="0"/>
                    </a:p>
                  </a:txBody>
                  <a:tcPr marL="68580" marR="68580" marT="0" marB="0"/>
                </a:tc>
              </a:tr>
              <a:tr h="276083">
                <a:tc>
                  <a:txBody>
                    <a:bodyPr/>
                    <a:lstStyle/>
                    <a:p>
                      <a:pPr marL="0" marR="0">
                        <a:spcBef>
                          <a:spcPts val="0"/>
                        </a:spcBef>
                        <a:spcAft>
                          <a:spcPts val="0"/>
                        </a:spcAft>
                      </a:pPr>
                      <a:r>
                        <a:rPr lang="en-US" sz="1400" dirty="0" err="1">
                          <a:latin typeface="Arial"/>
                          <a:ea typeface="Calibri"/>
                        </a:rPr>
                        <a:t>1b</a:t>
                      </a:r>
                      <a:r>
                        <a:rPr lang="en-US" sz="1400" dirty="0">
                          <a:latin typeface="Arial"/>
                          <a:ea typeface="Calibri"/>
                        </a:rPr>
                        <a:t>-understand the ideals of the United States</a:t>
                      </a:r>
                    </a:p>
                  </a:txBody>
                  <a:tcPr marL="68580" marR="68580" marT="0" marB="0" anchor="ctr"/>
                </a:tc>
                <a:tc>
                  <a:txBody>
                    <a:bodyPr/>
                    <a:lstStyle/>
                    <a:p>
                      <a:pPr marL="0" marR="0">
                        <a:spcBef>
                          <a:spcPts val="0"/>
                        </a:spcBef>
                        <a:spcAft>
                          <a:spcPts val="0"/>
                        </a:spcAft>
                      </a:pPr>
                      <a:r>
                        <a:rPr lang="en-US" sz="1400" dirty="0">
                          <a:solidFill>
                            <a:srgbClr val="FF0000"/>
                          </a:solidFill>
                          <a:latin typeface="Arial"/>
                          <a:ea typeface="Calibri"/>
                        </a:rPr>
                        <a:t>POLS 1101</a:t>
                      </a:r>
                    </a:p>
                  </a:txBody>
                  <a:tcPr marL="68580" marR="68580" marT="0" marB="0" anchor="ctr"/>
                </a:tc>
              </a:tr>
              <a:tr h="468881">
                <a:tc>
                  <a:txBody>
                    <a:bodyPr/>
                    <a:lstStyle/>
                    <a:p>
                      <a:pPr marL="0" marR="0">
                        <a:spcBef>
                          <a:spcPts val="0"/>
                        </a:spcBef>
                        <a:spcAft>
                          <a:spcPts val="0"/>
                        </a:spcAft>
                      </a:pPr>
                      <a:r>
                        <a:rPr lang="en-US" sz="1400" dirty="0" err="1">
                          <a:latin typeface="Arial"/>
                          <a:ea typeface="Calibri"/>
                        </a:rPr>
                        <a:t>1c</a:t>
                      </a:r>
                      <a:r>
                        <a:rPr lang="en-US" sz="1400" dirty="0">
                          <a:latin typeface="Arial"/>
                          <a:ea typeface="Calibri"/>
                        </a:rPr>
                        <a:t>-understand the connections between the individual and society in the United States</a:t>
                      </a:r>
                    </a:p>
                  </a:txBody>
                  <a:tcPr marL="68580" marR="68580" marT="0" marB="0" anchor="ctr"/>
                </a:tc>
                <a:tc>
                  <a:txBody>
                    <a:bodyPr/>
                    <a:lstStyle/>
                    <a:p>
                      <a:endParaRPr lang="en-US" sz="1400" dirty="0"/>
                    </a:p>
                  </a:txBody>
                  <a:tcPr marL="68580" marR="68580" marT="0" marB="0" anchor="ctr"/>
                </a:tc>
              </a:tr>
              <a:tr h="468881">
                <a:tc>
                  <a:txBody>
                    <a:bodyPr/>
                    <a:lstStyle/>
                    <a:p>
                      <a:pPr marL="0" marR="0">
                        <a:spcBef>
                          <a:spcPts val="0"/>
                        </a:spcBef>
                        <a:spcAft>
                          <a:spcPts val="0"/>
                        </a:spcAft>
                      </a:pPr>
                      <a:r>
                        <a:rPr lang="en-US" sz="1400" dirty="0" err="1">
                          <a:latin typeface="Arial"/>
                          <a:ea typeface="Calibri"/>
                        </a:rPr>
                        <a:t>1d</a:t>
                      </a:r>
                      <a:r>
                        <a:rPr lang="en-US" sz="1400" dirty="0">
                          <a:latin typeface="Arial"/>
                          <a:ea typeface="Calibri"/>
                        </a:rPr>
                        <a:t>-understand the roles of social institutions in the United States</a:t>
                      </a:r>
                    </a:p>
                  </a:txBody>
                  <a:tcPr marL="68580" marR="68580" marT="0" marB="0" anchor="ctr"/>
                </a:tc>
                <a:tc>
                  <a:txBody>
                    <a:bodyPr/>
                    <a:lstStyle/>
                    <a:p>
                      <a:endParaRPr lang="en-US" sz="1400" dirty="0"/>
                    </a:p>
                  </a:txBody>
                  <a:tcPr marL="68580" marR="68580" marT="0" marB="0" anchor="ctr"/>
                </a:tc>
              </a:tr>
              <a:tr h="468881">
                <a:tc>
                  <a:txBody>
                    <a:bodyPr/>
                    <a:lstStyle/>
                    <a:p>
                      <a:pPr marL="0" marR="0">
                        <a:spcBef>
                          <a:spcPts val="0"/>
                        </a:spcBef>
                        <a:spcAft>
                          <a:spcPts val="0"/>
                        </a:spcAft>
                      </a:pPr>
                      <a:r>
                        <a:rPr lang="en-US" sz="1400">
                          <a:latin typeface="Arial"/>
                          <a:ea typeface="Calibri"/>
                        </a:rPr>
                        <a:t>1e-understand the structure and operational principles of the United States government</a:t>
                      </a:r>
                    </a:p>
                  </a:txBody>
                  <a:tcPr marL="68580" marR="68580" marT="0" marB="0" anchor="ctr"/>
                </a:tc>
                <a:tc>
                  <a:txBody>
                    <a:bodyPr/>
                    <a:lstStyle/>
                    <a:p>
                      <a:pPr marL="0" marR="0">
                        <a:spcBef>
                          <a:spcPts val="0"/>
                        </a:spcBef>
                        <a:spcAft>
                          <a:spcPts val="0"/>
                        </a:spcAft>
                      </a:pPr>
                      <a:r>
                        <a:rPr lang="en-US" sz="1400" dirty="0">
                          <a:solidFill>
                            <a:srgbClr val="FF0000"/>
                          </a:solidFill>
                          <a:latin typeface="Arial"/>
                          <a:ea typeface="Calibri"/>
                        </a:rPr>
                        <a:t>POLS 1101</a:t>
                      </a:r>
                    </a:p>
                  </a:txBody>
                  <a:tcPr marL="68580" marR="68580" marT="0" marB="0" anchor="ctr"/>
                </a:tc>
              </a:tr>
              <a:tr h="468881">
                <a:tc>
                  <a:txBody>
                    <a:bodyPr/>
                    <a:lstStyle/>
                    <a:p>
                      <a:pPr marL="0" marR="0">
                        <a:spcBef>
                          <a:spcPts val="0"/>
                        </a:spcBef>
                        <a:spcAft>
                          <a:spcPts val="0"/>
                        </a:spcAft>
                      </a:pPr>
                      <a:r>
                        <a:rPr lang="en-US" sz="1400">
                          <a:latin typeface="Arial"/>
                          <a:ea typeface="Calibri"/>
                        </a:rPr>
                        <a:t>1f-understand the structure and operational principles of the United States economic system</a:t>
                      </a:r>
                    </a:p>
                  </a:txBody>
                  <a:tcPr marL="68580" marR="68580" marT="0" marB="0" anchor="ctr"/>
                </a:tc>
                <a:tc>
                  <a:txBody>
                    <a:bodyPr/>
                    <a:lstStyle/>
                    <a:p>
                      <a:endParaRPr lang="en-US" sz="1400" dirty="0"/>
                    </a:p>
                  </a:txBody>
                  <a:tcPr marL="68580" marR="68580" marT="0" marB="0"/>
                </a:tc>
              </a:tr>
              <a:tr h="357872">
                <a:tc>
                  <a:txBody>
                    <a:bodyPr/>
                    <a:lstStyle/>
                    <a:p>
                      <a:pPr marL="0" marR="0">
                        <a:spcBef>
                          <a:spcPts val="0"/>
                        </a:spcBef>
                        <a:spcAft>
                          <a:spcPts val="0"/>
                        </a:spcAft>
                      </a:pPr>
                      <a:r>
                        <a:rPr lang="en-US" sz="1400" dirty="0" err="1">
                          <a:latin typeface="Arial"/>
                          <a:ea typeface="Calibri"/>
                        </a:rPr>
                        <a:t>1g</a:t>
                      </a:r>
                      <a:r>
                        <a:rPr lang="en-US" sz="1400" dirty="0">
                          <a:latin typeface="Arial"/>
                          <a:ea typeface="Calibri"/>
                        </a:rPr>
                        <a:t>-understand the history of the United States</a:t>
                      </a:r>
                    </a:p>
                  </a:txBody>
                  <a:tcPr marL="68580" marR="68580" marT="0" marB="0" anchor="ctr"/>
                </a:tc>
                <a:tc>
                  <a:txBody>
                    <a:bodyPr/>
                    <a:lstStyle/>
                    <a:p>
                      <a:endParaRPr lang="en-US" sz="1400" dirty="0"/>
                    </a:p>
                  </a:txBody>
                  <a:tcPr marL="68580" marR="68580" marT="0" marB="0"/>
                </a:tc>
              </a:tr>
              <a:tr h="468881">
                <a:tc>
                  <a:txBody>
                    <a:bodyPr/>
                    <a:lstStyle/>
                    <a:p>
                      <a:pPr marL="0" marR="0">
                        <a:spcBef>
                          <a:spcPts val="0"/>
                        </a:spcBef>
                        <a:spcAft>
                          <a:spcPts val="0"/>
                        </a:spcAft>
                      </a:pPr>
                      <a:r>
                        <a:rPr lang="en-US" sz="1400">
                          <a:latin typeface="Arial"/>
                          <a:ea typeface="Calibri"/>
                        </a:rPr>
                        <a:t>1h-understand the past and present role of the United States in the world</a:t>
                      </a:r>
                    </a:p>
                  </a:txBody>
                  <a:tcPr marL="68580" marR="68580" marT="0" marB="0" anchor="ctr"/>
                </a:tc>
                <a:tc>
                  <a:txBody>
                    <a:bodyPr/>
                    <a:lstStyle/>
                    <a:p>
                      <a:endParaRPr lang="en-US" sz="1400" dirty="0"/>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457206"/>
          <a:ext cx="8229600" cy="6086975"/>
        </p:xfrm>
        <a:graphic>
          <a:graphicData uri="http://schemas.openxmlformats.org/drawingml/2006/table">
            <a:tbl>
              <a:tblPr firstRow="1" bandRow="1">
                <a:tableStyleId>{5C22544A-7EE6-4342-B048-85BDC9FD1C3A}</a:tableStyleId>
              </a:tblPr>
              <a:tblGrid>
                <a:gridCol w="6400800"/>
                <a:gridCol w="1828800"/>
              </a:tblGrid>
              <a:tr h="381947">
                <a:tc gridSpan="2">
                  <a:txBody>
                    <a:bodyPr/>
                    <a:lstStyle/>
                    <a:p>
                      <a:pPr marL="0" marR="0" indent="0">
                        <a:lnSpc>
                          <a:spcPct val="115000"/>
                        </a:lnSpc>
                        <a:spcBef>
                          <a:spcPts val="0"/>
                        </a:spcBef>
                        <a:spcAft>
                          <a:spcPts val="0"/>
                        </a:spcAft>
                      </a:pPr>
                      <a:r>
                        <a:rPr lang="en-US" sz="1400" dirty="0">
                          <a:solidFill>
                            <a:sysClr val="windowText" lastClr="000000"/>
                          </a:solidFill>
                          <a:latin typeface="Arial"/>
                          <a:ea typeface="Calibri"/>
                          <a:cs typeface="Times New Roman"/>
                        </a:rPr>
                        <a:t>2-Students will demonstrate cross-cultural perspectives and knowledge of other societies</a:t>
                      </a:r>
                      <a:endParaRPr lang="en-US" sz="1400" dirty="0">
                        <a:solidFill>
                          <a:sysClr val="windowText" lastClr="000000"/>
                        </a:solidFill>
                        <a:latin typeface="Calibri"/>
                        <a:ea typeface="Calibri"/>
                        <a:cs typeface="Times New Roman"/>
                      </a:endParaRPr>
                    </a:p>
                  </a:txBody>
                  <a:tcPr marL="68580" marR="68580" marT="0" marB="0" anchor="ctr">
                    <a:solidFill>
                      <a:schemeClr val="accent1">
                        <a:lumMod val="60000"/>
                        <a:lumOff val="40000"/>
                      </a:schemeClr>
                    </a:solidFill>
                  </a:tcPr>
                </a:tc>
                <a:tc hMerge="1">
                  <a:txBody>
                    <a:bodyPr/>
                    <a:lstStyle/>
                    <a:p>
                      <a:endParaRPr lang="en-US"/>
                    </a:p>
                  </a:txBody>
                  <a:tcPr/>
                </a:tc>
              </a:tr>
              <a:tr h="381947">
                <a:tc>
                  <a:txBody>
                    <a:bodyPr/>
                    <a:lstStyle/>
                    <a:p>
                      <a:pPr marL="114300" marR="0" indent="0">
                        <a:lnSpc>
                          <a:spcPct val="115000"/>
                        </a:lnSpc>
                        <a:spcBef>
                          <a:spcPts val="0"/>
                        </a:spcBef>
                        <a:spcAft>
                          <a:spcPts val="0"/>
                        </a:spcAft>
                      </a:pPr>
                      <a:r>
                        <a:rPr lang="en-US" sz="1400">
                          <a:latin typeface="Arial"/>
                          <a:ea typeface="Calibri"/>
                          <a:cs typeface="Times New Roman"/>
                        </a:rPr>
                        <a:t>2a-understand another culture’s language</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FF0000"/>
                          </a:solidFill>
                          <a:latin typeface="Arial"/>
                          <a:ea typeface="Calibri"/>
                          <a:cs typeface="Times New Roman"/>
                        </a:rPr>
                        <a:t>SPAN 1002</a:t>
                      </a:r>
                      <a:endParaRPr lang="en-US" sz="1400" dirty="0">
                        <a:latin typeface="Calibri"/>
                        <a:ea typeface="Calibri"/>
                        <a:cs typeface="Times New Roman"/>
                      </a:endParaRPr>
                    </a:p>
                  </a:txBody>
                  <a:tcPr marL="68580" marR="68580" marT="0" marB="0" anchor="ctr"/>
                </a:tc>
              </a:tr>
              <a:tr h="489142">
                <a:tc>
                  <a:txBody>
                    <a:bodyPr/>
                    <a:lstStyle/>
                    <a:p>
                      <a:pPr marL="114300" marR="0" indent="0">
                        <a:lnSpc>
                          <a:spcPct val="115000"/>
                        </a:lnSpc>
                        <a:spcBef>
                          <a:spcPts val="0"/>
                        </a:spcBef>
                        <a:spcAft>
                          <a:spcPts val="0"/>
                        </a:spcAft>
                      </a:pPr>
                      <a:r>
                        <a:rPr lang="en-US" sz="1400">
                          <a:latin typeface="Arial"/>
                          <a:ea typeface="Calibri"/>
                          <a:cs typeface="Times New Roman"/>
                        </a:rPr>
                        <a:t>2b-understand another culture’s social and religious customs</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dirty="0">
                          <a:solidFill>
                            <a:srgbClr val="FF0000"/>
                          </a:solidFill>
                          <a:latin typeface="Arial"/>
                          <a:ea typeface="Calibri"/>
                          <a:cs typeface="Times New Roman"/>
                        </a:rPr>
                        <a:t>ART 1100</a:t>
                      </a:r>
                      <a:endParaRPr lang="en-US" sz="1200" dirty="0">
                        <a:latin typeface="Calibri"/>
                        <a:ea typeface="Calibri"/>
                        <a:cs typeface="Times New Roman"/>
                      </a:endParaRPr>
                    </a:p>
                    <a:p>
                      <a:pPr marL="0" marR="0" indent="0">
                        <a:lnSpc>
                          <a:spcPct val="115000"/>
                        </a:lnSpc>
                        <a:spcBef>
                          <a:spcPts val="0"/>
                        </a:spcBef>
                        <a:spcAft>
                          <a:spcPts val="0"/>
                        </a:spcAft>
                      </a:pPr>
                      <a:r>
                        <a:rPr lang="en-US" sz="1200" dirty="0">
                          <a:solidFill>
                            <a:srgbClr val="FF0000"/>
                          </a:solidFill>
                          <a:latin typeface="Arial"/>
                          <a:ea typeface="Calibri"/>
                          <a:cs typeface="Times New Roman"/>
                        </a:rPr>
                        <a:t>SPAN </a:t>
                      </a:r>
                      <a:r>
                        <a:rPr lang="en-US" sz="1200" dirty="0" smtClean="0">
                          <a:solidFill>
                            <a:srgbClr val="FF0000"/>
                          </a:solidFill>
                          <a:latin typeface="Arial"/>
                          <a:ea typeface="Calibri"/>
                          <a:cs typeface="Times New Roman"/>
                        </a:rPr>
                        <a:t>1002</a:t>
                      </a:r>
                      <a:br>
                        <a:rPr lang="en-US" sz="1200" dirty="0" smtClean="0">
                          <a:solidFill>
                            <a:srgbClr val="FF0000"/>
                          </a:solidFill>
                          <a:latin typeface="Arial"/>
                          <a:ea typeface="Calibri"/>
                          <a:cs typeface="Times New Roman"/>
                        </a:rPr>
                      </a:br>
                      <a:r>
                        <a:rPr lang="en-US" sz="1200" dirty="0" smtClean="0">
                          <a:solidFill>
                            <a:srgbClr val="FF0000"/>
                          </a:solidFill>
                          <a:latin typeface="Arial"/>
                          <a:ea typeface="Calibri"/>
                          <a:cs typeface="Times New Roman"/>
                        </a:rPr>
                        <a:t>REL 2020</a:t>
                      </a:r>
                      <a:endParaRPr lang="en-US" sz="1200" dirty="0">
                        <a:latin typeface="Calibri"/>
                        <a:ea typeface="Calibri"/>
                        <a:cs typeface="Times New Roman"/>
                      </a:endParaRPr>
                    </a:p>
                  </a:txBody>
                  <a:tcPr marL="68580" marR="68580" marT="0" marB="0"/>
                </a:tc>
              </a:tr>
              <a:tr h="381947">
                <a:tc>
                  <a:txBody>
                    <a:bodyPr/>
                    <a:lstStyle/>
                    <a:p>
                      <a:pPr marL="114300" marR="0" indent="0">
                        <a:lnSpc>
                          <a:spcPct val="115000"/>
                        </a:lnSpc>
                        <a:spcBef>
                          <a:spcPts val="0"/>
                        </a:spcBef>
                        <a:spcAft>
                          <a:spcPts val="0"/>
                        </a:spcAft>
                      </a:pPr>
                      <a:r>
                        <a:rPr lang="en-US" sz="1400">
                          <a:latin typeface="Arial"/>
                          <a:ea typeface="Calibri"/>
                          <a:cs typeface="Times New Roman"/>
                        </a:rPr>
                        <a:t>2c-understand another culture’s aesthetic expression</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FF0000"/>
                          </a:solidFill>
                          <a:latin typeface="Arial"/>
                          <a:ea typeface="Calibri"/>
                          <a:cs typeface="Times New Roman"/>
                        </a:rPr>
                        <a:t>ART 1100</a:t>
                      </a:r>
                      <a:endParaRPr lang="en-US" sz="1400" dirty="0">
                        <a:latin typeface="Calibri"/>
                        <a:ea typeface="Calibri"/>
                        <a:cs typeface="Times New Roman"/>
                      </a:endParaRPr>
                    </a:p>
                  </a:txBody>
                  <a:tcPr marL="68580" marR="68580" marT="0" marB="0" anchor="ctr"/>
                </a:tc>
              </a:tr>
              <a:tr h="381947">
                <a:tc>
                  <a:txBody>
                    <a:bodyPr/>
                    <a:lstStyle/>
                    <a:p>
                      <a:pPr marL="114300" marR="0" indent="0">
                        <a:lnSpc>
                          <a:spcPct val="115000"/>
                        </a:lnSpc>
                        <a:spcBef>
                          <a:spcPts val="0"/>
                        </a:spcBef>
                        <a:spcAft>
                          <a:spcPts val="0"/>
                        </a:spcAft>
                      </a:pPr>
                      <a:r>
                        <a:rPr lang="en-US" sz="1400">
                          <a:latin typeface="Arial"/>
                          <a:ea typeface="Calibri"/>
                          <a:cs typeface="Times New Roman"/>
                        </a:rPr>
                        <a:t>2d-understand another culture’s (nation’s? continent’s?) geography</a:t>
                      </a:r>
                      <a:endParaRPr lang="en-US" sz="1400">
                        <a:latin typeface="Calibri"/>
                        <a:ea typeface="Calibri"/>
                        <a:cs typeface="Times New Roman"/>
                      </a:endParaRPr>
                    </a:p>
                  </a:txBody>
                  <a:tcPr marL="68580" marR="68580" marT="0" marB="0" anchor="ctr"/>
                </a:tc>
                <a:tc>
                  <a:txBody>
                    <a:bodyPr/>
                    <a:lstStyle/>
                    <a:p>
                      <a:r>
                        <a:rPr kumimoji="0" lang="en-US" sz="1400" kern="1200" dirty="0" smtClean="0">
                          <a:solidFill>
                            <a:srgbClr val="FF0000"/>
                          </a:solidFill>
                          <a:latin typeface="Arial"/>
                          <a:ea typeface="Calibri"/>
                          <a:cs typeface="Times New Roman"/>
                        </a:rPr>
                        <a:t>SPAN 1002</a:t>
                      </a:r>
                      <a:endParaRPr kumimoji="0" lang="en-US" sz="1400" kern="1200" dirty="0">
                        <a:solidFill>
                          <a:srgbClr val="FF0000"/>
                        </a:solidFill>
                        <a:latin typeface="Arial"/>
                        <a:ea typeface="Calibri"/>
                        <a:cs typeface="Times New Roman"/>
                      </a:endParaRPr>
                    </a:p>
                  </a:txBody>
                  <a:tcPr marL="68580" marR="68580" marT="0" marB="0" anchor="ctr"/>
                </a:tc>
              </a:tr>
              <a:tr h="381947">
                <a:tc>
                  <a:txBody>
                    <a:bodyPr/>
                    <a:lstStyle/>
                    <a:p>
                      <a:pPr marL="114300" marR="0" indent="0">
                        <a:lnSpc>
                          <a:spcPct val="115000"/>
                        </a:lnSpc>
                        <a:spcBef>
                          <a:spcPts val="0"/>
                        </a:spcBef>
                        <a:spcAft>
                          <a:spcPts val="0"/>
                        </a:spcAft>
                      </a:pPr>
                      <a:r>
                        <a:rPr lang="en-US" sz="1400">
                          <a:latin typeface="Arial"/>
                          <a:ea typeface="Calibri"/>
                          <a:cs typeface="Times New Roman"/>
                        </a:rPr>
                        <a:t>2e-understand another culture’s intellectual and political history</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FF0000"/>
                          </a:solidFill>
                          <a:latin typeface="Arial"/>
                          <a:ea typeface="Calibri"/>
                          <a:cs typeface="Times New Roman"/>
                        </a:rPr>
                        <a:t>ART 1100</a:t>
                      </a:r>
                      <a:endParaRPr lang="en-US" sz="1400" dirty="0">
                        <a:latin typeface="Calibri"/>
                        <a:ea typeface="Calibri"/>
                        <a:cs typeface="Times New Roman"/>
                      </a:endParaRPr>
                    </a:p>
                  </a:txBody>
                  <a:tcPr marL="68580" marR="68580" marT="0" marB="0" anchor="ctr"/>
                </a:tc>
              </a:tr>
              <a:tr h="489142">
                <a:tc>
                  <a:txBody>
                    <a:bodyPr/>
                    <a:lstStyle/>
                    <a:p>
                      <a:pPr marL="114300" marR="0" indent="0">
                        <a:lnSpc>
                          <a:spcPct val="115000"/>
                        </a:lnSpc>
                        <a:spcBef>
                          <a:spcPts val="0"/>
                        </a:spcBef>
                        <a:spcAft>
                          <a:spcPts val="0"/>
                        </a:spcAft>
                      </a:pPr>
                      <a:r>
                        <a:rPr lang="en-US" sz="1400">
                          <a:latin typeface="Arial"/>
                          <a:ea typeface="Calibri"/>
                          <a:cs typeface="Times New Roman"/>
                        </a:rPr>
                        <a:t>2f-be able to interact with individuals from another culture from an informed perspective</a:t>
                      </a:r>
                      <a:endParaRPr lang="en-US" sz="1400">
                        <a:latin typeface="Calibri"/>
                        <a:ea typeface="Calibri"/>
                        <a:cs typeface="Times New Roman"/>
                      </a:endParaRPr>
                    </a:p>
                  </a:txBody>
                  <a:tcPr marL="68580" marR="68580" marT="0" marB="0" anchor="ctr"/>
                </a:tc>
                <a:tc>
                  <a:txBody>
                    <a:bodyPr/>
                    <a:lstStyle/>
                    <a:p>
                      <a:endParaRPr lang="en-US" dirty="0"/>
                    </a:p>
                  </a:txBody>
                  <a:tcPr marL="68580" marR="68580" marT="0" marB="0"/>
                </a:tc>
              </a:tr>
              <a:tr h="381947">
                <a:tc>
                  <a:txBody>
                    <a:bodyPr/>
                    <a:lstStyle/>
                    <a:p>
                      <a:pPr marL="114300" marR="0" indent="0">
                        <a:lnSpc>
                          <a:spcPct val="115000"/>
                        </a:lnSpc>
                        <a:spcBef>
                          <a:spcPts val="0"/>
                        </a:spcBef>
                        <a:spcAft>
                          <a:spcPts val="0"/>
                        </a:spcAft>
                      </a:pPr>
                      <a:r>
                        <a:rPr lang="en-US" sz="1400">
                          <a:latin typeface="Arial"/>
                          <a:ea typeface="Calibri"/>
                          <a:cs typeface="Times New Roman"/>
                        </a:rPr>
                        <a:t>2g-able to examine critically the culture of their own nation</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tc>
              </a:tr>
              <a:tr h="381947">
                <a:tc>
                  <a:txBody>
                    <a:bodyPr/>
                    <a:lstStyle/>
                    <a:p>
                      <a:pPr marL="114300" marR="0" indent="0">
                        <a:lnSpc>
                          <a:spcPct val="115000"/>
                        </a:lnSpc>
                        <a:spcBef>
                          <a:spcPts val="0"/>
                        </a:spcBef>
                        <a:spcAft>
                          <a:spcPts val="0"/>
                        </a:spcAft>
                      </a:pPr>
                      <a:r>
                        <a:rPr lang="en-US" sz="1400">
                          <a:latin typeface="Arial"/>
                          <a:ea typeface="Calibri"/>
                          <a:cs typeface="Times New Roman"/>
                        </a:rPr>
                        <a:t>2h-able to participate in global society</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tc>
              </a:tr>
              <a:tr h="381947">
                <a:tc>
                  <a:txBody>
                    <a:bodyPr/>
                    <a:lstStyle/>
                    <a:p>
                      <a:pPr marL="114300" marR="0" indent="0">
                        <a:lnSpc>
                          <a:spcPct val="115000"/>
                        </a:lnSpc>
                        <a:spcBef>
                          <a:spcPts val="0"/>
                        </a:spcBef>
                        <a:spcAft>
                          <a:spcPts val="0"/>
                        </a:spcAft>
                      </a:pPr>
                      <a:r>
                        <a:rPr lang="en-US" sz="1400">
                          <a:latin typeface="Arial"/>
                          <a:ea typeface="Calibri"/>
                          <a:cs typeface="Times New Roman"/>
                        </a:rPr>
                        <a:t>2i-possess an international viewpoint</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tc>
              </a:tr>
              <a:tr h="381947">
                <a:tc gridSpan="2">
                  <a:txBody>
                    <a:bodyPr/>
                    <a:lstStyle/>
                    <a:p>
                      <a:pPr marL="0" marR="0" indent="0">
                        <a:lnSpc>
                          <a:spcPct val="115000"/>
                        </a:lnSpc>
                        <a:spcBef>
                          <a:spcPts val="0"/>
                        </a:spcBef>
                        <a:spcAft>
                          <a:spcPts val="0"/>
                        </a:spcAft>
                      </a:pPr>
                      <a:r>
                        <a:rPr lang="en-US" sz="1400" b="1" dirty="0">
                          <a:latin typeface="Arial"/>
                          <a:ea typeface="Calibri"/>
                          <a:cs typeface="Times New Roman"/>
                        </a:rPr>
                        <a:t>3-Students will use computer and information technology when appropriate</a:t>
                      </a:r>
                      <a:endParaRPr lang="en-US" sz="1400" b="1" dirty="0">
                        <a:latin typeface="Calibri"/>
                        <a:ea typeface="Calibri"/>
                        <a:cs typeface="Times New Roman"/>
                      </a:endParaRPr>
                    </a:p>
                  </a:txBody>
                  <a:tcPr marL="68580" marR="68580" marT="0" marB="0" anchor="ctr">
                    <a:solidFill>
                      <a:schemeClr val="accent1">
                        <a:lumMod val="60000"/>
                        <a:lumOff val="40000"/>
                      </a:schemeClr>
                    </a:solidFill>
                  </a:tcPr>
                </a:tc>
                <a:tc hMerge="1">
                  <a:txBody>
                    <a:bodyPr/>
                    <a:lstStyle/>
                    <a:p>
                      <a:endParaRPr lang="en-US"/>
                    </a:p>
                  </a:txBody>
                  <a:tcPr/>
                </a:tc>
              </a:tr>
              <a:tr h="381947">
                <a:tc>
                  <a:txBody>
                    <a:bodyPr/>
                    <a:lstStyle/>
                    <a:p>
                      <a:pPr marL="114300" marR="0" indent="0">
                        <a:lnSpc>
                          <a:spcPct val="115000"/>
                        </a:lnSpc>
                        <a:spcBef>
                          <a:spcPts val="0"/>
                        </a:spcBef>
                        <a:spcAft>
                          <a:spcPts val="0"/>
                        </a:spcAft>
                      </a:pPr>
                      <a:r>
                        <a:rPr lang="en-US" sz="1400">
                          <a:latin typeface="Arial"/>
                          <a:ea typeface="Calibri"/>
                          <a:cs typeface="Times New Roman"/>
                        </a:rPr>
                        <a:t>3a-understand computer concepts and terminology</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tc>
              </a:tr>
              <a:tr h="381947">
                <a:tc>
                  <a:txBody>
                    <a:bodyPr/>
                    <a:lstStyle/>
                    <a:p>
                      <a:pPr marL="114300" marR="0" indent="0">
                        <a:lnSpc>
                          <a:spcPct val="115000"/>
                        </a:lnSpc>
                        <a:spcBef>
                          <a:spcPts val="0"/>
                        </a:spcBef>
                        <a:spcAft>
                          <a:spcPts val="0"/>
                        </a:spcAft>
                      </a:pPr>
                      <a:r>
                        <a:rPr lang="en-US" sz="1400">
                          <a:latin typeface="Arial"/>
                          <a:ea typeface="Calibri"/>
                          <a:cs typeface="Times New Roman"/>
                        </a:rPr>
                        <a:t>3b-possess a basic working knowledge of a computer operating system</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tc>
              </a:tr>
              <a:tr h="381947">
                <a:tc>
                  <a:txBody>
                    <a:bodyPr/>
                    <a:lstStyle/>
                    <a:p>
                      <a:pPr marL="114300" marR="0" indent="0">
                        <a:lnSpc>
                          <a:spcPct val="115000"/>
                        </a:lnSpc>
                        <a:spcBef>
                          <a:spcPts val="0"/>
                        </a:spcBef>
                        <a:spcAft>
                          <a:spcPts val="0"/>
                        </a:spcAft>
                      </a:pPr>
                      <a:r>
                        <a:rPr lang="en-US" sz="1400">
                          <a:latin typeface="Arial"/>
                          <a:ea typeface="Calibri"/>
                          <a:cs typeface="Times New Roman"/>
                        </a:rPr>
                        <a:t>3c-be able to use at least two software tools</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ENGL 1102</a:t>
                      </a:r>
                      <a:endParaRPr lang="en-US" sz="1400" dirty="0">
                        <a:latin typeface="Calibri"/>
                        <a:ea typeface="Calibri"/>
                        <a:cs typeface="Times New Roman"/>
                      </a:endParaRPr>
                    </a:p>
                  </a:txBody>
                  <a:tcPr marL="68580" marR="68580" marT="0" marB="0" anchor="ctr"/>
                </a:tc>
              </a:tr>
              <a:tr h="381947">
                <a:tc>
                  <a:txBody>
                    <a:bodyPr/>
                    <a:lstStyle/>
                    <a:p>
                      <a:pPr marL="114300" marR="0" indent="0">
                        <a:lnSpc>
                          <a:spcPct val="115000"/>
                        </a:lnSpc>
                        <a:spcBef>
                          <a:spcPts val="0"/>
                        </a:spcBef>
                        <a:spcAft>
                          <a:spcPts val="0"/>
                        </a:spcAft>
                      </a:pPr>
                      <a:r>
                        <a:rPr lang="en-US" sz="1400" dirty="0" err="1">
                          <a:latin typeface="Arial"/>
                          <a:ea typeface="Calibri"/>
                          <a:cs typeface="Times New Roman"/>
                        </a:rPr>
                        <a:t>3d</a:t>
                      </a:r>
                      <a:r>
                        <a:rPr lang="en-US" sz="1400" dirty="0">
                          <a:latin typeface="Arial"/>
                          <a:ea typeface="Calibri"/>
                          <a:cs typeface="Times New Roman"/>
                        </a:rPr>
                        <a:t>-be able to find information using computer searching tools</a:t>
                      </a:r>
                      <a:endParaRPr lang="en-US" sz="1400" dirty="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BIOL1020L</a:t>
                      </a:r>
                      <a:endParaRPr lang="en-US" sz="1400" dirty="0">
                        <a:latin typeface="Calibri"/>
                        <a:ea typeface="Calibri"/>
                        <a:cs typeface="Times New Roman"/>
                      </a:endParaRPr>
                    </a:p>
                  </a:txBody>
                  <a:tcPr marL="68580" marR="68580" marT="0" marB="0"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59080"/>
          <a:ext cx="8229600" cy="6401942"/>
        </p:xfrm>
        <a:graphic>
          <a:graphicData uri="http://schemas.openxmlformats.org/drawingml/2006/table">
            <a:tbl>
              <a:tblPr firstRow="1" bandRow="1">
                <a:tableStyleId>{5C22544A-7EE6-4342-B048-85BDC9FD1C3A}</a:tableStyleId>
              </a:tblPr>
              <a:tblGrid>
                <a:gridCol w="6400800"/>
                <a:gridCol w="1828800"/>
              </a:tblGrid>
              <a:tr h="370840">
                <a:tc gridSpan="2">
                  <a:txBody>
                    <a:bodyPr/>
                    <a:lstStyle/>
                    <a:p>
                      <a:pPr marL="0" marR="0" indent="0">
                        <a:lnSpc>
                          <a:spcPct val="115000"/>
                        </a:lnSpc>
                        <a:spcBef>
                          <a:spcPts val="0"/>
                        </a:spcBef>
                        <a:spcAft>
                          <a:spcPts val="0"/>
                        </a:spcAft>
                      </a:pPr>
                      <a:r>
                        <a:rPr lang="en-US" sz="1400" dirty="0">
                          <a:solidFill>
                            <a:sysClr val="windowText" lastClr="000000"/>
                          </a:solidFill>
                          <a:latin typeface="Arial"/>
                          <a:ea typeface="Calibri"/>
                          <a:cs typeface="Times New Roman"/>
                        </a:rPr>
                        <a:t>4-Students will express themselves clearly, logically, and precisely in writing and in speaking, and they will demonstrate competence in reading and listening</a:t>
                      </a:r>
                      <a:endParaRPr lang="en-US" sz="1400" dirty="0">
                        <a:solidFill>
                          <a:sysClr val="windowText" lastClr="000000"/>
                        </a:solidFill>
                        <a:latin typeface="Calibri"/>
                        <a:ea typeface="Calibri"/>
                        <a:cs typeface="Times New Roman"/>
                      </a:endParaRPr>
                    </a:p>
                  </a:txBody>
                  <a:tcPr marL="68580" marR="68580" marT="0" marB="0" anchor="ctr">
                    <a:solidFill>
                      <a:schemeClr val="accent1">
                        <a:lumMod val="60000"/>
                        <a:lumOff val="40000"/>
                      </a:schemeClr>
                    </a:solidFill>
                  </a:tcPr>
                </a:tc>
                <a:tc hMerge="1">
                  <a:txBody>
                    <a:bodyPr/>
                    <a:lstStyle/>
                    <a:p>
                      <a:endParaRPr lang="en-US"/>
                    </a:p>
                  </a:txBody>
                  <a:tcPr/>
                </a:tc>
              </a:tr>
              <a:tr h="370840">
                <a:tc>
                  <a:txBody>
                    <a:bodyPr/>
                    <a:lstStyle/>
                    <a:p>
                      <a:pPr marL="114300" marR="0" indent="0">
                        <a:lnSpc>
                          <a:spcPct val="115000"/>
                        </a:lnSpc>
                        <a:spcBef>
                          <a:spcPts val="0"/>
                        </a:spcBef>
                        <a:spcAft>
                          <a:spcPts val="0"/>
                        </a:spcAft>
                      </a:pPr>
                      <a:r>
                        <a:rPr lang="en-US" sz="1400">
                          <a:latin typeface="Arial"/>
                          <a:ea typeface="Calibri"/>
                          <a:cs typeface="Times New Roman"/>
                        </a:rPr>
                        <a:t>4a-be able to write coherently in Standard English</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nchor="ctr"/>
                </a:tc>
              </a:tr>
              <a:tr h="297243">
                <a:tc>
                  <a:txBody>
                    <a:bodyPr/>
                    <a:lstStyle/>
                    <a:p>
                      <a:pPr marL="114300" marR="0" indent="0">
                        <a:lnSpc>
                          <a:spcPct val="115000"/>
                        </a:lnSpc>
                        <a:spcBef>
                          <a:spcPts val="0"/>
                        </a:spcBef>
                        <a:spcAft>
                          <a:spcPts val="0"/>
                        </a:spcAft>
                      </a:pPr>
                      <a:r>
                        <a:rPr lang="en-US" sz="1400">
                          <a:latin typeface="Arial"/>
                          <a:ea typeface="Calibri"/>
                          <a:cs typeface="Times New Roman"/>
                        </a:rPr>
                        <a:t>4b-be able to speak well</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COMM 1100</a:t>
                      </a:r>
                      <a:endParaRPr lang="en-US" sz="1400" dirty="0">
                        <a:latin typeface="Calibri"/>
                        <a:ea typeface="Calibri"/>
                        <a:cs typeface="Times New Roman"/>
                      </a:endParaRPr>
                    </a:p>
                  </a:txBody>
                  <a:tcPr marL="68580" marR="68580" marT="0" marB="0" anchor="ctr"/>
                </a:tc>
              </a:tr>
              <a:tr h="370840">
                <a:tc>
                  <a:txBody>
                    <a:bodyPr/>
                    <a:lstStyle/>
                    <a:p>
                      <a:pPr marL="114300" marR="0" indent="0">
                        <a:lnSpc>
                          <a:spcPct val="115000"/>
                        </a:lnSpc>
                        <a:spcBef>
                          <a:spcPts val="0"/>
                        </a:spcBef>
                        <a:spcAft>
                          <a:spcPts val="0"/>
                        </a:spcAft>
                      </a:pPr>
                      <a:r>
                        <a:rPr lang="en-US" sz="1400">
                          <a:latin typeface="Arial"/>
                          <a:ea typeface="Calibri"/>
                          <a:cs typeface="Times New Roman"/>
                        </a:rPr>
                        <a:t>4c-be able to read and understand written materials in various disciplines</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ENGL 1102</a:t>
                      </a:r>
                      <a:br>
                        <a:rPr lang="en-US" sz="1400" dirty="0">
                          <a:solidFill>
                            <a:srgbClr val="00B050"/>
                          </a:solidFill>
                          <a:latin typeface="Arial"/>
                          <a:ea typeface="Calibri"/>
                          <a:cs typeface="Times New Roman"/>
                        </a:rPr>
                      </a:br>
                      <a:r>
                        <a:rPr lang="en-US" sz="1400" dirty="0">
                          <a:solidFill>
                            <a:srgbClr val="00B050"/>
                          </a:solidFill>
                          <a:latin typeface="Arial"/>
                          <a:ea typeface="Calibri"/>
                          <a:cs typeface="Times New Roman"/>
                        </a:rPr>
                        <a:t>COMM 1100</a:t>
                      </a:r>
                      <a:endParaRPr lang="en-US" sz="1400" dirty="0">
                        <a:latin typeface="Calibri"/>
                        <a:ea typeface="Calibri"/>
                        <a:cs typeface="Times New Roman"/>
                      </a:endParaRPr>
                    </a:p>
                  </a:txBody>
                  <a:tcPr marL="68580" marR="68580" marT="0" marB="0" anchor="ctr"/>
                </a:tc>
              </a:tr>
              <a:tr h="370840">
                <a:tc>
                  <a:txBody>
                    <a:bodyPr/>
                    <a:lstStyle/>
                    <a:p>
                      <a:pPr marL="114300" marR="0" indent="0">
                        <a:lnSpc>
                          <a:spcPct val="115000"/>
                        </a:lnSpc>
                        <a:spcBef>
                          <a:spcPts val="0"/>
                        </a:spcBef>
                        <a:spcAft>
                          <a:spcPts val="0"/>
                        </a:spcAft>
                      </a:pPr>
                      <a:r>
                        <a:rPr lang="en-US" sz="1400" dirty="0" err="1">
                          <a:latin typeface="Arial"/>
                          <a:ea typeface="Calibri"/>
                          <a:cs typeface="Times New Roman"/>
                        </a:rPr>
                        <a:t>4d</a:t>
                      </a:r>
                      <a:r>
                        <a:rPr lang="en-US" sz="1400" dirty="0">
                          <a:latin typeface="Arial"/>
                          <a:ea typeface="Calibri"/>
                          <a:cs typeface="Times New Roman"/>
                        </a:rPr>
                        <a:t>-be able to interpret (accurately paraphrase? restate?) the content of written materials in various disciplines</a:t>
                      </a:r>
                      <a:endParaRPr lang="en-US" sz="1400" dirty="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ENGL 1102</a:t>
                      </a:r>
                      <a:br>
                        <a:rPr lang="en-US" sz="1400" dirty="0">
                          <a:solidFill>
                            <a:srgbClr val="00B050"/>
                          </a:solidFill>
                          <a:latin typeface="Arial"/>
                          <a:ea typeface="Calibri"/>
                          <a:cs typeface="Times New Roman"/>
                        </a:rPr>
                      </a:br>
                      <a:r>
                        <a:rPr lang="en-US" sz="1400" dirty="0">
                          <a:solidFill>
                            <a:srgbClr val="00B050"/>
                          </a:solidFill>
                          <a:latin typeface="Arial"/>
                          <a:ea typeface="Calibri"/>
                          <a:cs typeface="Times New Roman"/>
                        </a:rPr>
                        <a:t>COMM 1100</a:t>
                      </a:r>
                      <a:endParaRPr lang="en-US" sz="1400" dirty="0">
                        <a:latin typeface="Calibri"/>
                        <a:ea typeface="Calibri"/>
                        <a:cs typeface="Times New Roman"/>
                      </a:endParaRPr>
                    </a:p>
                  </a:txBody>
                  <a:tcPr marL="68580" marR="68580" marT="0" marB="0" anchor="ctr"/>
                </a:tc>
              </a:tr>
              <a:tr h="313944">
                <a:tc>
                  <a:txBody>
                    <a:bodyPr/>
                    <a:lstStyle/>
                    <a:p>
                      <a:pPr marL="114300" marR="0" indent="0">
                        <a:lnSpc>
                          <a:spcPct val="115000"/>
                        </a:lnSpc>
                        <a:spcBef>
                          <a:spcPts val="0"/>
                        </a:spcBef>
                        <a:spcAft>
                          <a:spcPts val="0"/>
                        </a:spcAft>
                      </a:pPr>
                      <a:r>
                        <a:rPr lang="en-US" sz="1400">
                          <a:latin typeface="Arial"/>
                          <a:ea typeface="Calibri"/>
                          <a:cs typeface="Times New Roman"/>
                        </a:rPr>
                        <a:t>4e-be able to listen effectively</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nchor="ctr"/>
                </a:tc>
              </a:tr>
              <a:tr h="304800">
                <a:tc>
                  <a:txBody>
                    <a:bodyPr/>
                    <a:lstStyle/>
                    <a:p>
                      <a:pPr marL="114300" marR="0" indent="0">
                        <a:lnSpc>
                          <a:spcPct val="115000"/>
                        </a:lnSpc>
                        <a:spcBef>
                          <a:spcPts val="0"/>
                        </a:spcBef>
                        <a:spcAft>
                          <a:spcPts val="0"/>
                        </a:spcAft>
                      </a:pPr>
                      <a:r>
                        <a:rPr lang="en-US" sz="1400">
                          <a:latin typeface="Arial"/>
                          <a:ea typeface="Calibri"/>
                          <a:cs typeface="Times New Roman"/>
                        </a:rPr>
                        <a:t>4f-be able to understand different modes of communication</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nchor="ctr"/>
                </a:tc>
              </a:tr>
              <a:tr h="370840">
                <a:tc gridSpan="2">
                  <a:txBody>
                    <a:bodyPr/>
                    <a:lstStyle/>
                    <a:p>
                      <a:pPr marL="0" marR="0" indent="0">
                        <a:lnSpc>
                          <a:spcPct val="115000"/>
                        </a:lnSpc>
                        <a:spcBef>
                          <a:spcPts val="0"/>
                        </a:spcBef>
                        <a:spcAft>
                          <a:spcPts val="0"/>
                        </a:spcAft>
                      </a:pPr>
                      <a:r>
                        <a:rPr lang="en-US" sz="1400" b="1" dirty="0">
                          <a:latin typeface="Arial"/>
                          <a:ea typeface="Calibri"/>
                          <a:cs typeface="Times New Roman"/>
                        </a:rPr>
                        <a:t>5-Students will demonstrate knowledge of scientific and mathematical principles and proficiency in laboratory practices</a:t>
                      </a:r>
                      <a:endParaRPr lang="en-US" sz="1400" b="1" dirty="0">
                        <a:latin typeface="Calibri"/>
                        <a:ea typeface="Calibri"/>
                        <a:cs typeface="Times New Roman"/>
                      </a:endParaRPr>
                    </a:p>
                  </a:txBody>
                  <a:tcPr marL="68580" marR="68580" marT="0" marB="0" anchor="ctr">
                    <a:solidFill>
                      <a:schemeClr val="accent1">
                        <a:lumMod val="60000"/>
                        <a:lumOff val="40000"/>
                      </a:schemeClr>
                    </a:solidFill>
                  </a:tcPr>
                </a:tc>
                <a:tc hMerge="1">
                  <a:txBody>
                    <a:bodyPr/>
                    <a:lstStyle/>
                    <a:p>
                      <a:endParaRPr lang="en-US"/>
                    </a:p>
                  </a:txBody>
                  <a:tcPr/>
                </a:tc>
              </a:tr>
              <a:tr h="370840">
                <a:tc>
                  <a:txBody>
                    <a:bodyPr/>
                    <a:lstStyle/>
                    <a:p>
                      <a:pPr marL="114300" marR="0" indent="0">
                        <a:lnSpc>
                          <a:spcPct val="115000"/>
                        </a:lnSpc>
                        <a:spcBef>
                          <a:spcPts val="0"/>
                        </a:spcBef>
                        <a:spcAft>
                          <a:spcPts val="0"/>
                        </a:spcAft>
                      </a:pPr>
                      <a:r>
                        <a:rPr lang="en-US" sz="1400" dirty="0" err="1">
                          <a:latin typeface="Arial"/>
                          <a:ea typeface="Calibri"/>
                          <a:cs typeface="Times New Roman"/>
                        </a:rPr>
                        <a:t>5a</a:t>
                      </a:r>
                      <a:r>
                        <a:rPr lang="en-US" sz="1400" dirty="0">
                          <a:latin typeface="Arial"/>
                          <a:ea typeface="Calibri"/>
                          <a:cs typeface="Times New Roman"/>
                        </a:rPr>
                        <a:t>-understand the basic concepts and principles underlying scientific methodology</a:t>
                      </a:r>
                      <a:endParaRPr lang="en-US" sz="1400" dirty="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PSYC 2500</a:t>
                      </a:r>
                      <a:br>
                        <a:rPr lang="en-US" sz="1400" dirty="0">
                          <a:solidFill>
                            <a:srgbClr val="00B050"/>
                          </a:solidFill>
                          <a:latin typeface="Arial"/>
                          <a:ea typeface="Calibri"/>
                          <a:cs typeface="Times New Roman"/>
                        </a:rPr>
                      </a:br>
                      <a:r>
                        <a:rPr lang="en-US" sz="1400" dirty="0">
                          <a:solidFill>
                            <a:srgbClr val="00B050"/>
                          </a:solidFill>
                          <a:latin typeface="Arial"/>
                          <a:ea typeface="Calibri"/>
                          <a:cs typeface="Times New Roman"/>
                        </a:rPr>
                        <a:t>BIOL 1010</a:t>
                      </a:r>
                      <a:endParaRPr lang="en-US" sz="1400" dirty="0">
                        <a:latin typeface="Calibri"/>
                        <a:ea typeface="Calibri"/>
                        <a:cs typeface="Times New Roman"/>
                      </a:endParaRPr>
                    </a:p>
                  </a:txBody>
                  <a:tcPr marL="68580" marR="68580" marT="0" marB="0" anchor="ctr"/>
                </a:tc>
              </a:tr>
              <a:tr h="370840">
                <a:tc>
                  <a:txBody>
                    <a:bodyPr/>
                    <a:lstStyle/>
                    <a:p>
                      <a:pPr marL="114300" marR="0" indent="0">
                        <a:lnSpc>
                          <a:spcPct val="115000"/>
                        </a:lnSpc>
                        <a:spcBef>
                          <a:spcPts val="0"/>
                        </a:spcBef>
                        <a:spcAft>
                          <a:spcPts val="0"/>
                        </a:spcAft>
                      </a:pPr>
                      <a:r>
                        <a:rPr lang="en-US" sz="1400" dirty="0" err="1">
                          <a:latin typeface="Arial"/>
                          <a:ea typeface="Calibri"/>
                          <a:cs typeface="Times New Roman"/>
                        </a:rPr>
                        <a:t>5b</a:t>
                      </a:r>
                      <a:r>
                        <a:rPr lang="en-US" sz="1400" dirty="0">
                          <a:latin typeface="Arial"/>
                          <a:ea typeface="Calibri"/>
                          <a:cs typeface="Times New Roman"/>
                        </a:rPr>
                        <a:t>-understand a body of scientific knowledge</a:t>
                      </a:r>
                      <a:endParaRPr lang="en-US" sz="1400" dirty="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BIOL 1030</a:t>
                      </a:r>
                      <a:endParaRPr lang="en-US" sz="1400" dirty="0">
                        <a:latin typeface="Calibri"/>
                        <a:ea typeface="Calibri"/>
                        <a:cs typeface="Times New Roman"/>
                      </a:endParaRPr>
                    </a:p>
                  </a:txBody>
                  <a:tcPr marL="68580" marR="68580" marT="0" marB="0" anchor="ctr"/>
                </a:tc>
              </a:tr>
              <a:tr h="400304">
                <a:tc>
                  <a:txBody>
                    <a:bodyPr/>
                    <a:lstStyle/>
                    <a:p>
                      <a:pPr marL="114300" marR="0" indent="0">
                        <a:lnSpc>
                          <a:spcPct val="115000"/>
                        </a:lnSpc>
                        <a:spcBef>
                          <a:spcPts val="0"/>
                        </a:spcBef>
                        <a:spcAft>
                          <a:spcPts val="0"/>
                        </a:spcAft>
                      </a:pPr>
                      <a:r>
                        <a:rPr lang="en-US" sz="1400">
                          <a:latin typeface="Arial"/>
                          <a:ea typeface="Calibri"/>
                          <a:cs typeface="Times New Roman"/>
                        </a:rPr>
                        <a:t>5c- be able to collect, analyze, and interpret data</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PSYC 2500</a:t>
                      </a:r>
                      <a:br>
                        <a:rPr lang="en-US" sz="1400" dirty="0">
                          <a:solidFill>
                            <a:srgbClr val="00B050"/>
                          </a:solidFill>
                          <a:latin typeface="Arial"/>
                          <a:ea typeface="Calibri"/>
                          <a:cs typeface="Times New Roman"/>
                        </a:rPr>
                      </a:br>
                      <a:r>
                        <a:rPr lang="en-US" sz="1400" dirty="0">
                          <a:solidFill>
                            <a:srgbClr val="00B050"/>
                          </a:solidFill>
                          <a:latin typeface="Arial"/>
                          <a:ea typeface="Calibri"/>
                          <a:cs typeface="Times New Roman"/>
                        </a:rPr>
                        <a:t>BIOL 1040L</a:t>
                      </a:r>
                      <a:endParaRPr lang="en-US" sz="1400" dirty="0">
                        <a:latin typeface="Calibri"/>
                        <a:ea typeface="Calibri"/>
                        <a:cs typeface="Times New Roman"/>
                      </a:endParaRPr>
                    </a:p>
                  </a:txBody>
                  <a:tcPr marL="68580" marR="68580" marT="0" marB="0" anchor="ctr"/>
                </a:tc>
              </a:tr>
              <a:tr h="370840">
                <a:tc>
                  <a:txBody>
                    <a:bodyPr/>
                    <a:lstStyle/>
                    <a:p>
                      <a:pPr marL="114300" marR="0" indent="0">
                        <a:lnSpc>
                          <a:spcPct val="115000"/>
                        </a:lnSpc>
                        <a:spcBef>
                          <a:spcPts val="0"/>
                        </a:spcBef>
                        <a:spcAft>
                          <a:spcPts val="0"/>
                        </a:spcAft>
                      </a:pPr>
                      <a:r>
                        <a:rPr lang="en-US" sz="1400">
                          <a:latin typeface="Arial"/>
                          <a:ea typeface="Calibri"/>
                          <a:cs typeface="Times New Roman"/>
                        </a:rPr>
                        <a:t>5d-be able to judge the merits of arguments about scientific issues</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BIOL 1010</a:t>
                      </a:r>
                      <a:endParaRPr lang="en-US" sz="1400" dirty="0">
                        <a:latin typeface="Calibri"/>
                        <a:ea typeface="Calibri"/>
                        <a:cs typeface="Times New Roman"/>
                      </a:endParaRPr>
                    </a:p>
                  </a:txBody>
                  <a:tcPr marL="68580" marR="68580" marT="0" marB="0" anchor="ctr"/>
                </a:tc>
              </a:tr>
              <a:tr h="316547">
                <a:tc>
                  <a:txBody>
                    <a:bodyPr/>
                    <a:lstStyle/>
                    <a:p>
                      <a:pPr marL="114300" marR="0" indent="0">
                        <a:lnSpc>
                          <a:spcPct val="115000"/>
                        </a:lnSpc>
                        <a:spcBef>
                          <a:spcPts val="0"/>
                        </a:spcBef>
                        <a:spcAft>
                          <a:spcPts val="0"/>
                        </a:spcAft>
                      </a:pPr>
                      <a:r>
                        <a:rPr lang="en-US" sz="1400">
                          <a:latin typeface="Arial"/>
                          <a:ea typeface="Calibri"/>
                          <a:cs typeface="Times New Roman"/>
                        </a:rPr>
                        <a:t>5e-be able to perform basic algebraic manipulations</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MATH 1111</a:t>
                      </a:r>
                      <a:endParaRPr lang="en-US" sz="1400" dirty="0">
                        <a:latin typeface="Calibri"/>
                        <a:ea typeface="Calibri"/>
                        <a:cs typeface="Times New Roman"/>
                      </a:endParaRPr>
                    </a:p>
                  </a:txBody>
                  <a:tcPr marL="68580" marR="68580" marT="0" marB="0" anchor="ctr"/>
                </a:tc>
              </a:tr>
              <a:tr h="370840">
                <a:tc>
                  <a:txBody>
                    <a:bodyPr/>
                    <a:lstStyle/>
                    <a:p>
                      <a:pPr marL="114300" marR="0" indent="0">
                        <a:lnSpc>
                          <a:spcPct val="115000"/>
                        </a:lnSpc>
                        <a:spcBef>
                          <a:spcPts val="0"/>
                        </a:spcBef>
                        <a:spcAft>
                          <a:spcPts val="0"/>
                        </a:spcAft>
                      </a:pPr>
                      <a:r>
                        <a:rPr lang="en-US" sz="1400">
                          <a:latin typeface="Arial"/>
                          <a:ea typeface="Calibri"/>
                          <a:cs typeface="Times New Roman"/>
                        </a:rPr>
                        <a:t>5f-be able to use fundamental algebraic concepts to solve word problems and equations</a:t>
                      </a:r>
                      <a:endParaRPr lang="en-US" sz="14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400" dirty="0">
                          <a:solidFill>
                            <a:srgbClr val="00B050"/>
                          </a:solidFill>
                          <a:latin typeface="Arial"/>
                          <a:ea typeface="Calibri"/>
                          <a:cs typeface="Times New Roman"/>
                        </a:rPr>
                        <a:t>MATH 1111</a:t>
                      </a:r>
                      <a:endParaRPr lang="en-US" sz="1400" dirty="0">
                        <a:latin typeface="Calibri"/>
                        <a:ea typeface="Calibri"/>
                        <a:cs typeface="Times New Roman"/>
                      </a:endParaRPr>
                    </a:p>
                  </a:txBody>
                  <a:tcPr marL="68580" marR="68580" marT="0" marB="0" anchor="ctr"/>
                </a:tc>
              </a:tr>
              <a:tr h="347472">
                <a:tc>
                  <a:txBody>
                    <a:bodyPr/>
                    <a:lstStyle/>
                    <a:p>
                      <a:pPr marL="114300" marR="0" indent="0">
                        <a:lnSpc>
                          <a:spcPct val="115000"/>
                        </a:lnSpc>
                        <a:spcBef>
                          <a:spcPts val="0"/>
                        </a:spcBef>
                        <a:spcAft>
                          <a:spcPts val="0"/>
                        </a:spcAft>
                      </a:pPr>
                      <a:r>
                        <a:rPr lang="en-US" sz="1400">
                          <a:latin typeface="Arial"/>
                          <a:ea typeface="Calibri"/>
                          <a:cs typeface="Times New Roman"/>
                        </a:rPr>
                        <a:t>5g-be able to use basic knowledge of statistics to interpret and to analyze data</a:t>
                      </a:r>
                      <a:endParaRPr lang="en-US" sz="1400">
                        <a:latin typeface="Calibri"/>
                        <a:ea typeface="Calibri"/>
                        <a:cs typeface="Times New Roman"/>
                      </a:endParaRPr>
                    </a:p>
                  </a:txBody>
                  <a:tcPr marL="68580" marR="68580" marT="0" marB="0" anchor="ctr"/>
                </a:tc>
                <a:tc>
                  <a:txBody>
                    <a:bodyPr/>
                    <a:lstStyle/>
                    <a:p>
                      <a:endParaRPr lang="en-US"/>
                    </a:p>
                  </a:txBody>
                  <a:tcPr marL="68580" marR="68580" marT="0" marB="0" anchor="ctr"/>
                </a:tc>
              </a:tr>
              <a:tr h="228600">
                <a:tc>
                  <a:txBody>
                    <a:bodyPr/>
                    <a:lstStyle/>
                    <a:p>
                      <a:pPr marL="114300" marR="0" indent="0">
                        <a:lnSpc>
                          <a:spcPct val="115000"/>
                        </a:lnSpc>
                        <a:spcBef>
                          <a:spcPts val="0"/>
                        </a:spcBef>
                        <a:spcAft>
                          <a:spcPts val="0"/>
                        </a:spcAft>
                      </a:pPr>
                      <a:r>
                        <a:rPr lang="en-US" sz="1400">
                          <a:latin typeface="Arial"/>
                          <a:ea typeface="Calibri"/>
                          <a:cs typeface="Times New Roman"/>
                        </a:rPr>
                        <a:t>5h-be able to evaluate arguments based on quantitative data</a:t>
                      </a:r>
                      <a:endParaRPr lang="en-US" sz="1400">
                        <a:latin typeface="Calibri"/>
                        <a:ea typeface="Calibri"/>
                        <a:cs typeface="Times New Roman"/>
                      </a:endParaRPr>
                    </a:p>
                  </a:txBody>
                  <a:tcPr marL="68580" marR="68580" marT="0" marB="0" anchor="ctr"/>
                </a:tc>
                <a:tc>
                  <a:txBody>
                    <a:bodyPr/>
                    <a:lstStyle/>
                    <a:p>
                      <a:endParaRPr lang="en-US" dirty="0"/>
                    </a:p>
                  </a:txBody>
                  <a:tcPr marL="68580" marR="68580" marT="0" marB="0" anchor="ct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599"/>
          <a:ext cx="8229600" cy="6635851"/>
        </p:xfrm>
        <a:graphic>
          <a:graphicData uri="http://schemas.openxmlformats.org/drawingml/2006/table">
            <a:tbl>
              <a:tblPr firstRow="1" bandRow="1">
                <a:tableStyleId>{5C22544A-7EE6-4342-B048-85BDC9FD1C3A}</a:tableStyleId>
              </a:tblPr>
              <a:tblGrid>
                <a:gridCol w="6400800"/>
                <a:gridCol w="1828800"/>
              </a:tblGrid>
              <a:tr h="468906">
                <a:tc gridSpan="2">
                  <a:txBody>
                    <a:bodyPr/>
                    <a:lstStyle/>
                    <a:p>
                      <a:pPr marL="0" marR="0" indent="0">
                        <a:lnSpc>
                          <a:spcPct val="115000"/>
                        </a:lnSpc>
                        <a:spcBef>
                          <a:spcPts val="0"/>
                        </a:spcBef>
                        <a:spcAft>
                          <a:spcPts val="0"/>
                        </a:spcAft>
                      </a:pPr>
                      <a:r>
                        <a:rPr lang="en-US" sz="1400" dirty="0">
                          <a:solidFill>
                            <a:sysClr val="windowText" lastClr="000000"/>
                          </a:solidFill>
                          <a:latin typeface="Arial"/>
                          <a:ea typeface="Calibri"/>
                          <a:cs typeface="Times New Roman"/>
                        </a:rPr>
                        <a:t>6-Students will demonstrate knowledge of diverse cultural heritages in the arts, the humanities, and the social sciences</a:t>
                      </a:r>
                      <a:endParaRPr lang="en-US" sz="1400" dirty="0">
                        <a:solidFill>
                          <a:sysClr val="windowText" lastClr="000000"/>
                        </a:solidFill>
                        <a:latin typeface="Calibri"/>
                        <a:ea typeface="Calibri"/>
                        <a:cs typeface="Times New Roman"/>
                      </a:endParaRPr>
                    </a:p>
                  </a:txBody>
                  <a:tcPr marL="68580" marR="68580" marT="0" marB="0" anchor="ctr">
                    <a:solidFill>
                      <a:schemeClr val="accent1">
                        <a:lumMod val="60000"/>
                        <a:lumOff val="40000"/>
                      </a:schemeClr>
                    </a:solidFill>
                  </a:tcPr>
                </a:tc>
                <a:tc hMerge="1">
                  <a:txBody>
                    <a:bodyPr/>
                    <a:lstStyle/>
                    <a:p>
                      <a:endParaRPr lang="en-US"/>
                    </a:p>
                  </a:txBody>
                  <a:tcPr/>
                </a:tc>
              </a:tr>
              <a:tr h="401947">
                <a:tc>
                  <a:txBody>
                    <a:bodyPr/>
                    <a:lstStyle/>
                    <a:p>
                      <a:pPr marL="114300" marR="0" indent="0">
                        <a:lnSpc>
                          <a:spcPct val="115000"/>
                        </a:lnSpc>
                        <a:spcBef>
                          <a:spcPts val="0"/>
                        </a:spcBef>
                        <a:spcAft>
                          <a:spcPts val="0"/>
                        </a:spcAft>
                      </a:pPr>
                      <a:r>
                        <a:rPr lang="en-US" sz="1200">
                          <a:latin typeface="Arial"/>
                          <a:ea typeface="Calibri"/>
                          <a:cs typeface="Times New Roman"/>
                        </a:rPr>
                        <a:t>6a-understand the relationships among the visual and performing arts, literature and languages, and history and the social sciences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endParaRPr lang="en-US" sz="1200">
                        <a:latin typeface="Arial"/>
                        <a:ea typeface="Calibri"/>
                        <a:cs typeface="Times New Roman"/>
                      </a:endParaRPr>
                    </a:p>
                  </a:txBody>
                  <a:tcPr marL="68580" marR="68580" marT="0" marB="0" anchor="ctr"/>
                </a:tc>
              </a:tr>
              <a:tr h="248912">
                <a:tc>
                  <a:txBody>
                    <a:bodyPr/>
                    <a:lstStyle/>
                    <a:p>
                      <a:pPr marL="114300" marR="0" indent="0">
                        <a:lnSpc>
                          <a:spcPct val="115000"/>
                        </a:lnSpc>
                        <a:spcBef>
                          <a:spcPts val="0"/>
                        </a:spcBef>
                        <a:spcAft>
                          <a:spcPts val="0"/>
                        </a:spcAft>
                      </a:pPr>
                      <a:r>
                        <a:rPr lang="en-US" sz="1200">
                          <a:latin typeface="Arial"/>
                          <a:ea typeface="Calibri"/>
                          <a:cs typeface="Times New Roman"/>
                        </a:rPr>
                        <a:t>6b-understand works of world literature within their historical and cultural frameworks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endParaRPr lang="en-US" sz="1200">
                        <a:latin typeface="Arial"/>
                        <a:ea typeface="Calibri"/>
                        <a:cs typeface="Times New Roman"/>
                      </a:endParaRPr>
                    </a:p>
                  </a:txBody>
                  <a:tcPr marL="68580" marR="68580" marT="0" marB="0" anchor="ctr"/>
                </a:tc>
              </a:tr>
              <a:tr h="225262">
                <a:tc>
                  <a:txBody>
                    <a:bodyPr/>
                    <a:lstStyle/>
                    <a:p>
                      <a:pPr marL="114300" marR="0" indent="0">
                        <a:lnSpc>
                          <a:spcPct val="115000"/>
                        </a:lnSpc>
                        <a:spcBef>
                          <a:spcPts val="0"/>
                        </a:spcBef>
                        <a:spcAft>
                          <a:spcPts val="0"/>
                        </a:spcAft>
                      </a:pPr>
                      <a:r>
                        <a:rPr lang="en-US" sz="1200">
                          <a:latin typeface="Arial"/>
                          <a:ea typeface="Calibri"/>
                          <a:cs typeface="Times New Roman"/>
                        </a:rPr>
                        <a:t>6c-understand modern issues within a historical context</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endParaRPr lang="en-US" sz="1200">
                        <a:latin typeface="Arial"/>
                        <a:ea typeface="Calibri"/>
                        <a:cs typeface="Times New Roman"/>
                      </a:endParaRPr>
                    </a:p>
                  </a:txBody>
                  <a:tcPr marL="68580" marR="68580" marT="0" marB="0" anchor="ctr"/>
                </a:tc>
              </a:tr>
              <a:tr h="300348">
                <a:tc>
                  <a:txBody>
                    <a:bodyPr/>
                    <a:lstStyle/>
                    <a:p>
                      <a:pPr marL="114300" marR="0" indent="0">
                        <a:lnSpc>
                          <a:spcPct val="115000"/>
                        </a:lnSpc>
                        <a:spcBef>
                          <a:spcPts val="0"/>
                        </a:spcBef>
                        <a:spcAft>
                          <a:spcPts val="0"/>
                        </a:spcAft>
                      </a:pPr>
                      <a:r>
                        <a:rPr lang="en-US" sz="1200" dirty="0" err="1">
                          <a:latin typeface="Arial"/>
                          <a:ea typeface="Calibri"/>
                          <a:cs typeface="Times New Roman"/>
                        </a:rPr>
                        <a:t>6d</a:t>
                      </a:r>
                      <a:r>
                        <a:rPr lang="en-US" sz="1200" dirty="0">
                          <a:latin typeface="Arial"/>
                          <a:ea typeface="Calibri"/>
                          <a:cs typeface="Times New Roman"/>
                        </a:rPr>
                        <a:t>-understand the role of the individual in various forms of societies and governments</a:t>
                      </a:r>
                      <a:endParaRPr lang="en-US" sz="1200" dirty="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endParaRPr lang="en-US" sz="1200">
                        <a:latin typeface="Arial"/>
                        <a:ea typeface="Calibri"/>
                        <a:cs typeface="Times New Roman"/>
                      </a:endParaRPr>
                    </a:p>
                  </a:txBody>
                  <a:tcPr marL="68580" marR="68580" marT="0" marB="0" anchor="ctr"/>
                </a:tc>
              </a:tr>
              <a:tr h="225262">
                <a:tc>
                  <a:txBody>
                    <a:bodyPr/>
                    <a:lstStyle/>
                    <a:p>
                      <a:pPr marL="114300" marR="0" indent="0">
                        <a:lnSpc>
                          <a:spcPct val="115000"/>
                        </a:lnSpc>
                        <a:spcBef>
                          <a:spcPts val="0"/>
                        </a:spcBef>
                        <a:spcAft>
                          <a:spcPts val="0"/>
                        </a:spcAft>
                      </a:pPr>
                      <a:r>
                        <a:rPr lang="en-US" sz="1200" dirty="0" err="1">
                          <a:latin typeface="Arial"/>
                          <a:ea typeface="Calibri"/>
                          <a:cs typeface="Times New Roman"/>
                        </a:rPr>
                        <a:t>6e</a:t>
                      </a:r>
                      <a:r>
                        <a:rPr lang="en-US" sz="1200" dirty="0">
                          <a:latin typeface="Arial"/>
                          <a:ea typeface="Calibri"/>
                          <a:cs typeface="Times New Roman"/>
                        </a:rPr>
                        <a:t>-be able to use (critical) approaches appropriate to the study of those disciplines</a:t>
                      </a:r>
                      <a:endParaRPr lang="en-US" sz="1200" dirty="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a:solidFill>
                            <a:srgbClr val="FF0000"/>
                          </a:solidFill>
                          <a:latin typeface="Arial"/>
                          <a:ea typeface="Calibri"/>
                          <a:cs typeface="Times New Roman"/>
                        </a:rPr>
                        <a:t>THEA 1100</a:t>
                      </a:r>
                      <a:endParaRPr lang="en-US" sz="1200">
                        <a:latin typeface="Calibri"/>
                        <a:ea typeface="Calibri"/>
                        <a:cs typeface="Times New Roman"/>
                      </a:endParaRPr>
                    </a:p>
                  </a:txBody>
                  <a:tcPr marL="68580" marR="68580" marT="0" marB="0" anchor="ctr"/>
                </a:tc>
              </a:tr>
              <a:tr h="225262">
                <a:tc>
                  <a:txBody>
                    <a:bodyPr/>
                    <a:lstStyle/>
                    <a:p>
                      <a:pPr marL="114300" marR="0" indent="0">
                        <a:lnSpc>
                          <a:spcPct val="115000"/>
                        </a:lnSpc>
                        <a:spcBef>
                          <a:spcPts val="0"/>
                        </a:spcBef>
                        <a:spcAft>
                          <a:spcPts val="0"/>
                        </a:spcAft>
                      </a:pPr>
                      <a:r>
                        <a:rPr lang="en-US" sz="1200">
                          <a:latin typeface="Arial"/>
                          <a:ea typeface="Calibri"/>
                          <a:cs typeface="Times New Roman"/>
                        </a:rPr>
                        <a:t>6f-be able to identify and respond to a variety of aesthetic experiences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a:solidFill>
                            <a:srgbClr val="FF0000"/>
                          </a:solidFill>
                          <a:latin typeface="Arial"/>
                          <a:ea typeface="Calibri"/>
                          <a:cs typeface="Times New Roman"/>
                        </a:rPr>
                        <a:t>MUSC 1100</a:t>
                      </a:r>
                      <a:endParaRPr lang="en-US" sz="1200">
                        <a:latin typeface="Calibri"/>
                        <a:ea typeface="Calibri"/>
                        <a:cs typeface="Times New Roman"/>
                      </a:endParaRPr>
                    </a:p>
                  </a:txBody>
                  <a:tcPr marL="68580" marR="68580" marT="0" marB="0" anchor="ctr"/>
                </a:tc>
              </a:tr>
              <a:tr h="225262">
                <a:tc>
                  <a:txBody>
                    <a:bodyPr/>
                    <a:lstStyle/>
                    <a:p>
                      <a:pPr marL="114300" marR="0" indent="0">
                        <a:lnSpc>
                          <a:spcPct val="115000"/>
                        </a:lnSpc>
                        <a:spcBef>
                          <a:spcPts val="0"/>
                        </a:spcBef>
                        <a:spcAft>
                          <a:spcPts val="0"/>
                        </a:spcAft>
                      </a:pPr>
                      <a:r>
                        <a:rPr lang="en-US" sz="1200">
                          <a:latin typeface="Arial"/>
                          <a:ea typeface="Calibri"/>
                          <a:cs typeface="Times New Roman"/>
                        </a:rPr>
                        <a:t>6g-be able to engage in critical thinking about diverse issues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endParaRPr lang="en-US" sz="1200">
                        <a:latin typeface="Arial"/>
                        <a:ea typeface="Calibri"/>
                        <a:cs typeface="Times New Roman"/>
                      </a:endParaRPr>
                    </a:p>
                  </a:txBody>
                  <a:tcPr marL="68580" marR="68580" marT="0" marB="0" anchor="ctr"/>
                </a:tc>
              </a:tr>
              <a:tr h="401947">
                <a:tc>
                  <a:txBody>
                    <a:bodyPr/>
                    <a:lstStyle/>
                    <a:p>
                      <a:pPr marL="114300" marR="0" indent="0">
                        <a:lnSpc>
                          <a:spcPct val="115000"/>
                        </a:lnSpc>
                        <a:spcBef>
                          <a:spcPts val="0"/>
                        </a:spcBef>
                        <a:spcAft>
                          <a:spcPts val="0"/>
                        </a:spcAft>
                      </a:pPr>
                      <a:r>
                        <a:rPr lang="en-US" sz="1200">
                          <a:latin typeface="Arial"/>
                          <a:ea typeface="Calibri"/>
                          <a:cs typeface="Times New Roman"/>
                        </a:rPr>
                        <a:t>6h-be able to identify the components of and respond to aesthetic experiences in the visual and performing arts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a:solidFill>
                            <a:srgbClr val="FF0000"/>
                          </a:solidFill>
                          <a:latin typeface="Arial"/>
                          <a:ea typeface="Calibri"/>
                          <a:cs typeface="Times New Roman"/>
                        </a:rPr>
                        <a:t>MUSC 1100</a:t>
                      </a:r>
                      <a:endParaRPr lang="en-US" sz="1200">
                        <a:latin typeface="Calibri"/>
                        <a:ea typeface="Calibri"/>
                        <a:cs typeface="Times New Roman"/>
                      </a:endParaRPr>
                    </a:p>
                  </a:txBody>
                  <a:tcPr marL="68580" marR="68580" marT="0" marB="0" anchor="ctr"/>
                </a:tc>
              </a:tr>
              <a:tr h="468906">
                <a:tc gridSpan="2">
                  <a:txBody>
                    <a:bodyPr/>
                    <a:lstStyle/>
                    <a:p>
                      <a:pPr marL="114300" marR="0" indent="-114300">
                        <a:lnSpc>
                          <a:spcPct val="115000"/>
                        </a:lnSpc>
                        <a:spcBef>
                          <a:spcPts val="0"/>
                        </a:spcBef>
                        <a:spcAft>
                          <a:spcPts val="0"/>
                        </a:spcAft>
                      </a:pPr>
                      <a:r>
                        <a:rPr lang="en-US" sz="1400" b="1" dirty="0">
                          <a:latin typeface="Arial"/>
                          <a:ea typeface="Calibri"/>
                          <a:cs typeface="Times New Roman"/>
                        </a:rPr>
                        <a:t>7-Students will demonstrate the ability to analyze, to evaluate, and to make inferences from oral, written, and visual materials</a:t>
                      </a:r>
                      <a:endParaRPr lang="en-US" sz="1400" b="1" dirty="0">
                        <a:latin typeface="Calibri"/>
                        <a:ea typeface="Calibri"/>
                        <a:cs typeface="Times New Roman"/>
                      </a:endParaRPr>
                    </a:p>
                  </a:txBody>
                  <a:tcPr marL="68580" marR="68580" marT="0" marB="0" anchor="ctr">
                    <a:solidFill>
                      <a:schemeClr val="accent1">
                        <a:lumMod val="60000"/>
                        <a:lumOff val="40000"/>
                      </a:schemeClr>
                    </a:solidFill>
                  </a:tcPr>
                </a:tc>
                <a:tc hMerge="1">
                  <a:txBody>
                    <a:bodyPr/>
                    <a:lstStyle/>
                    <a:p>
                      <a:endParaRPr lang="en-US"/>
                    </a:p>
                  </a:txBody>
                  <a:tcPr/>
                </a:tc>
              </a:tr>
              <a:tr h="248912">
                <a:tc>
                  <a:txBody>
                    <a:bodyPr/>
                    <a:lstStyle/>
                    <a:p>
                      <a:pPr marL="114300" marR="0" indent="0">
                        <a:lnSpc>
                          <a:spcPct val="115000"/>
                        </a:lnSpc>
                        <a:spcBef>
                          <a:spcPts val="0"/>
                        </a:spcBef>
                        <a:spcAft>
                          <a:spcPts val="0"/>
                        </a:spcAft>
                      </a:pPr>
                      <a:r>
                        <a:rPr lang="en-US" sz="1200">
                          <a:latin typeface="Arial"/>
                          <a:ea typeface="Calibri"/>
                          <a:cs typeface="Times New Roman"/>
                        </a:rPr>
                        <a:t>7a-be able to acquire information needed to solve a specific problem</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a:solidFill>
                            <a:srgbClr val="00B050"/>
                          </a:solidFill>
                          <a:latin typeface="Arial"/>
                          <a:ea typeface="Calibri"/>
                          <a:cs typeface="Times New Roman"/>
                        </a:rPr>
                        <a:t>MATH 1111</a:t>
                      </a:r>
                      <a:endParaRPr lang="en-US" sz="1200">
                        <a:latin typeface="Calibri"/>
                        <a:ea typeface="Calibri"/>
                        <a:cs typeface="Times New Roman"/>
                      </a:endParaRPr>
                    </a:p>
                  </a:txBody>
                  <a:tcPr marL="68580" marR="68580" marT="0" marB="0" anchor="ctr"/>
                </a:tc>
              </a:tr>
              <a:tr h="401947">
                <a:tc>
                  <a:txBody>
                    <a:bodyPr/>
                    <a:lstStyle/>
                    <a:p>
                      <a:pPr marL="114300" marR="0" indent="0">
                        <a:lnSpc>
                          <a:spcPct val="115000"/>
                        </a:lnSpc>
                        <a:spcBef>
                          <a:spcPts val="0"/>
                        </a:spcBef>
                        <a:spcAft>
                          <a:spcPts val="0"/>
                        </a:spcAft>
                      </a:pPr>
                      <a:r>
                        <a:rPr lang="en-US" sz="1200">
                          <a:latin typeface="Arial"/>
                          <a:ea typeface="Calibri"/>
                          <a:cs typeface="Times New Roman"/>
                        </a:rPr>
                        <a:t>7b-be able to evaluate information relevant to problems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a:solidFill>
                            <a:srgbClr val="00B050"/>
                          </a:solidFill>
                          <a:latin typeface="Arial"/>
                          <a:ea typeface="Calibri"/>
                          <a:cs typeface="Times New Roman"/>
                        </a:rPr>
                        <a:t>MATH 1111</a:t>
                      </a:r>
                      <a:br>
                        <a:rPr lang="en-US" sz="1200">
                          <a:solidFill>
                            <a:srgbClr val="00B050"/>
                          </a:solidFill>
                          <a:latin typeface="Arial"/>
                          <a:ea typeface="Calibri"/>
                          <a:cs typeface="Times New Roman"/>
                        </a:rPr>
                      </a:br>
                      <a:r>
                        <a:rPr lang="en-US" sz="1200">
                          <a:solidFill>
                            <a:srgbClr val="00B050"/>
                          </a:solidFill>
                          <a:latin typeface="Arial"/>
                          <a:ea typeface="Calibri"/>
                          <a:cs typeface="Times New Roman"/>
                        </a:rPr>
                        <a:t>PSYC 2500</a:t>
                      </a:r>
                      <a:endParaRPr lang="en-US" sz="1200">
                        <a:latin typeface="Calibri"/>
                        <a:ea typeface="Calibri"/>
                        <a:cs typeface="Times New Roman"/>
                      </a:endParaRPr>
                    </a:p>
                  </a:txBody>
                  <a:tcPr marL="68580" marR="68580" marT="0" marB="0" anchor="ctr"/>
                </a:tc>
              </a:tr>
              <a:tr h="401947">
                <a:tc>
                  <a:txBody>
                    <a:bodyPr/>
                    <a:lstStyle/>
                    <a:p>
                      <a:pPr marL="114300" marR="0" indent="0">
                        <a:lnSpc>
                          <a:spcPct val="115000"/>
                        </a:lnSpc>
                        <a:spcBef>
                          <a:spcPts val="0"/>
                        </a:spcBef>
                        <a:spcAft>
                          <a:spcPts val="0"/>
                        </a:spcAft>
                      </a:pPr>
                      <a:r>
                        <a:rPr lang="en-US" sz="1200">
                          <a:latin typeface="Arial"/>
                          <a:ea typeface="Calibri"/>
                          <a:cs typeface="Times New Roman"/>
                        </a:rPr>
                        <a:t>7c-be able to analyze arguments critically</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a:solidFill>
                            <a:srgbClr val="00B050"/>
                          </a:solidFill>
                          <a:latin typeface="Arial"/>
                          <a:ea typeface="Calibri"/>
                          <a:cs typeface="Times New Roman"/>
                        </a:rPr>
                        <a:t>COMM 1100</a:t>
                      </a:r>
                      <a:br>
                        <a:rPr lang="en-US" sz="1200">
                          <a:solidFill>
                            <a:srgbClr val="00B050"/>
                          </a:solidFill>
                          <a:latin typeface="Arial"/>
                          <a:ea typeface="Calibri"/>
                          <a:cs typeface="Times New Roman"/>
                        </a:rPr>
                      </a:br>
                      <a:r>
                        <a:rPr lang="en-US" sz="1200">
                          <a:solidFill>
                            <a:srgbClr val="00B050"/>
                          </a:solidFill>
                          <a:latin typeface="Arial"/>
                          <a:ea typeface="Calibri"/>
                          <a:cs typeface="Times New Roman"/>
                        </a:rPr>
                        <a:t>PSYC 2500</a:t>
                      </a:r>
                      <a:endParaRPr lang="en-US" sz="1200">
                        <a:latin typeface="Calibri"/>
                        <a:ea typeface="Calibri"/>
                        <a:cs typeface="Times New Roman"/>
                      </a:endParaRPr>
                    </a:p>
                  </a:txBody>
                  <a:tcPr marL="68580" marR="68580" marT="0" marB="0" anchor="ctr"/>
                </a:tc>
              </a:tr>
              <a:tr h="401947">
                <a:tc>
                  <a:txBody>
                    <a:bodyPr/>
                    <a:lstStyle/>
                    <a:p>
                      <a:pPr marL="114300" marR="0" indent="0">
                        <a:lnSpc>
                          <a:spcPct val="115000"/>
                        </a:lnSpc>
                        <a:spcBef>
                          <a:spcPts val="0"/>
                        </a:spcBef>
                        <a:spcAft>
                          <a:spcPts val="0"/>
                        </a:spcAft>
                      </a:pPr>
                      <a:r>
                        <a:rPr lang="en-US" sz="1200">
                          <a:latin typeface="Arial"/>
                          <a:ea typeface="Calibri"/>
                          <a:cs typeface="Times New Roman"/>
                        </a:rPr>
                        <a:t>7d-be able to synthesize facts and information</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a:solidFill>
                            <a:srgbClr val="00B050"/>
                          </a:solidFill>
                          <a:latin typeface="Arial"/>
                          <a:ea typeface="Calibri"/>
                          <a:cs typeface="Times New Roman"/>
                        </a:rPr>
                        <a:t>MATH 1111</a:t>
                      </a:r>
                      <a:br>
                        <a:rPr lang="en-US" sz="1200">
                          <a:solidFill>
                            <a:srgbClr val="00B050"/>
                          </a:solidFill>
                          <a:latin typeface="Arial"/>
                          <a:ea typeface="Calibri"/>
                          <a:cs typeface="Times New Roman"/>
                        </a:rPr>
                      </a:br>
                      <a:r>
                        <a:rPr lang="en-US" sz="1200">
                          <a:solidFill>
                            <a:srgbClr val="00B050"/>
                          </a:solidFill>
                          <a:latin typeface="Arial"/>
                          <a:ea typeface="Calibri"/>
                          <a:cs typeface="Times New Roman"/>
                        </a:rPr>
                        <a:t>COMM 1100</a:t>
                      </a:r>
                      <a:endParaRPr lang="en-US" sz="1200">
                        <a:latin typeface="Calibri"/>
                        <a:ea typeface="Calibri"/>
                        <a:cs typeface="Times New Roman"/>
                      </a:endParaRPr>
                    </a:p>
                  </a:txBody>
                  <a:tcPr marL="68580" marR="68580" marT="0" marB="0" anchor="ctr"/>
                </a:tc>
              </a:tr>
              <a:tr h="223194">
                <a:tc>
                  <a:txBody>
                    <a:bodyPr/>
                    <a:lstStyle/>
                    <a:p>
                      <a:pPr marL="114300" marR="0" indent="0">
                        <a:lnSpc>
                          <a:spcPct val="115000"/>
                        </a:lnSpc>
                        <a:spcBef>
                          <a:spcPts val="0"/>
                        </a:spcBef>
                        <a:spcAft>
                          <a:spcPts val="0"/>
                        </a:spcAft>
                      </a:pPr>
                      <a:r>
                        <a:rPr lang="en-US" sz="1200">
                          <a:latin typeface="Arial"/>
                          <a:ea typeface="Calibri"/>
                          <a:cs typeface="Times New Roman"/>
                        </a:rPr>
                        <a:t>7e-be able to offer logical arguments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r>
                        <a:rPr lang="en-US" sz="1200">
                          <a:solidFill>
                            <a:srgbClr val="00B050"/>
                          </a:solidFill>
                          <a:latin typeface="Arial"/>
                          <a:ea typeface="Calibri"/>
                          <a:cs typeface="Times New Roman"/>
                        </a:rPr>
                        <a:t>COMM 1100</a:t>
                      </a:r>
                      <a:endParaRPr lang="en-US" sz="1200">
                        <a:latin typeface="Calibri"/>
                        <a:ea typeface="Calibri"/>
                        <a:cs typeface="Times New Roman"/>
                      </a:endParaRPr>
                    </a:p>
                  </a:txBody>
                  <a:tcPr marL="68580" marR="68580" marT="0" marB="0" anchor="ctr"/>
                </a:tc>
              </a:tr>
              <a:tr h="225262">
                <a:tc>
                  <a:txBody>
                    <a:bodyPr/>
                    <a:lstStyle/>
                    <a:p>
                      <a:pPr marL="114300" marR="0" indent="0">
                        <a:lnSpc>
                          <a:spcPct val="115000"/>
                        </a:lnSpc>
                        <a:spcBef>
                          <a:spcPts val="0"/>
                        </a:spcBef>
                        <a:spcAft>
                          <a:spcPts val="0"/>
                        </a:spcAft>
                      </a:pPr>
                      <a:r>
                        <a:rPr lang="en-US" sz="1200">
                          <a:latin typeface="Arial"/>
                          <a:ea typeface="Calibri"/>
                          <a:cs typeface="Times New Roman"/>
                        </a:rPr>
                        <a:t>7f-be able to develop creative solutions to problems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endParaRPr lang="en-US" sz="1200">
                        <a:latin typeface="Arial"/>
                        <a:ea typeface="Calibri"/>
                        <a:cs typeface="Times New Roman"/>
                      </a:endParaRPr>
                    </a:p>
                  </a:txBody>
                  <a:tcPr marL="68580" marR="68580" marT="0" marB="0" anchor="ctr"/>
                </a:tc>
              </a:tr>
              <a:tr h="468906">
                <a:tc gridSpan="2">
                  <a:txBody>
                    <a:bodyPr/>
                    <a:lstStyle/>
                    <a:p>
                      <a:pPr marL="0" marR="0" indent="0">
                        <a:lnSpc>
                          <a:spcPct val="115000"/>
                        </a:lnSpc>
                        <a:spcBef>
                          <a:spcPts val="0"/>
                        </a:spcBef>
                        <a:spcAft>
                          <a:spcPts val="0"/>
                        </a:spcAft>
                      </a:pPr>
                      <a:r>
                        <a:rPr lang="en-US" sz="1400" b="1" dirty="0">
                          <a:latin typeface="Arial"/>
                          <a:ea typeface="Calibri"/>
                          <a:cs typeface="Times New Roman"/>
                        </a:rPr>
                        <a:t>8-Students will demonstrate knowledge of principles of ethics and their employment in the analysis and resolution of moral problems</a:t>
                      </a:r>
                      <a:endParaRPr lang="en-US" sz="1400" b="1" dirty="0">
                        <a:latin typeface="Calibri"/>
                        <a:ea typeface="Calibri"/>
                        <a:cs typeface="Times New Roman"/>
                      </a:endParaRPr>
                    </a:p>
                  </a:txBody>
                  <a:tcPr marL="68580" marR="68580" marT="0" marB="0" anchor="ctr">
                    <a:solidFill>
                      <a:schemeClr val="accent1">
                        <a:lumMod val="60000"/>
                        <a:lumOff val="40000"/>
                      </a:schemeClr>
                    </a:solidFill>
                  </a:tcPr>
                </a:tc>
                <a:tc hMerge="1">
                  <a:txBody>
                    <a:bodyPr/>
                    <a:lstStyle/>
                    <a:p>
                      <a:endParaRPr lang="en-US"/>
                    </a:p>
                  </a:txBody>
                  <a:tcPr/>
                </a:tc>
              </a:tr>
              <a:tr h="274630">
                <a:tc>
                  <a:txBody>
                    <a:bodyPr/>
                    <a:lstStyle/>
                    <a:p>
                      <a:pPr marL="114300" marR="0" indent="0">
                        <a:lnSpc>
                          <a:spcPct val="115000"/>
                        </a:lnSpc>
                        <a:spcBef>
                          <a:spcPts val="0"/>
                        </a:spcBef>
                        <a:spcAft>
                          <a:spcPts val="0"/>
                        </a:spcAft>
                      </a:pPr>
                      <a:r>
                        <a:rPr lang="en-US" sz="1200">
                          <a:latin typeface="Arial"/>
                          <a:ea typeface="Calibri"/>
                          <a:cs typeface="Times New Roman"/>
                        </a:rPr>
                        <a:t>8a-understand and recognize issues in applied ethics</a:t>
                      </a:r>
                      <a:endParaRPr lang="en-US" sz="1200">
                        <a:latin typeface="Calibri"/>
                        <a:ea typeface="Calibri"/>
                        <a:cs typeface="Times New Roman"/>
                      </a:endParaRPr>
                    </a:p>
                  </a:txBody>
                  <a:tcPr marL="68580" marR="68580" marT="0" marB="0" anchor="ct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kumimoji="0" lang="en-US" sz="1200" kern="1200" dirty="0" smtClean="0">
                          <a:solidFill>
                            <a:srgbClr val="FF0000"/>
                          </a:solidFill>
                          <a:latin typeface="Arial"/>
                          <a:ea typeface="Calibri"/>
                          <a:cs typeface="Times New Roman"/>
                        </a:rPr>
                        <a:t>PHIL 2010</a:t>
                      </a:r>
                      <a:endParaRPr kumimoji="0" lang="en-US" sz="1200" kern="1200" dirty="0">
                        <a:solidFill>
                          <a:srgbClr val="FF0000"/>
                        </a:solidFill>
                        <a:latin typeface="Arial"/>
                        <a:ea typeface="Calibri"/>
                        <a:cs typeface="Times New Roman"/>
                      </a:endParaRPr>
                    </a:p>
                  </a:txBody>
                  <a:tcPr marL="68580" marR="68580" marT="0" marB="0" anchor="ctr"/>
                </a:tc>
              </a:tr>
              <a:tr h="300348">
                <a:tc>
                  <a:txBody>
                    <a:bodyPr/>
                    <a:lstStyle/>
                    <a:p>
                      <a:pPr marL="114300" marR="0" indent="0">
                        <a:lnSpc>
                          <a:spcPct val="115000"/>
                        </a:lnSpc>
                        <a:spcBef>
                          <a:spcPts val="0"/>
                        </a:spcBef>
                        <a:spcAft>
                          <a:spcPts val="0"/>
                        </a:spcAft>
                      </a:pPr>
                      <a:r>
                        <a:rPr lang="en-US" sz="1200">
                          <a:latin typeface="Arial"/>
                          <a:ea typeface="Calibri"/>
                          <a:cs typeface="Times New Roman"/>
                        </a:rPr>
                        <a:t>8b-understand their own value systems in relation to other value systems</a:t>
                      </a:r>
                      <a:endParaRPr lang="en-US" sz="1200">
                        <a:latin typeface="Calibri"/>
                        <a:ea typeface="Calibri"/>
                        <a:cs typeface="Times New Roman"/>
                      </a:endParaRPr>
                    </a:p>
                  </a:txBody>
                  <a:tcPr marL="68580" marR="68580" marT="0" marB="0" anchor="ctr"/>
                </a:tc>
                <a:tc>
                  <a:txBody>
                    <a:bodyPr/>
                    <a:lstStyle/>
                    <a:p>
                      <a:pPr marL="0" marR="0" indent="0">
                        <a:lnSpc>
                          <a:spcPct val="115000"/>
                        </a:lnSpc>
                        <a:spcBef>
                          <a:spcPts val="0"/>
                        </a:spcBef>
                        <a:spcAft>
                          <a:spcPts val="0"/>
                        </a:spcAft>
                      </a:pPr>
                      <a:endParaRPr lang="en-US" sz="1200" dirty="0">
                        <a:latin typeface="Calibri"/>
                        <a:ea typeface="Calibri"/>
                        <a:cs typeface="Times New Roman"/>
                      </a:endParaRPr>
                    </a:p>
                  </a:txBody>
                  <a:tcPr marL="68580" marR="68580" marT="0" marB="0" anchor="ctr"/>
                </a:tc>
              </a:tr>
              <a:tr h="337893">
                <a:tc>
                  <a:txBody>
                    <a:bodyPr/>
                    <a:lstStyle/>
                    <a:p>
                      <a:pPr marL="114300" marR="0" indent="0">
                        <a:lnSpc>
                          <a:spcPct val="115000"/>
                        </a:lnSpc>
                        <a:spcBef>
                          <a:spcPts val="0"/>
                        </a:spcBef>
                        <a:spcAft>
                          <a:spcPts val="0"/>
                        </a:spcAft>
                      </a:pPr>
                      <a:r>
                        <a:rPr lang="en-US" sz="1200">
                          <a:latin typeface="Arial"/>
                          <a:ea typeface="Calibri"/>
                          <a:cs typeface="Times New Roman"/>
                        </a:rPr>
                        <a:t>8c-be able to judge values and practices in a variety of disciplines</a:t>
                      </a:r>
                      <a:endParaRPr lang="en-US" sz="1200">
                        <a:latin typeface="Calibri"/>
                        <a:ea typeface="Calibri"/>
                        <a:cs typeface="Times New Roman"/>
                      </a:endParaRPr>
                    </a:p>
                  </a:txBody>
                  <a:tcPr marL="68580" marR="68580" marT="0" marB="0" anchor="ct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solidFill>
                            <a:srgbClr val="FF0000"/>
                          </a:solidFill>
                          <a:latin typeface="Arial"/>
                          <a:ea typeface="Calibri"/>
                          <a:cs typeface="Times New Roman"/>
                        </a:rPr>
                        <a:t>REL 2020</a:t>
                      </a:r>
                      <a:endParaRPr lang="en-US" sz="1200" dirty="0" smtClean="0">
                        <a:latin typeface="Calibri"/>
                        <a:ea typeface="Calibri"/>
                        <a:cs typeface="Times New Roman"/>
                      </a:endParaRPr>
                    </a:p>
                  </a:txBody>
                  <a:tcPr marL="68580" marR="68580" marT="0" marB="0" anchor="ct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219200"/>
          </a:xfrm>
        </p:spPr>
        <p:txBody>
          <a:bodyPr>
            <a:normAutofit fontScale="90000"/>
          </a:bodyPr>
          <a:lstStyle/>
          <a:p>
            <a:pPr algn="ctr"/>
            <a:r>
              <a:rPr lang="en-US" dirty="0" smtClean="0">
                <a:solidFill>
                  <a:schemeClr val="tx2">
                    <a:lumMod val="10000"/>
                  </a:schemeClr>
                </a:solidFill>
              </a:rPr>
              <a:t>Phase I Pilot Project Team PSYC 2500</a:t>
            </a:r>
            <a:endParaRPr lang="en-US" dirty="0">
              <a:solidFill>
                <a:schemeClr val="tx2">
                  <a:lumMod val="10000"/>
                </a:schemeClr>
              </a:solidFill>
            </a:endParaRPr>
          </a:p>
        </p:txBody>
      </p:sp>
      <p:sp>
        <p:nvSpPr>
          <p:cNvPr id="2" name="Content Placeholder 1"/>
          <p:cNvSpPr>
            <a:spLocks noGrp="1"/>
          </p:cNvSpPr>
          <p:nvPr>
            <p:ph idx="1"/>
          </p:nvPr>
        </p:nvSpPr>
        <p:spPr/>
        <p:txBody>
          <a:bodyPr>
            <a:normAutofit lnSpcReduction="10000"/>
          </a:bodyPr>
          <a:lstStyle/>
          <a:p>
            <a:pPr>
              <a:lnSpc>
                <a:spcPct val="90000"/>
              </a:lnSpc>
              <a:buNone/>
            </a:pPr>
            <a:endParaRPr lang="en-US" sz="2800" b="1" dirty="0" smtClean="0">
              <a:solidFill>
                <a:schemeClr val="tx2">
                  <a:lumMod val="10000"/>
                </a:schemeClr>
              </a:solidFill>
            </a:endParaRPr>
          </a:p>
          <a:p>
            <a:pPr>
              <a:lnSpc>
                <a:spcPct val="90000"/>
              </a:lnSpc>
              <a:buNone/>
            </a:pPr>
            <a:r>
              <a:rPr lang="en-US" sz="2800" b="1" dirty="0" smtClean="0">
                <a:solidFill>
                  <a:schemeClr val="tx2">
                    <a:lumMod val="10000"/>
                  </a:schemeClr>
                </a:solidFill>
              </a:rPr>
              <a:t>	5.Students will demonstrate knowledge of scientific and mathematical principles and proficiency in laboratory practices</a:t>
            </a:r>
          </a:p>
          <a:p>
            <a:pPr lvl="1">
              <a:lnSpc>
                <a:spcPct val="90000"/>
              </a:lnSpc>
              <a:spcAft>
                <a:spcPts val="600"/>
              </a:spcAft>
            </a:pPr>
            <a:r>
              <a:rPr lang="en-US" b="1" dirty="0" smtClean="0">
                <a:solidFill>
                  <a:schemeClr val="tx2">
                    <a:lumMod val="75000"/>
                  </a:schemeClr>
                </a:solidFill>
              </a:rPr>
              <a:t>5a-understand the basic concepts and principles underlying scientific methodology</a:t>
            </a:r>
          </a:p>
          <a:p>
            <a:pPr lvl="1">
              <a:lnSpc>
                <a:spcPct val="90000"/>
              </a:lnSpc>
              <a:spcAft>
                <a:spcPts val="600"/>
              </a:spcAft>
            </a:pPr>
            <a:endParaRPr lang="en-US" b="1" dirty="0" smtClean="0"/>
          </a:p>
          <a:p>
            <a:pPr>
              <a:lnSpc>
                <a:spcPct val="80000"/>
              </a:lnSpc>
              <a:buNone/>
            </a:pPr>
            <a:r>
              <a:rPr lang="en-US" sz="2800" b="1" dirty="0" smtClean="0">
                <a:solidFill>
                  <a:schemeClr val="tx2">
                    <a:lumMod val="10000"/>
                  </a:schemeClr>
                </a:solidFill>
              </a:rPr>
              <a:t>	7. Students will demonstrate the ability to analyze, to evaluate, and to make inferences from oral, written, and visual materials</a:t>
            </a:r>
          </a:p>
          <a:p>
            <a:pPr lvl="1">
              <a:lnSpc>
                <a:spcPct val="80000"/>
              </a:lnSpc>
            </a:pPr>
            <a:r>
              <a:rPr lang="en-US" b="1" dirty="0" smtClean="0">
                <a:solidFill>
                  <a:schemeClr val="tx2">
                    <a:lumMod val="75000"/>
                  </a:schemeClr>
                </a:solidFill>
              </a:rPr>
              <a:t>7c-be able to analyze arguments critically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105400"/>
          </a:xfrm>
        </p:spPr>
        <p:txBody>
          <a:bodyPr/>
          <a:lstStyle/>
          <a:p>
            <a:pPr>
              <a:lnSpc>
                <a:spcPct val="90000"/>
              </a:lnSpc>
              <a:buNone/>
            </a:pPr>
            <a:r>
              <a:rPr lang="en-US" sz="2800" b="1" dirty="0" smtClean="0">
                <a:solidFill>
                  <a:schemeClr val="tx2">
                    <a:lumMod val="10000"/>
                  </a:schemeClr>
                </a:solidFill>
              </a:rPr>
              <a:t>	5a-understand the basic concepts and principles underlying scientific methodology</a:t>
            </a:r>
          </a:p>
          <a:p>
            <a:pPr>
              <a:lnSpc>
                <a:spcPct val="90000"/>
              </a:lnSpc>
              <a:buNone/>
            </a:pPr>
            <a:endParaRPr lang="en-US" b="1" dirty="0" smtClean="0"/>
          </a:p>
          <a:p>
            <a:pPr>
              <a:lnSpc>
                <a:spcPct val="90000"/>
              </a:lnSpc>
              <a:spcAft>
                <a:spcPts val="1200"/>
              </a:spcAft>
            </a:pPr>
            <a:r>
              <a:rPr lang="en-US" sz="2800" dirty="0" smtClean="0">
                <a:solidFill>
                  <a:schemeClr val="tx2">
                    <a:lumMod val="10000"/>
                  </a:schemeClr>
                </a:solidFill>
              </a:rPr>
              <a:t>10 item MC Quiz given on research methods chapter</a:t>
            </a:r>
          </a:p>
          <a:p>
            <a:pPr lvl="2">
              <a:lnSpc>
                <a:spcPct val="90000"/>
              </a:lnSpc>
            </a:pPr>
            <a:r>
              <a:rPr lang="en-US" sz="2400" dirty="0" smtClean="0">
                <a:solidFill>
                  <a:schemeClr val="tx2">
                    <a:lumMod val="75000"/>
                  </a:schemeClr>
                </a:solidFill>
              </a:rPr>
              <a:t>Exceeds expectations (9 -10) - 139 (35.2%)</a:t>
            </a:r>
          </a:p>
          <a:p>
            <a:pPr lvl="2">
              <a:lnSpc>
                <a:spcPct val="90000"/>
              </a:lnSpc>
            </a:pPr>
            <a:r>
              <a:rPr lang="en-US" sz="2400" dirty="0" smtClean="0">
                <a:solidFill>
                  <a:schemeClr val="tx2">
                    <a:lumMod val="75000"/>
                  </a:schemeClr>
                </a:solidFill>
              </a:rPr>
              <a:t>Meets expectations (7 – 8) - 160 (40.5%)</a:t>
            </a:r>
          </a:p>
          <a:p>
            <a:pPr lvl="2">
              <a:lnSpc>
                <a:spcPct val="90000"/>
              </a:lnSpc>
              <a:spcAft>
                <a:spcPts val="1200"/>
              </a:spcAft>
            </a:pPr>
            <a:r>
              <a:rPr lang="en-US" sz="2400" dirty="0" smtClean="0">
                <a:solidFill>
                  <a:schemeClr val="tx2">
                    <a:lumMod val="75000"/>
                  </a:schemeClr>
                </a:solidFill>
              </a:rPr>
              <a:t>Fails to meet expectations (0 – 6) - 96 (24.3%)</a:t>
            </a:r>
          </a:p>
          <a:p>
            <a:pPr>
              <a:lnSpc>
                <a:spcPct val="90000"/>
              </a:lnSpc>
            </a:pPr>
            <a:r>
              <a:rPr lang="en-US" sz="2400" dirty="0" smtClean="0">
                <a:solidFill>
                  <a:schemeClr val="tx2">
                    <a:lumMod val="10000"/>
                  </a:schemeClr>
                </a:solidFill>
              </a:rPr>
              <a:t>For future assignments – need to evaluate the questions to ensure appropriate difficulty level. </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pPr>
              <a:lnSpc>
                <a:spcPct val="80000"/>
              </a:lnSpc>
              <a:spcAft>
                <a:spcPts val="1200"/>
              </a:spcAft>
              <a:buNone/>
            </a:pPr>
            <a:r>
              <a:rPr lang="en-US" sz="2800" b="1" dirty="0" smtClean="0">
                <a:solidFill>
                  <a:schemeClr val="tx2">
                    <a:lumMod val="10000"/>
                  </a:schemeClr>
                </a:solidFill>
              </a:rPr>
              <a:t>	</a:t>
            </a:r>
            <a:r>
              <a:rPr lang="en-US" sz="2800" b="1" dirty="0" err="1" smtClean="0">
                <a:solidFill>
                  <a:schemeClr val="tx2">
                    <a:lumMod val="10000"/>
                  </a:schemeClr>
                </a:solidFill>
              </a:rPr>
              <a:t>7c</a:t>
            </a:r>
            <a:r>
              <a:rPr lang="en-US" sz="2800" b="1" dirty="0" smtClean="0">
                <a:solidFill>
                  <a:schemeClr val="tx2">
                    <a:lumMod val="10000"/>
                  </a:schemeClr>
                </a:solidFill>
              </a:rPr>
              <a:t>-be able to analyze arguments critically</a:t>
            </a:r>
          </a:p>
          <a:p>
            <a:pPr>
              <a:lnSpc>
                <a:spcPct val="80000"/>
              </a:lnSpc>
              <a:spcAft>
                <a:spcPts val="600"/>
              </a:spcAft>
            </a:pPr>
            <a:r>
              <a:rPr lang="en-US" sz="2800" dirty="0" smtClean="0">
                <a:solidFill>
                  <a:schemeClr val="tx2">
                    <a:lumMod val="10000"/>
                  </a:schemeClr>
                </a:solidFill>
              </a:rPr>
              <a:t>Application of material to real life – dream journals </a:t>
            </a:r>
          </a:p>
          <a:p>
            <a:pPr lvl="1">
              <a:lnSpc>
                <a:spcPct val="80000"/>
              </a:lnSpc>
              <a:spcAft>
                <a:spcPts val="1200"/>
              </a:spcAft>
              <a:buNone/>
            </a:pPr>
            <a:r>
              <a:rPr lang="en-US" sz="2000" b="1" dirty="0" smtClean="0">
                <a:solidFill>
                  <a:schemeClr val="tx2">
                    <a:lumMod val="10000"/>
                  </a:schemeClr>
                </a:solidFill>
              </a:rPr>
              <a:t>     </a:t>
            </a:r>
            <a:r>
              <a:rPr lang="en-US" sz="2000" dirty="0" smtClean="0">
                <a:solidFill>
                  <a:schemeClr val="tx2">
                    <a:lumMod val="10000"/>
                  </a:schemeClr>
                </a:solidFill>
              </a:rPr>
              <a:t>Correctly match dream with appropriate theory (meet expectation) and explain in detail why selected theory best fit for dream (exceed expectation)</a:t>
            </a:r>
          </a:p>
          <a:p>
            <a:pPr lvl="2">
              <a:lnSpc>
                <a:spcPct val="80000"/>
              </a:lnSpc>
            </a:pPr>
            <a:r>
              <a:rPr lang="en-US" sz="2400" dirty="0" smtClean="0">
                <a:solidFill>
                  <a:schemeClr val="tx2">
                    <a:lumMod val="75000"/>
                  </a:schemeClr>
                </a:solidFill>
              </a:rPr>
              <a:t>95 (87.2%) students exceeded expectation </a:t>
            </a:r>
          </a:p>
          <a:p>
            <a:pPr lvl="2">
              <a:lnSpc>
                <a:spcPct val="80000"/>
              </a:lnSpc>
            </a:pPr>
            <a:r>
              <a:rPr lang="en-US" sz="2400" dirty="0" smtClean="0">
                <a:solidFill>
                  <a:schemeClr val="tx2">
                    <a:lumMod val="75000"/>
                  </a:schemeClr>
                </a:solidFill>
              </a:rPr>
              <a:t>9 (8.3%) students met expectation </a:t>
            </a:r>
          </a:p>
          <a:p>
            <a:pPr lvl="2">
              <a:lnSpc>
                <a:spcPct val="80000"/>
              </a:lnSpc>
              <a:spcAft>
                <a:spcPts val="1200"/>
              </a:spcAft>
            </a:pPr>
            <a:r>
              <a:rPr lang="en-US" sz="2400" dirty="0" smtClean="0">
                <a:solidFill>
                  <a:schemeClr val="tx2">
                    <a:lumMod val="75000"/>
                  </a:schemeClr>
                </a:solidFill>
              </a:rPr>
              <a:t>5 students were absent for course-embedded assignment.</a:t>
            </a:r>
          </a:p>
          <a:p>
            <a:pPr>
              <a:lnSpc>
                <a:spcPct val="80000"/>
              </a:lnSpc>
            </a:pPr>
            <a:r>
              <a:rPr lang="en-US" sz="2000" dirty="0" smtClean="0">
                <a:solidFill>
                  <a:schemeClr val="tx2">
                    <a:lumMod val="10000"/>
                  </a:schemeClr>
                </a:solidFill>
              </a:rPr>
              <a:t>For future evaluations – States of Consciousness chapter is not one of the chapters required to be covered in Intro course. Future assignments will be focused on chapters instructors are required to cover. Also, we have discussed having options for faculty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i="1" dirty="0">
                <a:solidFill>
                  <a:schemeClr val="tx2">
                    <a:lumMod val="10000"/>
                  </a:schemeClr>
                </a:solidFill>
              </a:rPr>
              <a:t>IN WHAT WAYS MIGHT VSU STRENGTHEN ITS GENERAL EDUCATION CURRICULUM?</a:t>
            </a:r>
          </a:p>
        </p:txBody>
      </p:sp>
      <p:sp>
        <p:nvSpPr>
          <p:cNvPr id="3" name="Content Placeholder 2"/>
          <p:cNvSpPr>
            <a:spLocks noGrp="1"/>
          </p:cNvSpPr>
          <p:nvPr>
            <p:ph idx="1"/>
          </p:nvPr>
        </p:nvSpPr>
        <p:spPr>
          <a:xfrm>
            <a:off x="457200" y="1371600"/>
            <a:ext cx="8229600" cy="4953000"/>
          </a:xfrm>
        </p:spPr>
        <p:txBody>
          <a:bodyPr>
            <a:normAutofit fontScale="70000" lnSpcReduction="20000"/>
          </a:bodyPr>
          <a:lstStyle/>
          <a:p>
            <a:pPr>
              <a:spcAft>
                <a:spcPts val="600"/>
              </a:spcAft>
              <a:buNone/>
            </a:pPr>
            <a:endParaRPr lang="en-US" sz="2900" dirty="0">
              <a:solidFill>
                <a:schemeClr val="tx2">
                  <a:lumMod val="10000"/>
                </a:schemeClr>
              </a:solidFill>
            </a:endParaRPr>
          </a:p>
          <a:p>
            <a:pPr marL="514350" indent="-514350">
              <a:buFont typeface="+mj-lt"/>
              <a:buAutoNum type="arabicPeriod"/>
            </a:pPr>
            <a:r>
              <a:rPr lang="en-US" sz="2900" dirty="0">
                <a:solidFill>
                  <a:schemeClr val="tx2">
                    <a:lumMod val="10000"/>
                  </a:schemeClr>
                </a:solidFill>
              </a:rPr>
              <a:t>How do you help your students realize the importance of the core curriculum classes that  they must take?</a:t>
            </a:r>
          </a:p>
          <a:p>
            <a:pPr marL="514350" indent="-514350">
              <a:buFont typeface="+mj-lt"/>
              <a:buAutoNum type="arabicPeriod"/>
            </a:pPr>
            <a:r>
              <a:rPr lang="en-US" sz="2900" dirty="0">
                <a:solidFill>
                  <a:schemeClr val="tx2">
                    <a:lumMod val="10000"/>
                  </a:schemeClr>
                </a:solidFill>
              </a:rPr>
              <a:t>Are VSU’s eight general education outcomes sufficient to represent the knowledge and skills appropriate for ALL undergraduate students?</a:t>
            </a:r>
          </a:p>
          <a:p>
            <a:pPr marL="514350" indent="-514350">
              <a:buFont typeface="+mj-lt"/>
              <a:buAutoNum type="arabicPeriod"/>
            </a:pPr>
            <a:r>
              <a:rPr lang="en-US" sz="2900" dirty="0">
                <a:solidFill>
                  <a:schemeClr val="tx2">
                    <a:lumMod val="10000"/>
                  </a:schemeClr>
                </a:solidFill>
              </a:rPr>
              <a:t>What strategies will help departments and faculty assure that students meet the general education outcomes?</a:t>
            </a:r>
          </a:p>
          <a:p>
            <a:pPr marL="514350" indent="-514350">
              <a:buFont typeface="+mj-lt"/>
              <a:buAutoNum type="arabicPeriod"/>
            </a:pPr>
            <a:r>
              <a:rPr lang="en-US" sz="2900" dirty="0">
                <a:solidFill>
                  <a:schemeClr val="tx2">
                    <a:lumMod val="10000"/>
                  </a:schemeClr>
                </a:solidFill>
              </a:rPr>
              <a:t>How can we help students draw the link between other classes in the core and the class or classes that you teach?</a:t>
            </a:r>
          </a:p>
          <a:p>
            <a:pPr marL="514350" indent="-514350">
              <a:buFont typeface="+mj-lt"/>
              <a:buAutoNum type="arabicPeriod"/>
            </a:pPr>
            <a:r>
              <a:rPr lang="en-US" sz="2900" dirty="0">
                <a:solidFill>
                  <a:schemeClr val="tx2">
                    <a:lumMod val="10000"/>
                  </a:schemeClr>
                </a:solidFill>
              </a:rPr>
              <a:t>What are some strategies to help connect faculty who teach core curriculum courses?</a:t>
            </a:r>
          </a:p>
          <a:p>
            <a:pPr marL="514350" indent="-514350">
              <a:buFont typeface="+mj-lt"/>
              <a:buAutoNum type="arabicPeriod"/>
            </a:pPr>
            <a:r>
              <a:rPr lang="en-US" sz="2900" dirty="0">
                <a:solidFill>
                  <a:schemeClr val="tx2">
                    <a:lumMod val="10000"/>
                  </a:schemeClr>
                </a:solidFill>
              </a:rPr>
              <a:t>How can we help students see the link between their general education classes and those in their major?</a:t>
            </a:r>
          </a:p>
          <a:p>
            <a:pPr marL="514350" indent="-514350">
              <a:buFont typeface="+mj-lt"/>
              <a:buAutoNum type="arabicPeriod"/>
            </a:pPr>
            <a:r>
              <a:rPr lang="en-US" sz="2900" dirty="0">
                <a:solidFill>
                  <a:schemeClr val="tx2">
                    <a:lumMod val="10000"/>
                  </a:schemeClr>
                </a:solidFill>
              </a:rPr>
              <a:t>What new challenges are rising that all core faculty need to consider?</a:t>
            </a:r>
          </a:p>
          <a:p>
            <a:pPr marL="514350" indent="-514350">
              <a:buFont typeface="+mj-lt"/>
              <a:buAutoNum type="arabicPeriod"/>
            </a:pPr>
            <a:r>
              <a:rPr lang="en-US" sz="2900" dirty="0">
                <a:solidFill>
                  <a:schemeClr val="tx2">
                    <a:lumMod val="10000"/>
                  </a:schemeClr>
                </a:solidFill>
              </a:rPr>
              <a:t>What would help make core curriculum teaching and learning more valued in the university?</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600200"/>
          </a:xfrm>
        </p:spPr>
        <p:txBody>
          <a:bodyPr>
            <a:noAutofit/>
          </a:bodyPr>
          <a:lstStyle/>
          <a:p>
            <a:pPr algn="ctr">
              <a:spcAft>
                <a:spcPts val="600"/>
              </a:spcAft>
            </a:pPr>
            <a:r>
              <a:rPr lang="en-US" sz="2800" b="1" cap="all" dirty="0">
                <a:solidFill>
                  <a:schemeClr val="tx2">
                    <a:lumMod val="10000"/>
                  </a:schemeClr>
                </a:solidFill>
              </a:rPr>
              <a:t>Recommended New USG Core Curriculum Policy, May 18, </a:t>
            </a:r>
            <a:r>
              <a:rPr lang="en-US" sz="2800" b="1" cap="all" dirty="0" smtClean="0">
                <a:solidFill>
                  <a:schemeClr val="tx2">
                    <a:lumMod val="10000"/>
                  </a:schemeClr>
                </a:solidFill>
              </a:rPr>
              <a:t>2009</a:t>
            </a:r>
            <a:br>
              <a:rPr lang="en-US" sz="2800" b="1" cap="all" dirty="0" smtClean="0">
                <a:solidFill>
                  <a:schemeClr val="tx2">
                    <a:lumMod val="10000"/>
                  </a:schemeClr>
                </a:solidFill>
              </a:rPr>
            </a:br>
            <a:r>
              <a:rPr lang="en-US" sz="1600" b="1" cap="all" dirty="0" smtClean="0">
                <a:solidFill>
                  <a:schemeClr val="tx2">
                    <a:lumMod val="10000"/>
                  </a:schemeClr>
                </a:solidFill>
              </a:rPr>
              <a:t>.</a:t>
            </a:r>
            <a:r>
              <a:rPr lang="en-US" sz="2800" dirty="0">
                <a:solidFill>
                  <a:schemeClr val="tx2">
                    <a:lumMod val="10000"/>
                  </a:schemeClr>
                </a:solidFill>
              </a:rPr>
              <a:t/>
            </a:r>
            <a:br>
              <a:rPr lang="en-US" sz="2800" dirty="0">
                <a:solidFill>
                  <a:schemeClr val="tx2">
                    <a:lumMod val="10000"/>
                  </a:schemeClr>
                </a:solidFill>
              </a:rPr>
            </a:br>
            <a:r>
              <a:rPr lang="en-US" sz="2800" dirty="0" smtClean="0">
                <a:solidFill>
                  <a:schemeClr val="tx2">
                    <a:lumMod val="10000"/>
                  </a:schemeClr>
                </a:solidFill>
              </a:rPr>
              <a:t>Informal Comparison of Current and Proposed Cores</a:t>
            </a:r>
            <a:endParaRPr lang="en-US" sz="2800" dirty="0">
              <a:solidFill>
                <a:schemeClr val="tx2">
                  <a:lumMod val="10000"/>
                </a:schemeClr>
              </a:solidFill>
            </a:endParaRPr>
          </a:p>
        </p:txBody>
      </p:sp>
      <p:graphicFrame>
        <p:nvGraphicFramePr>
          <p:cNvPr id="4" name="Content Placeholder 3"/>
          <p:cNvGraphicFramePr>
            <a:graphicFrameLocks noGrp="1"/>
          </p:cNvGraphicFramePr>
          <p:nvPr>
            <p:ph idx="1"/>
          </p:nvPr>
        </p:nvGraphicFramePr>
        <p:xfrm>
          <a:off x="457200" y="2438400"/>
          <a:ext cx="8229600" cy="4114800"/>
        </p:xfrm>
        <a:graphic>
          <a:graphicData uri="http://schemas.openxmlformats.org/drawingml/2006/table">
            <a:tbl>
              <a:tblPr firstRow="1" bandRow="1">
                <a:tableStyleId>{5C22544A-7EE6-4342-B048-85BDC9FD1C3A}</a:tableStyleId>
              </a:tblPr>
              <a:tblGrid>
                <a:gridCol w="4114800"/>
                <a:gridCol w="4114800"/>
              </a:tblGrid>
              <a:tr h="4114800">
                <a:tc>
                  <a:txBody>
                    <a:bodyPr/>
                    <a:lstStyle/>
                    <a:p>
                      <a:pPr marL="228600" marR="0" indent="-228600">
                        <a:lnSpc>
                          <a:spcPct val="115000"/>
                        </a:lnSpc>
                        <a:spcBef>
                          <a:spcPts val="0"/>
                        </a:spcBef>
                        <a:spcAft>
                          <a:spcPts val="0"/>
                        </a:spcAft>
                      </a:pPr>
                      <a:r>
                        <a:rPr lang="en-US" sz="1600" i="1" dirty="0">
                          <a:solidFill>
                            <a:schemeClr val="tx2">
                              <a:lumMod val="10000"/>
                            </a:schemeClr>
                          </a:solidFill>
                          <a:latin typeface="Arial"/>
                          <a:ea typeface="Calibri"/>
                          <a:cs typeface="Times New Roman"/>
                        </a:rPr>
                        <a:t>Current Core</a:t>
                      </a:r>
                      <a:endParaRPr lang="en-US" sz="1600" dirty="0">
                        <a:solidFill>
                          <a:schemeClr val="tx2">
                            <a:lumMod val="10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10000"/>
                            </a:schemeClr>
                          </a:solidFill>
                          <a:latin typeface="Calibri"/>
                          <a:ea typeface="Calibri"/>
                          <a:cs typeface="Arial"/>
                        </a:rPr>
                        <a:t>Area A1: Communication Skills 6 hours</a:t>
                      </a:r>
                      <a:endParaRPr lang="en-US" sz="1600" dirty="0">
                        <a:solidFill>
                          <a:schemeClr val="tx2">
                            <a:lumMod val="10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10000"/>
                            </a:schemeClr>
                          </a:solidFill>
                          <a:latin typeface="Calibri"/>
                          <a:ea typeface="Calibri"/>
                          <a:cs typeface="Arial"/>
                        </a:rPr>
                        <a:t>Area A2: Quantitative Skills 3 hours</a:t>
                      </a:r>
                      <a:endParaRPr lang="en-US" sz="1600" dirty="0">
                        <a:solidFill>
                          <a:schemeClr val="tx2">
                            <a:lumMod val="10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10000"/>
                            </a:schemeClr>
                          </a:solidFill>
                          <a:latin typeface="Calibri"/>
                          <a:ea typeface="Calibri"/>
                          <a:cs typeface="Arial"/>
                        </a:rPr>
                        <a:t>Area B: Institutional Options 4-5 hours</a:t>
                      </a:r>
                      <a:endParaRPr lang="en-US" sz="1600" dirty="0">
                        <a:solidFill>
                          <a:schemeClr val="tx2">
                            <a:lumMod val="10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10000"/>
                            </a:schemeClr>
                          </a:solidFill>
                          <a:latin typeface="Calibri"/>
                          <a:ea typeface="Calibri"/>
                          <a:cs typeface="Arial"/>
                        </a:rPr>
                        <a:t>Area C: Humanities/Fine Arts 6 hours</a:t>
                      </a:r>
                      <a:endParaRPr lang="en-US" sz="1600" dirty="0">
                        <a:solidFill>
                          <a:schemeClr val="tx2">
                            <a:lumMod val="10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10000"/>
                            </a:schemeClr>
                          </a:solidFill>
                          <a:latin typeface="Calibri"/>
                          <a:ea typeface="Calibri"/>
                          <a:cs typeface="Arial"/>
                        </a:rPr>
                        <a:t>Area D: Science, Math, Technology 10-11 hours</a:t>
                      </a:r>
                      <a:endParaRPr lang="en-US" sz="1600" dirty="0">
                        <a:solidFill>
                          <a:schemeClr val="tx2">
                            <a:lumMod val="10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10000"/>
                            </a:schemeClr>
                          </a:solidFill>
                          <a:latin typeface="Calibri"/>
                          <a:ea typeface="Calibri"/>
                          <a:cs typeface="Arial"/>
                        </a:rPr>
                        <a:t>Area E: Social Sciences 12 hours</a:t>
                      </a:r>
                      <a:endParaRPr lang="en-US" sz="1600" dirty="0">
                        <a:solidFill>
                          <a:schemeClr val="tx2">
                            <a:lumMod val="10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10000"/>
                            </a:schemeClr>
                          </a:solidFill>
                          <a:latin typeface="Calibri"/>
                          <a:ea typeface="Calibri"/>
                          <a:cs typeface="Arial"/>
                        </a:rPr>
                        <a:t>Area F: Courses Related to the Program of Study 18 hours</a:t>
                      </a:r>
                      <a:endParaRPr lang="en-US" sz="1600" dirty="0">
                        <a:solidFill>
                          <a:schemeClr val="tx2">
                            <a:lumMod val="10000"/>
                          </a:schemeClr>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marR="0" indent="-228600">
                        <a:lnSpc>
                          <a:spcPct val="115000"/>
                        </a:lnSpc>
                        <a:spcBef>
                          <a:spcPts val="0"/>
                        </a:spcBef>
                        <a:spcAft>
                          <a:spcPts val="0"/>
                        </a:spcAft>
                      </a:pPr>
                      <a:r>
                        <a:rPr lang="en-US" sz="1600" i="1" dirty="0">
                          <a:solidFill>
                            <a:schemeClr val="tx2">
                              <a:lumMod val="75000"/>
                            </a:schemeClr>
                          </a:solidFill>
                          <a:latin typeface="Arial"/>
                          <a:ea typeface="Calibri"/>
                          <a:cs typeface="Times New Roman"/>
                        </a:rPr>
                        <a:t>Proposed Core</a:t>
                      </a:r>
                      <a:endParaRPr lang="en-US" sz="1600" dirty="0">
                        <a:solidFill>
                          <a:schemeClr val="tx2">
                            <a:lumMod val="75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75000"/>
                            </a:schemeClr>
                          </a:solidFill>
                          <a:latin typeface="Calibri"/>
                          <a:ea typeface="Calibri"/>
                          <a:cs typeface="Arial"/>
                        </a:rPr>
                        <a:t>Area A1: Communication Outcomes At least 6 hours</a:t>
                      </a:r>
                      <a:endParaRPr lang="en-US" sz="1600" dirty="0">
                        <a:solidFill>
                          <a:schemeClr val="tx2">
                            <a:lumMod val="75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75000"/>
                            </a:schemeClr>
                          </a:solidFill>
                          <a:latin typeface="Calibri"/>
                          <a:ea typeface="Calibri"/>
                          <a:cs typeface="Arial"/>
                        </a:rPr>
                        <a:t>Area A2: Quantitative Outcomes At least 3 hours</a:t>
                      </a:r>
                      <a:endParaRPr lang="en-US" sz="1600" dirty="0">
                        <a:solidFill>
                          <a:schemeClr val="tx2">
                            <a:lumMod val="75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75000"/>
                            </a:schemeClr>
                          </a:solidFill>
                          <a:latin typeface="Calibri"/>
                          <a:ea typeface="Calibri"/>
                          <a:cs typeface="Arial"/>
                        </a:rPr>
                        <a:t>Area B: Institutional Options At least 3 hours</a:t>
                      </a:r>
                      <a:endParaRPr lang="en-US" sz="1600" dirty="0">
                        <a:solidFill>
                          <a:schemeClr val="tx2">
                            <a:lumMod val="75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75000"/>
                            </a:schemeClr>
                          </a:solidFill>
                          <a:latin typeface="Calibri"/>
                          <a:ea typeface="Calibri"/>
                          <a:cs typeface="Arial"/>
                        </a:rPr>
                        <a:t>Area C: Humanities/Fine Arts At least 6 hours</a:t>
                      </a:r>
                      <a:endParaRPr lang="en-US" sz="1600" dirty="0">
                        <a:solidFill>
                          <a:schemeClr val="tx2">
                            <a:lumMod val="75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75000"/>
                            </a:schemeClr>
                          </a:solidFill>
                          <a:latin typeface="Calibri"/>
                          <a:ea typeface="Calibri"/>
                          <a:cs typeface="Arial"/>
                        </a:rPr>
                        <a:t>Area D: Natural Sciences, Math, and Technology At least 7 hours; at least 4 of these hours must be in a lab science course.</a:t>
                      </a:r>
                      <a:endParaRPr lang="en-US" sz="1600" dirty="0">
                        <a:solidFill>
                          <a:schemeClr val="tx2">
                            <a:lumMod val="75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75000"/>
                            </a:schemeClr>
                          </a:solidFill>
                          <a:latin typeface="Calibri"/>
                          <a:ea typeface="Calibri"/>
                          <a:cs typeface="Arial"/>
                        </a:rPr>
                        <a:t>Area E: Social Sciences At least 6 hours</a:t>
                      </a:r>
                      <a:endParaRPr lang="en-US" sz="1600" dirty="0">
                        <a:solidFill>
                          <a:schemeClr val="tx2">
                            <a:lumMod val="75000"/>
                          </a:schemeClr>
                        </a:solidFill>
                        <a:latin typeface="Calibri"/>
                        <a:ea typeface="Calibri"/>
                        <a:cs typeface="Times New Roman"/>
                      </a:endParaRPr>
                    </a:p>
                    <a:p>
                      <a:pPr marL="228600" marR="0" indent="-228600">
                        <a:lnSpc>
                          <a:spcPct val="115000"/>
                        </a:lnSpc>
                        <a:spcBef>
                          <a:spcPts val="0"/>
                        </a:spcBef>
                        <a:spcAft>
                          <a:spcPts val="0"/>
                        </a:spcAft>
                      </a:pPr>
                      <a:r>
                        <a:rPr lang="en-US" sz="1600" dirty="0">
                          <a:solidFill>
                            <a:schemeClr val="tx2">
                              <a:lumMod val="75000"/>
                            </a:schemeClr>
                          </a:solidFill>
                          <a:latin typeface="Calibri"/>
                          <a:ea typeface="Calibri"/>
                          <a:cs typeface="Arial"/>
                        </a:rPr>
                        <a:t>Area F: Lower-Division Major Requirements 18 hours</a:t>
                      </a:r>
                      <a:endParaRPr lang="en-US" sz="1600" dirty="0">
                        <a:solidFill>
                          <a:schemeClr val="tx2">
                            <a:lumMod val="75000"/>
                          </a:schemeClr>
                        </a:solidFill>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solidFill>
                  <a:schemeClr val="tx2">
                    <a:lumMod val="10000"/>
                  </a:schemeClr>
                </a:solidFill>
              </a:rPr>
              <a:t>Key Rule Changes</a:t>
            </a:r>
            <a:endParaRPr lang="en-US" dirty="0">
              <a:solidFill>
                <a:schemeClr val="tx2">
                  <a:lumMod val="10000"/>
                </a:schemeClr>
              </a:solidFill>
            </a:endParaRPr>
          </a:p>
        </p:txBody>
      </p:sp>
      <p:sp>
        <p:nvSpPr>
          <p:cNvPr id="3" name="Content Placeholder 2"/>
          <p:cNvSpPr>
            <a:spLocks noGrp="1"/>
          </p:cNvSpPr>
          <p:nvPr>
            <p:ph idx="1"/>
          </p:nvPr>
        </p:nvSpPr>
        <p:spPr/>
        <p:txBody>
          <a:bodyPr>
            <a:normAutofit fontScale="62500" lnSpcReduction="20000"/>
          </a:bodyPr>
          <a:lstStyle/>
          <a:p>
            <a:pPr>
              <a:spcAft>
                <a:spcPts val="600"/>
              </a:spcAft>
              <a:buNone/>
            </a:pPr>
            <a:r>
              <a:rPr lang="en-US" dirty="0" smtClean="0">
                <a:solidFill>
                  <a:srgbClr val="FFC000"/>
                </a:solidFill>
              </a:rPr>
              <a:t>1. </a:t>
            </a:r>
            <a:r>
              <a:rPr lang="en-US" dirty="0" smtClean="0">
                <a:solidFill>
                  <a:schemeClr val="tx2">
                    <a:lumMod val="10000"/>
                  </a:schemeClr>
                </a:solidFill>
              </a:rPr>
              <a:t>All institutions are required to develop and assess </a:t>
            </a:r>
            <a:r>
              <a:rPr lang="en-US" i="1" dirty="0" smtClean="0">
                <a:solidFill>
                  <a:schemeClr val="tx2">
                    <a:lumMod val="75000"/>
                  </a:schemeClr>
                </a:solidFill>
              </a:rPr>
              <a:t>learning outcomes for each area of the core.</a:t>
            </a:r>
          </a:p>
          <a:p>
            <a:pPr>
              <a:spcAft>
                <a:spcPts val="600"/>
              </a:spcAft>
              <a:buNone/>
            </a:pPr>
            <a:r>
              <a:rPr lang="en-US" dirty="0" smtClean="0">
                <a:solidFill>
                  <a:srgbClr val="FFC000"/>
                </a:solidFill>
              </a:rPr>
              <a:t>2. </a:t>
            </a:r>
            <a:r>
              <a:rPr lang="en-US" dirty="0" smtClean="0">
                <a:solidFill>
                  <a:schemeClr val="tx2">
                    <a:lumMod val="10000"/>
                  </a:schemeClr>
                </a:solidFill>
              </a:rPr>
              <a:t>Three new learning goals, </a:t>
            </a:r>
            <a:r>
              <a:rPr lang="en-US" i="1" dirty="0" smtClean="0">
                <a:solidFill>
                  <a:schemeClr val="tx2">
                    <a:lumMod val="75000"/>
                  </a:schemeClr>
                </a:solidFill>
              </a:rPr>
              <a:t>US Perspectives (US), Global Perspectives (GL), and Critical Thinking (CT)</a:t>
            </a:r>
            <a:r>
              <a:rPr lang="en-US" dirty="0" smtClean="0">
                <a:solidFill>
                  <a:schemeClr val="tx2">
                    <a:lumMod val="10000"/>
                  </a:schemeClr>
                </a:solidFill>
              </a:rPr>
              <a:t>, are added to the core. The US and GL are incorporated as overlay requirements. Each institution would designate some courses in Areas A-E as US courses and some courses in Areas A-E as GL courses. In fulfilling the Area A-E requirements, every student must take at least one US course and at least one GL course. CT is added by requiring each institution to develop a plan to insure that students who complete Areas A-E acquire foundational critical thinking skills.</a:t>
            </a:r>
          </a:p>
          <a:p>
            <a:pPr>
              <a:buNone/>
            </a:pPr>
            <a:r>
              <a:rPr lang="en-US" dirty="0" smtClean="0">
                <a:solidFill>
                  <a:srgbClr val="FFC000"/>
                </a:solidFill>
              </a:rPr>
              <a:t>3. </a:t>
            </a:r>
            <a:r>
              <a:rPr lang="en-US" dirty="0" smtClean="0">
                <a:solidFill>
                  <a:schemeClr val="tx2">
                    <a:lumMod val="10000"/>
                  </a:schemeClr>
                </a:solidFill>
              </a:rPr>
              <a:t>Students successfully completing a course in one institution’s Areas A-E will receive full credit in Areas A-E for the course upon transfer to another System institution (even if the Area has not been completed) as long as (a) the course is within the Area hours limitations of either the sending institution </a:t>
            </a:r>
            <a:r>
              <a:rPr lang="en-US" b="1" dirty="0" smtClean="0">
                <a:solidFill>
                  <a:schemeClr val="tx2">
                    <a:lumMod val="10000"/>
                  </a:schemeClr>
                </a:solidFill>
              </a:rPr>
              <a:t>OR </a:t>
            </a:r>
            <a:r>
              <a:rPr lang="en-US" dirty="0" smtClean="0">
                <a:solidFill>
                  <a:schemeClr val="tx2">
                    <a:lumMod val="10000"/>
                  </a:schemeClr>
                </a:solidFill>
              </a:rPr>
              <a:t>the receiving institution and (b) the student does not change from a non-science major to a science major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rmAutofit fontScale="90000"/>
          </a:bodyPr>
          <a:lstStyle/>
          <a:p>
            <a:pPr algn="ctr"/>
            <a:r>
              <a:rPr lang="en-US" b="1" dirty="0">
                <a:solidFill>
                  <a:schemeClr val="tx2">
                    <a:lumMod val="10000"/>
                  </a:schemeClr>
                </a:solidFill>
              </a:rPr>
              <a:t>Trends and Emerging Practices in </a:t>
            </a:r>
            <a:r>
              <a:rPr lang="en-US" b="1" dirty="0" smtClean="0">
                <a:solidFill>
                  <a:schemeClr val="tx2">
                    <a:lumMod val="10000"/>
                  </a:schemeClr>
                </a:solidFill>
              </a:rPr>
              <a:t>General</a:t>
            </a:r>
            <a:r>
              <a:rPr lang="en-US" dirty="0" smtClean="0">
                <a:solidFill>
                  <a:schemeClr val="tx2">
                    <a:lumMod val="10000"/>
                  </a:schemeClr>
                </a:solidFill>
              </a:rPr>
              <a:t> </a:t>
            </a:r>
            <a:r>
              <a:rPr lang="en-US" b="1" dirty="0" smtClean="0">
                <a:solidFill>
                  <a:schemeClr val="tx2">
                    <a:lumMod val="10000"/>
                  </a:schemeClr>
                </a:solidFill>
              </a:rPr>
              <a:t>Education</a:t>
            </a:r>
            <a:endParaRPr lang="en-US" dirty="0">
              <a:solidFill>
                <a:schemeClr val="tx2">
                  <a:lumMod val="10000"/>
                </a:schemeClr>
              </a:solidFill>
            </a:endParaRPr>
          </a:p>
        </p:txBody>
      </p:sp>
      <p:sp>
        <p:nvSpPr>
          <p:cNvPr id="3" name="Content Placeholder 2"/>
          <p:cNvSpPr>
            <a:spLocks noGrp="1"/>
          </p:cNvSpPr>
          <p:nvPr>
            <p:ph idx="1"/>
          </p:nvPr>
        </p:nvSpPr>
        <p:spPr>
          <a:xfrm>
            <a:off x="457200" y="1905000"/>
            <a:ext cx="8229600" cy="4419600"/>
          </a:xfrm>
        </p:spPr>
        <p:txBody>
          <a:bodyPr>
            <a:normAutofit fontScale="85000" lnSpcReduction="10000"/>
          </a:bodyPr>
          <a:lstStyle/>
          <a:p>
            <a:pPr algn="ctr">
              <a:buNone/>
            </a:pPr>
            <a:r>
              <a:rPr lang="en-US" b="1" dirty="0">
                <a:solidFill>
                  <a:schemeClr val="tx2">
                    <a:lumMod val="10000"/>
                  </a:schemeClr>
                </a:solidFill>
              </a:rPr>
              <a:t>Based </a:t>
            </a:r>
            <a:r>
              <a:rPr lang="en-US" b="1" dirty="0" smtClean="0">
                <a:solidFill>
                  <a:schemeClr val="tx2">
                    <a:lumMod val="10000"/>
                  </a:schemeClr>
                </a:solidFill>
              </a:rPr>
              <a:t>on </a:t>
            </a:r>
            <a:r>
              <a:rPr lang="en-US" b="1" dirty="0">
                <a:solidFill>
                  <a:schemeClr val="tx2">
                    <a:lumMod val="10000"/>
                  </a:schemeClr>
                </a:solidFill>
              </a:rPr>
              <a:t>a</a:t>
            </a:r>
            <a:r>
              <a:rPr lang="en-US" b="1" dirty="0" smtClean="0">
                <a:solidFill>
                  <a:schemeClr val="tx2">
                    <a:lumMod val="10000"/>
                  </a:schemeClr>
                </a:solidFill>
              </a:rPr>
              <a:t> </a:t>
            </a:r>
            <a:r>
              <a:rPr lang="en-US" b="1" dirty="0">
                <a:solidFill>
                  <a:schemeClr val="tx2">
                    <a:lumMod val="10000"/>
                  </a:schemeClr>
                </a:solidFill>
              </a:rPr>
              <a:t>Survey </a:t>
            </a:r>
            <a:r>
              <a:rPr lang="en-US" b="1" dirty="0" smtClean="0">
                <a:solidFill>
                  <a:schemeClr val="tx2">
                    <a:lumMod val="10000"/>
                  </a:schemeClr>
                </a:solidFill>
              </a:rPr>
              <a:t>among </a:t>
            </a:r>
            <a:r>
              <a:rPr lang="en-US" b="1" dirty="0">
                <a:solidFill>
                  <a:schemeClr val="tx2">
                    <a:lumMod val="10000"/>
                  </a:schemeClr>
                </a:solidFill>
              </a:rPr>
              <a:t>Members </a:t>
            </a:r>
            <a:r>
              <a:rPr lang="en-US" b="1" dirty="0" smtClean="0">
                <a:solidFill>
                  <a:schemeClr val="tx2">
                    <a:lumMod val="10000"/>
                  </a:schemeClr>
                </a:solidFill>
              </a:rPr>
              <a:t>of</a:t>
            </a:r>
            <a:endParaRPr lang="en-US" dirty="0">
              <a:solidFill>
                <a:schemeClr val="tx2">
                  <a:lumMod val="10000"/>
                </a:schemeClr>
              </a:solidFill>
            </a:endParaRPr>
          </a:p>
          <a:p>
            <a:pPr algn="ctr">
              <a:buNone/>
            </a:pPr>
            <a:r>
              <a:rPr lang="en-US" b="1" dirty="0">
                <a:solidFill>
                  <a:schemeClr val="tx2">
                    <a:lumMod val="10000"/>
                  </a:schemeClr>
                </a:solidFill>
              </a:rPr>
              <a:t>t</a:t>
            </a:r>
            <a:r>
              <a:rPr lang="en-US" b="1" dirty="0" smtClean="0">
                <a:solidFill>
                  <a:schemeClr val="tx2">
                    <a:lumMod val="10000"/>
                  </a:schemeClr>
                </a:solidFill>
              </a:rPr>
              <a:t>he </a:t>
            </a:r>
            <a:r>
              <a:rPr lang="en-US" b="1" dirty="0">
                <a:solidFill>
                  <a:schemeClr val="tx2">
                    <a:lumMod val="10000"/>
                  </a:schemeClr>
                </a:solidFill>
              </a:rPr>
              <a:t>Association </a:t>
            </a:r>
            <a:r>
              <a:rPr lang="en-US" b="1" dirty="0" smtClean="0">
                <a:solidFill>
                  <a:schemeClr val="tx2">
                    <a:lumMod val="10000"/>
                  </a:schemeClr>
                </a:solidFill>
              </a:rPr>
              <a:t>of </a:t>
            </a:r>
            <a:r>
              <a:rPr lang="en-US" b="1" dirty="0">
                <a:solidFill>
                  <a:schemeClr val="tx2">
                    <a:lumMod val="10000"/>
                  </a:schemeClr>
                </a:solidFill>
              </a:rPr>
              <a:t>American Colleges </a:t>
            </a:r>
            <a:r>
              <a:rPr lang="en-US" b="1" dirty="0" smtClean="0">
                <a:solidFill>
                  <a:schemeClr val="tx2">
                    <a:lumMod val="10000"/>
                  </a:schemeClr>
                </a:solidFill>
              </a:rPr>
              <a:t>and </a:t>
            </a:r>
            <a:r>
              <a:rPr lang="en-US" b="1" dirty="0">
                <a:solidFill>
                  <a:schemeClr val="tx2">
                    <a:lumMod val="10000"/>
                  </a:schemeClr>
                </a:solidFill>
              </a:rPr>
              <a:t>Universities</a:t>
            </a:r>
            <a:endParaRPr lang="en-US" dirty="0">
              <a:solidFill>
                <a:schemeClr val="tx2">
                  <a:lumMod val="10000"/>
                </a:schemeClr>
              </a:solidFill>
            </a:endParaRPr>
          </a:p>
          <a:p>
            <a:pPr algn="ctr">
              <a:buNone/>
            </a:pPr>
            <a:r>
              <a:rPr lang="en-US" b="1" dirty="0">
                <a:solidFill>
                  <a:schemeClr val="tx2">
                    <a:lumMod val="10000"/>
                  </a:schemeClr>
                </a:solidFill>
              </a:rPr>
              <a:t>Conducted </a:t>
            </a:r>
            <a:r>
              <a:rPr lang="en-US" b="1" dirty="0" smtClean="0">
                <a:solidFill>
                  <a:schemeClr val="tx2">
                    <a:lumMod val="10000"/>
                  </a:schemeClr>
                </a:solidFill>
              </a:rPr>
              <a:t>by </a:t>
            </a:r>
            <a:r>
              <a:rPr lang="en-US" b="1" dirty="0">
                <a:solidFill>
                  <a:schemeClr val="tx2">
                    <a:lumMod val="10000"/>
                  </a:schemeClr>
                </a:solidFill>
              </a:rPr>
              <a:t>Hart Research Associates</a:t>
            </a:r>
            <a:endParaRPr lang="en-US" dirty="0">
              <a:solidFill>
                <a:schemeClr val="tx2">
                  <a:lumMod val="10000"/>
                </a:schemeClr>
              </a:solidFill>
            </a:endParaRPr>
          </a:p>
          <a:p>
            <a:pPr algn="ctr">
              <a:buNone/>
            </a:pPr>
            <a:r>
              <a:rPr lang="en-US" b="1" dirty="0">
                <a:solidFill>
                  <a:schemeClr val="tx2">
                    <a:lumMod val="10000"/>
                  </a:schemeClr>
                </a:solidFill>
              </a:rPr>
              <a:t>May 2009</a:t>
            </a:r>
          </a:p>
          <a:p>
            <a:pPr algn="ctr">
              <a:buNone/>
            </a:pPr>
            <a:endParaRPr lang="en-US" sz="1800" dirty="0">
              <a:solidFill>
                <a:schemeClr val="tx2">
                  <a:lumMod val="10000"/>
                </a:schemeClr>
              </a:solidFill>
            </a:endParaRPr>
          </a:p>
          <a:p>
            <a:pPr lvl="1"/>
            <a:r>
              <a:rPr lang="en-US" sz="2200" i="1" dirty="0" smtClean="0">
                <a:solidFill>
                  <a:schemeClr val="tx2">
                    <a:lumMod val="10000"/>
                  </a:schemeClr>
                </a:solidFill>
              </a:rPr>
              <a:t>The </a:t>
            </a:r>
            <a:r>
              <a:rPr lang="en-US" sz="2200" i="1" dirty="0">
                <a:solidFill>
                  <a:schemeClr val="tx2">
                    <a:lumMod val="10000"/>
                  </a:schemeClr>
                </a:solidFill>
              </a:rPr>
              <a:t>second of two reports summarizing findings from a </a:t>
            </a:r>
            <a:r>
              <a:rPr lang="en-US" sz="2200" i="1" dirty="0" smtClean="0">
                <a:solidFill>
                  <a:schemeClr val="tx2">
                    <a:lumMod val="10000"/>
                  </a:schemeClr>
                </a:solidFill>
              </a:rPr>
              <a:t>survey</a:t>
            </a:r>
            <a:r>
              <a:rPr lang="en-US" sz="2200" dirty="0" smtClean="0">
                <a:solidFill>
                  <a:schemeClr val="tx2">
                    <a:lumMod val="10000"/>
                  </a:schemeClr>
                </a:solidFill>
              </a:rPr>
              <a:t> </a:t>
            </a:r>
            <a:r>
              <a:rPr lang="en-US" sz="2200" i="1" dirty="0" smtClean="0">
                <a:solidFill>
                  <a:schemeClr val="tx2">
                    <a:lumMod val="10000"/>
                  </a:schemeClr>
                </a:solidFill>
              </a:rPr>
              <a:t>conducted </a:t>
            </a:r>
            <a:r>
              <a:rPr lang="en-US" sz="2200" i="1" dirty="0">
                <a:solidFill>
                  <a:schemeClr val="tx2">
                    <a:lumMod val="10000"/>
                  </a:schemeClr>
                </a:solidFill>
              </a:rPr>
              <a:t>in late 2008 and early 2009 of chief academic officers at </a:t>
            </a:r>
            <a:r>
              <a:rPr lang="en-US" sz="2200" i="1" dirty="0" smtClean="0">
                <a:solidFill>
                  <a:schemeClr val="tx2">
                    <a:lumMod val="10000"/>
                  </a:schemeClr>
                </a:solidFill>
              </a:rPr>
              <a:t>AAC&amp;U</a:t>
            </a:r>
            <a:r>
              <a:rPr lang="en-US" sz="2200" dirty="0" smtClean="0">
                <a:solidFill>
                  <a:schemeClr val="tx2">
                    <a:lumMod val="10000"/>
                  </a:schemeClr>
                </a:solidFill>
              </a:rPr>
              <a:t> </a:t>
            </a:r>
            <a:r>
              <a:rPr lang="en-US" sz="2200" i="1" dirty="0" smtClean="0">
                <a:solidFill>
                  <a:schemeClr val="tx2">
                    <a:lumMod val="10000"/>
                  </a:schemeClr>
                </a:solidFill>
              </a:rPr>
              <a:t>member </a:t>
            </a:r>
            <a:r>
              <a:rPr lang="en-US" sz="2200" i="1" dirty="0">
                <a:solidFill>
                  <a:schemeClr val="tx2">
                    <a:lumMod val="10000"/>
                  </a:schemeClr>
                </a:solidFill>
              </a:rPr>
              <a:t>institutions. </a:t>
            </a:r>
            <a:endParaRPr lang="en-US" sz="2200" i="1" dirty="0" smtClean="0">
              <a:solidFill>
                <a:schemeClr val="tx2">
                  <a:lumMod val="10000"/>
                </a:schemeClr>
              </a:solidFill>
            </a:endParaRPr>
          </a:p>
          <a:p>
            <a:pPr algn="ctr">
              <a:buNone/>
            </a:pPr>
            <a:r>
              <a:rPr lang="en-US" sz="2200" i="1" dirty="0" smtClean="0">
                <a:solidFill>
                  <a:schemeClr val="tx2">
                    <a:lumMod val="10000"/>
                  </a:schemeClr>
                </a:solidFill>
              </a:rPr>
              <a:t>For </a:t>
            </a:r>
            <a:r>
              <a:rPr lang="en-US" sz="2200" i="1" dirty="0">
                <a:solidFill>
                  <a:schemeClr val="tx2">
                    <a:lumMod val="10000"/>
                  </a:schemeClr>
                </a:solidFill>
              </a:rPr>
              <a:t>other survey reports, see </a:t>
            </a:r>
            <a:r>
              <a:rPr lang="en-US" sz="2200" b="1" i="1" u="sng" dirty="0">
                <a:solidFill>
                  <a:schemeClr val="tx2">
                    <a:lumMod val="75000"/>
                  </a:schemeClr>
                </a:solidFill>
              </a:rPr>
              <a:t>www.aacu.org</a:t>
            </a:r>
            <a:endParaRPr lang="en-US" sz="2200" b="1" u="sng" dirty="0">
              <a:solidFill>
                <a:schemeClr val="tx2">
                  <a:lumMod val="75000"/>
                </a:schemeClr>
              </a:solidFill>
            </a:endParaRPr>
          </a:p>
          <a:p>
            <a:pPr algn="ctr">
              <a:buNone/>
            </a:pPr>
            <a:r>
              <a:rPr lang="en-US" sz="2200" dirty="0">
                <a:solidFill>
                  <a:schemeClr val="tx2">
                    <a:lumMod val="10000"/>
                  </a:schemeClr>
                </a:solidFill>
              </a:rPr>
              <a:t>Hart Research Associates</a:t>
            </a:r>
          </a:p>
          <a:p>
            <a:pPr algn="ctr">
              <a:buNone/>
            </a:pPr>
            <a:r>
              <a:rPr lang="en-US" sz="2200" dirty="0">
                <a:solidFill>
                  <a:schemeClr val="tx2">
                    <a:lumMod val="10000"/>
                  </a:schemeClr>
                </a:solidFill>
              </a:rPr>
              <a:t>1724 Connecticut Avenue, NW</a:t>
            </a:r>
          </a:p>
          <a:p>
            <a:pPr algn="ctr">
              <a:buNone/>
            </a:pPr>
            <a:r>
              <a:rPr lang="en-US" sz="2200" dirty="0">
                <a:solidFill>
                  <a:schemeClr val="tx2">
                    <a:lumMod val="10000"/>
                  </a:schemeClr>
                </a:solidFill>
              </a:rPr>
              <a:t>Washington, DC 20009</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667000"/>
          </a:xfrm>
        </p:spPr>
        <p:txBody>
          <a:bodyPr>
            <a:normAutofit/>
          </a:bodyPr>
          <a:lstStyle/>
          <a:p>
            <a:pPr algn="ctr"/>
            <a:r>
              <a:rPr lang="en-US" sz="6000" dirty="0">
                <a:solidFill>
                  <a:schemeClr val="tx2">
                    <a:lumMod val="10000"/>
                  </a:schemeClr>
                </a:solidFill>
              </a:rPr>
              <a:t>FUTURE STEPS</a:t>
            </a:r>
            <a:r>
              <a:rPr lang="en-US" sz="6000" dirty="0" smtClean="0">
                <a:solidFill>
                  <a:schemeClr val="tx2">
                    <a:lumMod val="10000"/>
                  </a:schemeClr>
                </a:solidFill>
              </a:rPr>
              <a:t>?</a:t>
            </a:r>
            <a:endParaRPr lang="en-US" sz="6000" dirty="0">
              <a:solidFill>
                <a:schemeClr val="tx2">
                  <a:lumMod val="10000"/>
                </a:schemeClr>
              </a:solidFill>
            </a:endParaRPr>
          </a:p>
        </p:txBody>
      </p:sp>
      <p:sp>
        <p:nvSpPr>
          <p:cNvPr id="3" name="Content Placeholder 2"/>
          <p:cNvSpPr>
            <a:spLocks noGrp="1"/>
          </p:cNvSpPr>
          <p:nvPr>
            <p:ph idx="1"/>
          </p:nvPr>
        </p:nvSpPr>
        <p:spPr>
          <a:xfrm>
            <a:off x="457200" y="4267200"/>
            <a:ext cx="8229600" cy="1828800"/>
          </a:xfrm>
        </p:spPr>
        <p:txBody>
          <a:bodyPr>
            <a:normAutofit/>
          </a:bodyPr>
          <a:lstStyle/>
          <a:p>
            <a:pPr algn="ctr">
              <a:buNone/>
            </a:pPr>
            <a:r>
              <a:rPr lang="en-US" sz="2800" dirty="0" smtClean="0">
                <a:solidFill>
                  <a:schemeClr val="tx2">
                    <a:lumMod val="10000"/>
                  </a:schemeClr>
                </a:solidFill>
              </a:rPr>
              <a:t>Information from this presentation can be found at: </a:t>
            </a:r>
          </a:p>
          <a:p>
            <a:pPr algn="ctr">
              <a:buNone/>
            </a:pPr>
            <a:r>
              <a:rPr lang="en-US" sz="3600" b="1" u="sng" dirty="0" smtClean="0">
                <a:solidFill>
                  <a:schemeClr val="tx2">
                    <a:lumMod val="75000"/>
                  </a:schemeClr>
                </a:solidFill>
              </a:rPr>
              <a:t>www.valdosta.edu/sacs/gec/</a:t>
            </a:r>
            <a:endParaRPr lang="en-US" sz="3200" u="sng" dirty="0" smtClean="0">
              <a:solidFill>
                <a:schemeClr val="tx2">
                  <a:lumMod val="75000"/>
                </a:schemeClr>
              </a:solidFill>
            </a:endParaRPr>
          </a:p>
          <a:p>
            <a:pPr algn="ctr">
              <a:buNone/>
            </a:pP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2">
                    <a:lumMod val="10000"/>
                  </a:schemeClr>
                </a:solidFill>
              </a:rPr>
              <a:t>Executive Summary Of Key Findings</a:t>
            </a:r>
            <a:endParaRPr lang="en-US" dirty="0">
              <a:solidFill>
                <a:schemeClr val="tx2">
                  <a:lumMod val="10000"/>
                </a:schemeClr>
              </a:solidFill>
            </a:endParaRPr>
          </a:p>
        </p:txBody>
      </p:sp>
      <p:sp>
        <p:nvSpPr>
          <p:cNvPr id="3" name="Content Placeholder 2"/>
          <p:cNvSpPr>
            <a:spLocks noGrp="1"/>
          </p:cNvSpPr>
          <p:nvPr>
            <p:ph idx="1"/>
          </p:nvPr>
        </p:nvSpPr>
        <p:spPr/>
        <p:txBody>
          <a:bodyPr>
            <a:normAutofit fontScale="92500" lnSpcReduction="10000"/>
          </a:bodyPr>
          <a:lstStyle/>
          <a:p>
            <a:pPr marL="0" indent="0">
              <a:lnSpc>
                <a:spcPct val="120000"/>
              </a:lnSpc>
              <a:spcBef>
                <a:spcPts val="0"/>
              </a:spcBef>
              <a:buNone/>
            </a:pPr>
            <a:r>
              <a:rPr lang="en-US" sz="2200" dirty="0" smtClean="0">
                <a:solidFill>
                  <a:schemeClr val="tx2">
                    <a:lumMod val="75000"/>
                  </a:schemeClr>
                </a:solidFill>
              </a:rPr>
              <a:t>78% of </a:t>
            </a:r>
            <a:r>
              <a:rPr lang="en-US" sz="2200" dirty="0">
                <a:solidFill>
                  <a:schemeClr val="tx2">
                    <a:lumMod val="75000"/>
                  </a:schemeClr>
                </a:solidFill>
              </a:rPr>
              <a:t>AAC&amp;U member institutions </a:t>
            </a:r>
            <a:r>
              <a:rPr lang="en-US" sz="2200" dirty="0" smtClean="0">
                <a:solidFill>
                  <a:schemeClr val="tx2">
                    <a:lumMod val="75000"/>
                  </a:schemeClr>
                </a:solidFill>
              </a:rPr>
              <a:t> have a common set </a:t>
            </a:r>
            <a:r>
              <a:rPr lang="en-US" sz="2200" dirty="0">
                <a:solidFill>
                  <a:schemeClr val="tx2">
                    <a:lumMod val="75000"/>
                  </a:schemeClr>
                </a:solidFill>
              </a:rPr>
              <a:t>of intended learning outcomes for </a:t>
            </a:r>
            <a:r>
              <a:rPr lang="en-US" sz="2200" i="1" dirty="0">
                <a:solidFill>
                  <a:schemeClr val="tx2">
                    <a:lumMod val="75000"/>
                  </a:schemeClr>
                </a:solidFill>
              </a:rPr>
              <a:t>all </a:t>
            </a:r>
            <a:r>
              <a:rPr lang="en-US" sz="2200" dirty="0" smtClean="0">
                <a:solidFill>
                  <a:schemeClr val="tx2">
                    <a:lumMod val="75000"/>
                  </a:schemeClr>
                </a:solidFill>
              </a:rPr>
              <a:t>undergraduate students. The skills </a:t>
            </a:r>
            <a:r>
              <a:rPr lang="en-US" sz="2200" dirty="0">
                <a:solidFill>
                  <a:schemeClr val="tx2">
                    <a:lumMod val="75000"/>
                  </a:schemeClr>
                </a:solidFill>
              </a:rPr>
              <a:t>most widely addressed </a:t>
            </a:r>
            <a:r>
              <a:rPr lang="en-US" sz="2200" dirty="0" smtClean="0">
                <a:solidFill>
                  <a:schemeClr val="tx2">
                    <a:lumMod val="75000"/>
                  </a:schemeClr>
                </a:solidFill>
              </a:rPr>
              <a:t>are:</a:t>
            </a:r>
          </a:p>
          <a:p>
            <a:pPr marL="1737360" lvl="6" indent="0">
              <a:lnSpc>
                <a:spcPct val="120000"/>
              </a:lnSpc>
              <a:spcBef>
                <a:spcPts val="0"/>
              </a:spcBef>
              <a:buFont typeface="Arial" pitchFamily="34" charset="0"/>
              <a:buChar char="•"/>
            </a:pPr>
            <a:r>
              <a:rPr lang="en-US" sz="2000" dirty="0" smtClean="0">
                <a:solidFill>
                  <a:schemeClr val="tx2">
                    <a:lumMod val="75000"/>
                  </a:schemeClr>
                </a:solidFill>
              </a:rPr>
              <a:t> </a:t>
            </a:r>
            <a:r>
              <a:rPr lang="en-US" sz="2000" dirty="0" smtClean="0">
                <a:solidFill>
                  <a:schemeClr val="tx2">
                    <a:lumMod val="10000"/>
                  </a:schemeClr>
                </a:solidFill>
              </a:rPr>
              <a:t>Writing</a:t>
            </a:r>
          </a:p>
          <a:p>
            <a:pPr marL="1737360" lvl="6" indent="0">
              <a:lnSpc>
                <a:spcPct val="120000"/>
              </a:lnSpc>
              <a:spcBef>
                <a:spcPts val="0"/>
              </a:spcBef>
              <a:buFont typeface="Arial" pitchFamily="34" charset="0"/>
              <a:buChar char="•"/>
            </a:pPr>
            <a:r>
              <a:rPr lang="en-US" sz="2000" dirty="0" smtClean="0">
                <a:solidFill>
                  <a:schemeClr val="tx2">
                    <a:lumMod val="10000"/>
                  </a:schemeClr>
                </a:solidFill>
              </a:rPr>
              <a:t> critical thinking</a:t>
            </a:r>
          </a:p>
          <a:p>
            <a:pPr marL="1737360" lvl="6" indent="0">
              <a:lnSpc>
                <a:spcPct val="120000"/>
              </a:lnSpc>
              <a:spcBef>
                <a:spcPts val="0"/>
              </a:spcBef>
              <a:buFont typeface="Arial" pitchFamily="34" charset="0"/>
              <a:buChar char="•"/>
            </a:pPr>
            <a:r>
              <a:rPr lang="en-US" sz="2000" dirty="0" smtClean="0">
                <a:solidFill>
                  <a:schemeClr val="tx2">
                    <a:lumMod val="10000"/>
                  </a:schemeClr>
                </a:solidFill>
              </a:rPr>
              <a:t> quantitative reasoning</a:t>
            </a:r>
          </a:p>
          <a:p>
            <a:pPr marL="1737360" lvl="6" indent="0">
              <a:lnSpc>
                <a:spcPct val="120000"/>
              </a:lnSpc>
              <a:spcBef>
                <a:spcPts val="0"/>
              </a:spcBef>
              <a:buFont typeface="Arial" pitchFamily="34" charset="0"/>
              <a:buChar char="•"/>
            </a:pPr>
            <a:r>
              <a:rPr lang="en-US" sz="2000" dirty="0" smtClean="0">
                <a:solidFill>
                  <a:schemeClr val="tx2">
                    <a:lumMod val="10000"/>
                  </a:schemeClr>
                </a:solidFill>
              </a:rPr>
              <a:t> oral communication skills</a:t>
            </a:r>
          </a:p>
          <a:p>
            <a:pPr marL="0" indent="0">
              <a:lnSpc>
                <a:spcPct val="120000"/>
              </a:lnSpc>
              <a:spcBef>
                <a:spcPts val="0"/>
              </a:spcBef>
              <a:buNone/>
            </a:pPr>
            <a:r>
              <a:rPr lang="en-US" sz="2200" dirty="0" smtClean="0">
                <a:solidFill>
                  <a:schemeClr val="tx2">
                    <a:lumMod val="75000"/>
                  </a:schemeClr>
                </a:solidFill>
              </a:rPr>
              <a:t>The </a:t>
            </a:r>
            <a:r>
              <a:rPr lang="en-US" sz="2200" dirty="0">
                <a:solidFill>
                  <a:schemeClr val="tx2">
                    <a:lumMod val="75000"/>
                  </a:schemeClr>
                </a:solidFill>
              </a:rPr>
              <a:t>knowledge areas most often </a:t>
            </a:r>
            <a:r>
              <a:rPr lang="en-US" sz="2200" dirty="0" smtClean="0">
                <a:solidFill>
                  <a:schemeClr val="tx2">
                    <a:lumMod val="75000"/>
                  </a:schemeClr>
                </a:solidFill>
              </a:rPr>
              <a:t>incorporated are:</a:t>
            </a:r>
          </a:p>
          <a:p>
            <a:pPr marL="1737360" lvl="6" indent="0">
              <a:lnSpc>
                <a:spcPct val="120000"/>
              </a:lnSpc>
              <a:spcBef>
                <a:spcPts val="0"/>
              </a:spcBef>
              <a:buFont typeface="Arial" pitchFamily="34" charset="0"/>
              <a:buChar char="•"/>
            </a:pPr>
            <a:r>
              <a:rPr lang="en-US" sz="2100" dirty="0" smtClean="0">
                <a:solidFill>
                  <a:schemeClr val="tx2">
                    <a:lumMod val="75000"/>
                  </a:schemeClr>
                </a:solidFill>
              </a:rPr>
              <a:t> </a:t>
            </a:r>
            <a:r>
              <a:rPr lang="en-US" sz="2100" dirty="0" smtClean="0">
                <a:solidFill>
                  <a:schemeClr val="tx2">
                    <a:lumMod val="10000"/>
                  </a:schemeClr>
                </a:solidFill>
              </a:rPr>
              <a:t>Humanities</a:t>
            </a:r>
          </a:p>
          <a:p>
            <a:pPr marL="1737360" lvl="6" indent="0">
              <a:lnSpc>
                <a:spcPct val="120000"/>
              </a:lnSpc>
              <a:spcBef>
                <a:spcPts val="0"/>
              </a:spcBef>
              <a:buFont typeface="Arial" pitchFamily="34" charset="0"/>
              <a:buChar char="•"/>
            </a:pPr>
            <a:r>
              <a:rPr lang="en-US" sz="2100" dirty="0" smtClean="0">
                <a:solidFill>
                  <a:schemeClr val="tx2">
                    <a:lumMod val="10000"/>
                  </a:schemeClr>
                </a:solidFill>
              </a:rPr>
              <a:t> Sciences</a:t>
            </a:r>
          </a:p>
          <a:p>
            <a:pPr marL="1737360" lvl="6" indent="0">
              <a:lnSpc>
                <a:spcPct val="120000"/>
              </a:lnSpc>
              <a:spcBef>
                <a:spcPts val="0"/>
              </a:spcBef>
              <a:buFont typeface="Arial" pitchFamily="34" charset="0"/>
              <a:buChar char="•"/>
            </a:pPr>
            <a:r>
              <a:rPr lang="en-US" sz="2100" dirty="0" smtClean="0">
                <a:solidFill>
                  <a:schemeClr val="tx2">
                    <a:lumMod val="10000"/>
                  </a:schemeClr>
                </a:solidFill>
              </a:rPr>
              <a:t> Social Sciences</a:t>
            </a:r>
          </a:p>
          <a:p>
            <a:pPr marL="1737360" lvl="6" indent="0">
              <a:lnSpc>
                <a:spcPct val="120000"/>
              </a:lnSpc>
              <a:spcBef>
                <a:spcPts val="0"/>
              </a:spcBef>
              <a:buFont typeface="Arial" pitchFamily="34" charset="0"/>
              <a:buChar char="•"/>
            </a:pPr>
            <a:r>
              <a:rPr lang="en-US" sz="2100" dirty="0" smtClean="0">
                <a:solidFill>
                  <a:schemeClr val="tx2">
                    <a:lumMod val="10000"/>
                  </a:schemeClr>
                </a:solidFill>
              </a:rPr>
              <a:t> Global Cultures</a:t>
            </a:r>
          </a:p>
          <a:p>
            <a:pPr marL="1737360" lvl="6" indent="0">
              <a:lnSpc>
                <a:spcPct val="120000"/>
              </a:lnSpc>
              <a:spcBef>
                <a:spcPts val="0"/>
              </a:spcBef>
              <a:buFont typeface="Arial" pitchFamily="34" charset="0"/>
              <a:buChar char="•"/>
            </a:pPr>
            <a:r>
              <a:rPr lang="en-US" sz="2100" dirty="0" smtClean="0">
                <a:solidFill>
                  <a:schemeClr val="tx2">
                    <a:lumMod val="10000"/>
                  </a:schemeClr>
                </a:solidFill>
              </a:rPr>
              <a:t> Mathematics</a:t>
            </a:r>
          </a:p>
          <a:p>
            <a:pPr marL="0" indent="0">
              <a:lnSpc>
                <a:spcPct val="120000"/>
              </a:lnSpc>
              <a:spcBef>
                <a:spcPts val="0"/>
              </a:spcBef>
              <a:buNone/>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990600"/>
          </a:xfrm>
        </p:spPr>
        <p:txBody>
          <a:bodyPr>
            <a:normAutofit/>
          </a:bodyPr>
          <a:lstStyle/>
          <a:p>
            <a:pPr algn="ctr"/>
            <a:r>
              <a:rPr lang="en-US" sz="3800" b="1" dirty="0" smtClean="0">
                <a:solidFill>
                  <a:schemeClr val="tx2">
                    <a:lumMod val="10000"/>
                  </a:schemeClr>
                </a:solidFill>
              </a:rPr>
              <a:t>Executive Summary of Key Findings</a:t>
            </a:r>
            <a:endParaRPr lang="en-US" sz="3800" dirty="0">
              <a:solidFill>
                <a:schemeClr val="tx2">
                  <a:lumMod val="10000"/>
                </a:schemeClr>
              </a:solidFill>
            </a:endParaRPr>
          </a:p>
        </p:txBody>
      </p:sp>
      <p:sp>
        <p:nvSpPr>
          <p:cNvPr id="3" name="Content Placeholder 2"/>
          <p:cNvSpPr>
            <a:spLocks noGrp="1"/>
          </p:cNvSpPr>
          <p:nvPr>
            <p:ph idx="1"/>
          </p:nvPr>
        </p:nvSpPr>
        <p:spPr>
          <a:xfrm>
            <a:off x="457200" y="2667000"/>
            <a:ext cx="8229600" cy="3429000"/>
          </a:xfrm>
        </p:spPr>
        <p:txBody>
          <a:bodyPr>
            <a:normAutofit/>
          </a:bodyPr>
          <a:lstStyle/>
          <a:p>
            <a:pPr indent="0">
              <a:buNone/>
            </a:pPr>
            <a:r>
              <a:rPr lang="en-US" sz="2800" dirty="0" smtClean="0">
                <a:solidFill>
                  <a:schemeClr val="tx2">
                    <a:lumMod val="75000"/>
                  </a:schemeClr>
                </a:solidFill>
              </a:rPr>
              <a:t>56% of </a:t>
            </a:r>
            <a:r>
              <a:rPr lang="en-US" sz="2800" dirty="0">
                <a:solidFill>
                  <a:schemeClr val="tx2">
                    <a:lumMod val="75000"/>
                  </a:schemeClr>
                </a:solidFill>
              </a:rPr>
              <a:t>administrators </a:t>
            </a:r>
            <a:r>
              <a:rPr lang="en-US" sz="2800" dirty="0" smtClean="0">
                <a:solidFill>
                  <a:schemeClr val="tx2">
                    <a:lumMod val="75000"/>
                  </a:schemeClr>
                </a:solidFill>
              </a:rPr>
              <a:t>say general </a:t>
            </a:r>
            <a:r>
              <a:rPr lang="en-US" sz="2800" dirty="0">
                <a:solidFill>
                  <a:schemeClr val="tx2">
                    <a:lumMod val="75000"/>
                  </a:schemeClr>
                </a:solidFill>
              </a:rPr>
              <a:t>education has </a:t>
            </a:r>
            <a:r>
              <a:rPr lang="en-US" sz="2800" dirty="0" smtClean="0">
                <a:solidFill>
                  <a:schemeClr val="tx2">
                    <a:lumMod val="75000"/>
                  </a:schemeClr>
                </a:solidFill>
              </a:rPr>
              <a:t>increased as </a:t>
            </a:r>
            <a:r>
              <a:rPr lang="en-US" sz="2800" dirty="0">
                <a:solidFill>
                  <a:schemeClr val="tx2">
                    <a:lumMod val="75000"/>
                  </a:schemeClr>
                </a:solidFill>
              </a:rPr>
              <a:t>a priority for their </a:t>
            </a:r>
            <a:r>
              <a:rPr lang="en-US" sz="2800" dirty="0" smtClean="0">
                <a:solidFill>
                  <a:schemeClr val="tx2">
                    <a:lumMod val="75000"/>
                  </a:schemeClr>
                </a:solidFill>
              </a:rPr>
              <a:t>institution. </a:t>
            </a:r>
            <a:endParaRPr lang="en-US" sz="2800" dirty="0">
              <a:solidFill>
                <a:schemeClr val="tx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1219200"/>
          </a:xfrm>
        </p:spPr>
        <p:txBody>
          <a:bodyPr>
            <a:normAutofit fontScale="90000"/>
          </a:bodyPr>
          <a:lstStyle/>
          <a:p>
            <a:r>
              <a:rPr lang="en-US" b="1" dirty="0" smtClean="0">
                <a:solidFill>
                  <a:schemeClr val="tx2">
                    <a:lumMod val="10000"/>
                  </a:schemeClr>
                </a:solidFill>
              </a:rPr>
              <a:t>Executive Summary of Key Findings</a:t>
            </a:r>
            <a:endParaRPr lang="en-US" dirty="0">
              <a:solidFill>
                <a:schemeClr val="tx2">
                  <a:lumMod val="10000"/>
                </a:schemeClr>
              </a:solidFill>
            </a:endParaRPr>
          </a:p>
        </p:txBody>
      </p:sp>
      <p:sp>
        <p:nvSpPr>
          <p:cNvPr id="3" name="Content Placeholder 2"/>
          <p:cNvSpPr>
            <a:spLocks noGrp="1"/>
          </p:cNvSpPr>
          <p:nvPr>
            <p:ph idx="1"/>
          </p:nvPr>
        </p:nvSpPr>
        <p:spPr>
          <a:xfrm>
            <a:off x="457200" y="2286000"/>
            <a:ext cx="8229600" cy="3810000"/>
          </a:xfrm>
        </p:spPr>
        <p:txBody>
          <a:bodyPr>
            <a:normAutofit lnSpcReduction="10000"/>
          </a:bodyPr>
          <a:lstStyle/>
          <a:p>
            <a:pPr indent="0">
              <a:spcAft>
                <a:spcPts val="2400"/>
              </a:spcAft>
              <a:buNone/>
            </a:pPr>
            <a:r>
              <a:rPr lang="en-US" dirty="0" smtClean="0">
                <a:solidFill>
                  <a:schemeClr val="tx2">
                    <a:lumMod val="75000"/>
                  </a:schemeClr>
                </a:solidFill>
              </a:rPr>
              <a:t>89% </a:t>
            </a:r>
            <a:r>
              <a:rPr lang="en-US" dirty="0">
                <a:solidFill>
                  <a:schemeClr val="tx2">
                    <a:lumMod val="75000"/>
                  </a:schemeClr>
                </a:solidFill>
              </a:rPr>
              <a:t>of institutions are in some stage of assessing or modifying their general education </a:t>
            </a:r>
            <a:r>
              <a:rPr lang="en-US" dirty="0" smtClean="0">
                <a:solidFill>
                  <a:schemeClr val="tx2">
                    <a:lumMod val="75000"/>
                  </a:schemeClr>
                </a:solidFill>
              </a:rPr>
              <a:t>program: </a:t>
            </a:r>
          </a:p>
          <a:p>
            <a:pPr lvl="4" indent="0"/>
            <a:r>
              <a:rPr lang="en-US" sz="2000" dirty="0" smtClean="0">
                <a:solidFill>
                  <a:schemeClr val="tx2">
                    <a:lumMod val="10000"/>
                  </a:schemeClr>
                </a:solidFill>
              </a:rPr>
              <a:t> formally </a:t>
            </a:r>
            <a:r>
              <a:rPr lang="en-US" sz="2000" dirty="0">
                <a:solidFill>
                  <a:schemeClr val="tx2">
                    <a:lumMod val="10000"/>
                  </a:schemeClr>
                </a:solidFill>
              </a:rPr>
              <a:t>reviewing their program (19%), </a:t>
            </a:r>
            <a:endParaRPr lang="en-US" sz="2000" dirty="0" smtClean="0">
              <a:solidFill>
                <a:schemeClr val="tx2">
                  <a:lumMod val="10000"/>
                </a:schemeClr>
              </a:solidFill>
            </a:endParaRPr>
          </a:p>
          <a:p>
            <a:pPr lvl="4" indent="0"/>
            <a:r>
              <a:rPr lang="en-US" sz="2000" dirty="0" smtClean="0">
                <a:solidFill>
                  <a:schemeClr val="tx2">
                    <a:lumMod val="10000"/>
                  </a:schemeClr>
                </a:solidFill>
              </a:rPr>
              <a:t> discussing </a:t>
            </a:r>
            <a:r>
              <a:rPr lang="en-US" sz="2000" dirty="0">
                <a:solidFill>
                  <a:schemeClr val="tx2">
                    <a:lumMod val="10000"/>
                  </a:schemeClr>
                </a:solidFill>
              </a:rPr>
              <a:t>proposals for change (22%), </a:t>
            </a:r>
            <a:endParaRPr lang="en-US" sz="2000" dirty="0" smtClean="0">
              <a:solidFill>
                <a:schemeClr val="tx2">
                  <a:lumMod val="10000"/>
                </a:schemeClr>
              </a:solidFill>
            </a:endParaRPr>
          </a:p>
          <a:p>
            <a:pPr lvl="4" indent="0"/>
            <a:r>
              <a:rPr lang="en-US" sz="2000" dirty="0" smtClean="0">
                <a:solidFill>
                  <a:schemeClr val="tx2">
                    <a:lumMod val="10000"/>
                  </a:schemeClr>
                </a:solidFill>
              </a:rPr>
              <a:t> implementing </a:t>
            </a:r>
            <a:r>
              <a:rPr lang="en-US" sz="2000" dirty="0">
                <a:solidFill>
                  <a:schemeClr val="tx2">
                    <a:lumMod val="10000"/>
                  </a:schemeClr>
                </a:solidFill>
              </a:rPr>
              <a:t>changes adopted in the past five years </a:t>
            </a:r>
            <a:r>
              <a:rPr lang="en-US" sz="2000" dirty="0" smtClean="0">
                <a:solidFill>
                  <a:schemeClr val="tx2">
                    <a:lumMod val="10000"/>
                  </a:schemeClr>
                </a:solidFill>
              </a:rPr>
              <a:t> (</a:t>
            </a:r>
            <a:r>
              <a:rPr lang="en-US" sz="2000" dirty="0">
                <a:solidFill>
                  <a:schemeClr val="tx2">
                    <a:lumMod val="10000"/>
                  </a:schemeClr>
                </a:solidFill>
              </a:rPr>
              <a:t>18%), </a:t>
            </a:r>
            <a:r>
              <a:rPr lang="en-US" sz="2000" dirty="0" smtClean="0">
                <a:solidFill>
                  <a:schemeClr val="tx2">
                    <a:lumMod val="10000"/>
                  </a:schemeClr>
                </a:solidFill>
              </a:rPr>
              <a:t>and </a:t>
            </a:r>
          </a:p>
          <a:p>
            <a:pPr lvl="4" indent="0"/>
            <a:r>
              <a:rPr lang="en-US" sz="2000" dirty="0" smtClean="0">
                <a:solidFill>
                  <a:schemeClr val="tx2">
                    <a:lumMod val="10000"/>
                  </a:schemeClr>
                </a:solidFill>
              </a:rPr>
              <a:t> conducting </a:t>
            </a:r>
            <a:r>
              <a:rPr lang="en-US" sz="2000" dirty="0">
                <a:solidFill>
                  <a:schemeClr val="tx2">
                    <a:lumMod val="10000"/>
                  </a:schemeClr>
                </a:solidFill>
              </a:rPr>
              <a:t>assessments of </a:t>
            </a:r>
            <a:r>
              <a:rPr lang="en-US" sz="2000" dirty="0" smtClean="0">
                <a:solidFill>
                  <a:schemeClr val="tx2">
                    <a:lumMod val="10000"/>
                  </a:schemeClr>
                </a:solidFill>
              </a:rPr>
              <a:t>learning outcomes </a:t>
            </a:r>
            <a:r>
              <a:rPr lang="en-US" sz="2000" dirty="0">
                <a:solidFill>
                  <a:schemeClr val="tx2">
                    <a:lumMod val="10000"/>
                  </a:schemeClr>
                </a:solidFill>
              </a:rPr>
              <a:t>in general education (30%).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ormAutofit fontScale="90000"/>
          </a:bodyPr>
          <a:lstStyle/>
          <a:p>
            <a:r>
              <a:rPr lang="en-US" b="1" dirty="0" smtClean="0">
                <a:solidFill>
                  <a:schemeClr val="tx2">
                    <a:lumMod val="10000"/>
                  </a:schemeClr>
                </a:solidFill>
              </a:rPr>
              <a:t>Executive Summary Of Key Findings</a:t>
            </a:r>
            <a:endParaRPr lang="en-US" dirty="0">
              <a:solidFill>
                <a:schemeClr val="tx2">
                  <a:lumMod val="10000"/>
                </a:schemeClr>
              </a:solidFill>
            </a:endParaRPr>
          </a:p>
        </p:txBody>
      </p:sp>
      <p:sp>
        <p:nvSpPr>
          <p:cNvPr id="3" name="Content Placeholder 2"/>
          <p:cNvSpPr>
            <a:spLocks noGrp="1"/>
          </p:cNvSpPr>
          <p:nvPr>
            <p:ph idx="1"/>
          </p:nvPr>
        </p:nvSpPr>
        <p:spPr/>
        <p:txBody>
          <a:bodyPr>
            <a:normAutofit/>
          </a:bodyPr>
          <a:lstStyle/>
          <a:p>
            <a:pPr indent="0">
              <a:spcAft>
                <a:spcPts val="1200"/>
              </a:spcAft>
              <a:buNone/>
            </a:pPr>
            <a:r>
              <a:rPr lang="en-US" dirty="0">
                <a:solidFill>
                  <a:schemeClr val="tx2">
                    <a:lumMod val="75000"/>
                  </a:schemeClr>
                </a:solidFill>
              </a:rPr>
              <a:t>Institutions </a:t>
            </a:r>
            <a:r>
              <a:rPr lang="en-US" dirty="0" smtClean="0">
                <a:solidFill>
                  <a:schemeClr val="tx2">
                    <a:lumMod val="75000"/>
                  </a:schemeClr>
                </a:solidFill>
              </a:rPr>
              <a:t>placing </a:t>
            </a:r>
            <a:r>
              <a:rPr lang="en-US" dirty="0">
                <a:solidFill>
                  <a:schemeClr val="tx2">
                    <a:lumMod val="75000"/>
                  </a:schemeClr>
                </a:solidFill>
              </a:rPr>
              <a:t>a higher priority on general </a:t>
            </a:r>
            <a:r>
              <a:rPr lang="en-US" dirty="0" smtClean="0">
                <a:solidFill>
                  <a:schemeClr val="tx2">
                    <a:lumMod val="75000"/>
                  </a:schemeClr>
                </a:solidFill>
              </a:rPr>
              <a:t>education today </a:t>
            </a:r>
            <a:r>
              <a:rPr lang="en-US" dirty="0">
                <a:solidFill>
                  <a:schemeClr val="tx2">
                    <a:lumMod val="75000"/>
                  </a:schemeClr>
                </a:solidFill>
              </a:rPr>
              <a:t>compared with five years ago are placing more emphasis on </a:t>
            </a:r>
            <a:r>
              <a:rPr lang="en-US" dirty="0" smtClean="0">
                <a:solidFill>
                  <a:schemeClr val="tx2">
                    <a:lumMod val="75000"/>
                  </a:schemeClr>
                </a:solidFill>
              </a:rPr>
              <a:t>many engaged </a:t>
            </a:r>
            <a:r>
              <a:rPr lang="en-US" dirty="0">
                <a:solidFill>
                  <a:schemeClr val="tx2">
                    <a:lumMod val="75000"/>
                  </a:schemeClr>
                </a:solidFill>
              </a:rPr>
              <a:t>learning </a:t>
            </a:r>
            <a:r>
              <a:rPr lang="en-US" dirty="0" smtClean="0">
                <a:solidFill>
                  <a:schemeClr val="tx2">
                    <a:lumMod val="75000"/>
                  </a:schemeClr>
                </a:solidFill>
              </a:rPr>
              <a:t>practices:</a:t>
            </a:r>
          </a:p>
          <a:p>
            <a:pPr lvl="4" indent="0">
              <a:buFont typeface="Arial" pitchFamily="34" charset="0"/>
              <a:buChar char="•"/>
            </a:pPr>
            <a:r>
              <a:rPr lang="en-US" sz="2800" dirty="0" smtClean="0">
                <a:solidFill>
                  <a:schemeClr val="tx2">
                    <a:lumMod val="10000"/>
                  </a:schemeClr>
                </a:solidFill>
              </a:rPr>
              <a:t> undergraduate research </a:t>
            </a:r>
          </a:p>
          <a:p>
            <a:pPr lvl="4" indent="0">
              <a:buFont typeface="Arial" pitchFamily="34" charset="0"/>
              <a:buChar char="•"/>
            </a:pPr>
            <a:r>
              <a:rPr lang="en-US" sz="2800" dirty="0" smtClean="0">
                <a:solidFill>
                  <a:schemeClr val="tx2">
                    <a:lumMod val="10000"/>
                  </a:schemeClr>
                </a:solidFill>
              </a:rPr>
              <a:t> first year experiences </a:t>
            </a:r>
          </a:p>
          <a:p>
            <a:pPr lvl="4" indent="0">
              <a:buFont typeface="Arial" pitchFamily="34" charset="0"/>
              <a:buChar char="•"/>
            </a:pPr>
            <a:r>
              <a:rPr lang="en-US" sz="2800" dirty="0" smtClean="0">
                <a:solidFill>
                  <a:schemeClr val="tx2">
                    <a:lumMod val="10000"/>
                  </a:schemeClr>
                </a:solidFill>
              </a:rPr>
              <a:t> service </a:t>
            </a:r>
            <a:r>
              <a:rPr lang="en-US" sz="2800" dirty="0">
                <a:solidFill>
                  <a:schemeClr val="tx2">
                    <a:lumMod val="10000"/>
                  </a:schemeClr>
                </a:solidFill>
              </a:rPr>
              <a:t>learning </a:t>
            </a:r>
            <a:endParaRPr lang="en-US" sz="2800" dirty="0" smtClean="0">
              <a:solidFill>
                <a:schemeClr val="tx2">
                  <a:lumMod val="10000"/>
                </a:schemeClr>
              </a:solidFill>
            </a:endParaRPr>
          </a:p>
          <a:p>
            <a:pPr lvl="4" indent="0">
              <a:buFont typeface="Arial" pitchFamily="34" charset="0"/>
              <a:buChar char="•"/>
            </a:pPr>
            <a:r>
              <a:rPr lang="en-US" sz="2800" dirty="0" smtClean="0">
                <a:solidFill>
                  <a:schemeClr val="tx2">
                    <a:lumMod val="10000"/>
                  </a:schemeClr>
                </a:solidFill>
              </a:rPr>
              <a:t> internships</a:t>
            </a:r>
            <a:endParaRPr lang="en-US" sz="2800" dirty="0">
              <a:solidFill>
                <a:schemeClr val="tx2">
                  <a:lumMod val="10000"/>
                </a:schemeClr>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229600" cy="1219200"/>
          </a:xfrm>
        </p:spPr>
        <p:txBody>
          <a:bodyPr>
            <a:normAutofit fontScale="90000"/>
          </a:bodyPr>
          <a:lstStyle/>
          <a:p>
            <a:r>
              <a:rPr lang="en-US" dirty="0" smtClean="0">
                <a:solidFill>
                  <a:schemeClr val="tx2">
                    <a:lumMod val="10000"/>
                  </a:schemeClr>
                </a:solidFill>
              </a:rPr>
              <a:t>Trends &amp; Emerging Practices at VSU</a:t>
            </a:r>
            <a:endParaRPr lang="en-US" dirty="0">
              <a:solidFill>
                <a:schemeClr val="tx2">
                  <a:lumMod val="10000"/>
                </a:schemeClr>
              </a:solidFill>
            </a:endParaRPr>
          </a:p>
        </p:txBody>
      </p:sp>
      <p:sp>
        <p:nvSpPr>
          <p:cNvPr id="3" name="Content Placeholder 2"/>
          <p:cNvSpPr>
            <a:spLocks noGrp="1"/>
          </p:cNvSpPr>
          <p:nvPr>
            <p:ph idx="1"/>
          </p:nvPr>
        </p:nvSpPr>
        <p:spPr>
          <a:xfrm>
            <a:off x="457200" y="2895600"/>
            <a:ext cx="8229600" cy="3200400"/>
          </a:xfrm>
        </p:spPr>
        <p:txBody>
          <a:bodyPr/>
          <a:lstStyle/>
          <a:p>
            <a:pPr indent="0">
              <a:buNone/>
            </a:pPr>
            <a:r>
              <a:rPr lang="en-US" b="1" dirty="0" smtClean="0">
                <a:solidFill>
                  <a:schemeClr val="tx2">
                    <a:lumMod val="75000"/>
                  </a:schemeClr>
                </a:solidFill>
              </a:rPr>
              <a:t>78% of </a:t>
            </a:r>
            <a:r>
              <a:rPr lang="en-US" b="1" dirty="0">
                <a:solidFill>
                  <a:schemeClr val="tx2">
                    <a:lumMod val="75000"/>
                  </a:schemeClr>
                </a:solidFill>
              </a:rPr>
              <a:t>AAC&amp;U member institutions </a:t>
            </a:r>
            <a:r>
              <a:rPr lang="en-US" b="1" dirty="0" smtClean="0">
                <a:solidFill>
                  <a:schemeClr val="tx2">
                    <a:lumMod val="75000"/>
                  </a:schemeClr>
                </a:solidFill>
              </a:rPr>
              <a:t>say </a:t>
            </a:r>
            <a:r>
              <a:rPr lang="en-US" b="1" dirty="0">
                <a:solidFill>
                  <a:schemeClr val="tx2">
                    <a:lumMod val="75000"/>
                  </a:schemeClr>
                </a:solidFill>
              </a:rPr>
              <a:t>they have a common set of intended learning outcomes for </a:t>
            </a:r>
            <a:r>
              <a:rPr lang="en-US" b="1" i="1" dirty="0">
                <a:solidFill>
                  <a:schemeClr val="tx2">
                    <a:lumMod val="75000"/>
                  </a:schemeClr>
                </a:solidFill>
              </a:rPr>
              <a:t>all </a:t>
            </a:r>
            <a:r>
              <a:rPr lang="en-US" b="1" dirty="0">
                <a:solidFill>
                  <a:schemeClr val="tx2">
                    <a:lumMod val="75000"/>
                  </a:schemeClr>
                </a:solidFill>
              </a:rPr>
              <a:t>their undergraduate </a:t>
            </a:r>
            <a:r>
              <a:rPr lang="en-US" b="1" dirty="0" smtClean="0">
                <a:solidFill>
                  <a:schemeClr val="tx2">
                    <a:lumMod val="75000"/>
                  </a:schemeClr>
                </a:solidFill>
              </a:rPr>
              <a:t>students.</a:t>
            </a:r>
            <a:endParaRPr lang="en-US" dirty="0">
              <a:solidFill>
                <a:schemeClr val="tx2">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Autofit/>
          </a:bodyPr>
          <a:lstStyle/>
          <a:p>
            <a:pPr algn="ctr"/>
            <a:r>
              <a:rPr lang="en-US" sz="2800" b="1" dirty="0">
                <a:solidFill>
                  <a:schemeClr val="tx2">
                    <a:lumMod val="10000"/>
                  </a:schemeClr>
                </a:solidFill>
              </a:rPr>
              <a:t>VSU’S  Eight General Education </a:t>
            </a:r>
            <a:r>
              <a:rPr lang="en-US" sz="2800" b="1" dirty="0" smtClean="0">
                <a:solidFill>
                  <a:schemeClr val="tx2">
                    <a:lumMod val="10000"/>
                  </a:schemeClr>
                </a:solidFill>
              </a:rPr>
              <a:t>Outcomes:</a:t>
            </a:r>
            <a:endParaRPr lang="en-US" sz="2800" b="1" dirty="0">
              <a:solidFill>
                <a:schemeClr val="tx2">
                  <a:lumMod val="10000"/>
                </a:schemeClr>
              </a:solidFill>
            </a:endParaRPr>
          </a:p>
        </p:txBody>
      </p:sp>
      <p:sp>
        <p:nvSpPr>
          <p:cNvPr id="3" name="Content Placeholder 2"/>
          <p:cNvSpPr>
            <a:spLocks noGrp="1"/>
          </p:cNvSpPr>
          <p:nvPr>
            <p:ph idx="1"/>
          </p:nvPr>
        </p:nvSpPr>
        <p:spPr>
          <a:xfrm>
            <a:off x="457200" y="1066800"/>
            <a:ext cx="8229600" cy="5257800"/>
          </a:xfrm>
        </p:spPr>
        <p:txBody>
          <a:bodyPr>
            <a:noAutofit/>
          </a:bodyPr>
          <a:lstStyle/>
          <a:p>
            <a:pPr lvl="0">
              <a:spcAft>
                <a:spcPts val="600"/>
              </a:spcAft>
              <a:buFont typeface="+mj-lt"/>
              <a:buAutoNum type="arabicPeriod"/>
            </a:pPr>
            <a:r>
              <a:rPr lang="en-US" sz="1800" dirty="0">
                <a:solidFill>
                  <a:schemeClr val="tx2">
                    <a:lumMod val="10000"/>
                  </a:schemeClr>
                </a:solidFill>
              </a:rPr>
              <a:t>Students will demonstrate understanding of the society of the United States and its ideals</a:t>
            </a:r>
          </a:p>
          <a:p>
            <a:pPr lvl="0">
              <a:spcAft>
                <a:spcPts val="600"/>
              </a:spcAft>
              <a:buFont typeface="+mj-lt"/>
              <a:buAutoNum type="arabicPeriod"/>
            </a:pPr>
            <a:r>
              <a:rPr lang="en-US" sz="1800" dirty="0">
                <a:solidFill>
                  <a:schemeClr val="tx2">
                    <a:lumMod val="10000"/>
                  </a:schemeClr>
                </a:solidFill>
              </a:rPr>
              <a:t>Students will demonstrate cross-cultural perspectives and knowledge of other societies.</a:t>
            </a:r>
          </a:p>
          <a:p>
            <a:pPr lvl="0">
              <a:spcAft>
                <a:spcPts val="600"/>
              </a:spcAft>
              <a:buFont typeface="+mj-lt"/>
              <a:buAutoNum type="arabicPeriod"/>
            </a:pPr>
            <a:r>
              <a:rPr lang="en-US" sz="1800" dirty="0">
                <a:solidFill>
                  <a:schemeClr val="tx2">
                    <a:lumMod val="10000"/>
                  </a:schemeClr>
                </a:solidFill>
              </a:rPr>
              <a:t>Students will use computer and information technology when appropriate</a:t>
            </a:r>
          </a:p>
          <a:p>
            <a:pPr lvl="0">
              <a:spcAft>
                <a:spcPts val="600"/>
              </a:spcAft>
              <a:buFont typeface="+mj-lt"/>
              <a:buAutoNum type="arabicPeriod"/>
            </a:pPr>
            <a:r>
              <a:rPr lang="en-US" sz="1800" dirty="0">
                <a:solidFill>
                  <a:schemeClr val="tx2">
                    <a:lumMod val="10000"/>
                  </a:schemeClr>
                </a:solidFill>
              </a:rPr>
              <a:t>Students will express themselves clearly, logically. and precisely in writing and in speaking, and they will demonstrate competence in reading and listening</a:t>
            </a:r>
          </a:p>
          <a:p>
            <a:pPr lvl="0">
              <a:spcAft>
                <a:spcPts val="600"/>
              </a:spcAft>
              <a:buFont typeface="+mj-lt"/>
              <a:buAutoNum type="arabicPeriod"/>
            </a:pPr>
            <a:r>
              <a:rPr lang="en-US" sz="1800" dirty="0">
                <a:solidFill>
                  <a:schemeClr val="tx2">
                    <a:lumMod val="10000"/>
                  </a:schemeClr>
                </a:solidFill>
              </a:rPr>
              <a:t>Students will demonstrate knowledge of scientific and mathematical principles and proficiency in laboratory practices. </a:t>
            </a:r>
          </a:p>
          <a:p>
            <a:pPr lvl="0">
              <a:spcAft>
                <a:spcPts val="600"/>
              </a:spcAft>
              <a:buFont typeface="+mj-lt"/>
              <a:buAutoNum type="arabicPeriod"/>
            </a:pPr>
            <a:r>
              <a:rPr lang="en-US" sz="1800" dirty="0">
                <a:solidFill>
                  <a:schemeClr val="tx2">
                    <a:lumMod val="10000"/>
                  </a:schemeClr>
                </a:solidFill>
              </a:rPr>
              <a:t>Students will demonstrate knowledge of diverse cultural heritages in the arts, the humanities, and the social sciences.</a:t>
            </a:r>
          </a:p>
          <a:p>
            <a:pPr lvl="0">
              <a:spcAft>
                <a:spcPts val="600"/>
              </a:spcAft>
              <a:buFont typeface="+mj-lt"/>
              <a:buAutoNum type="arabicPeriod"/>
            </a:pPr>
            <a:r>
              <a:rPr lang="en-US" sz="1800" dirty="0">
                <a:solidFill>
                  <a:schemeClr val="tx2">
                    <a:lumMod val="10000"/>
                  </a:schemeClr>
                </a:solidFill>
              </a:rPr>
              <a:t>Students will demonstrate the ability to analyze, to evaluate, and to make inferences from oral, written. and visual materials</a:t>
            </a:r>
          </a:p>
          <a:p>
            <a:pPr lvl="0">
              <a:spcAft>
                <a:spcPts val="600"/>
              </a:spcAft>
              <a:buFont typeface="+mj-lt"/>
              <a:buAutoNum type="arabicPeriod"/>
            </a:pPr>
            <a:r>
              <a:rPr lang="en-US" sz="1800" dirty="0">
                <a:solidFill>
                  <a:schemeClr val="tx2">
                    <a:lumMod val="10000"/>
                  </a:schemeClr>
                </a:solidFill>
              </a:rPr>
              <a:t>Students will demonstrate knowledge of principles of ethics and their employment in the analysis and resolution of moral problems</a:t>
            </a:r>
          </a:p>
          <a:p>
            <a:endParaRPr lang="en-US" sz="800" dirty="0">
              <a:solidFill>
                <a:schemeClr val="tx2">
                  <a:lumMod val="1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Autofit/>
          </a:bodyPr>
          <a:lstStyle/>
          <a:p>
            <a:pPr algn="ctr"/>
            <a:r>
              <a:rPr lang="en-US" sz="2500" b="1" dirty="0" smtClean="0">
                <a:solidFill>
                  <a:schemeClr val="tx2">
                    <a:lumMod val="75000"/>
                  </a:schemeClr>
                </a:solidFill>
              </a:rPr>
              <a:t>56% of administrators say </a:t>
            </a:r>
            <a:r>
              <a:rPr lang="en-US" sz="2500" b="1" dirty="0">
                <a:solidFill>
                  <a:schemeClr val="tx2">
                    <a:lumMod val="75000"/>
                  </a:schemeClr>
                </a:solidFill>
              </a:rPr>
              <a:t>general education has </a:t>
            </a:r>
            <a:r>
              <a:rPr lang="en-US" sz="2500" b="1" dirty="0" smtClean="0">
                <a:solidFill>
                  <a:schemeClr val="tx2">
                    <a:lumMod val="75000"/>
                  </a:schemeClr>
                </a:solidFill>
              </a:rPr>
              <a:t>increased</a:t>
            </a:r>
            <a:r>
              <a:rPr lang="en-US" sz="2500" dirty="0" smtClean="0">
                <a:solidFill>
                  <a:schemeClr val="tx2">
                    <a:lumMod val="75000"/>
                  </a:schemeClr>
                </a:solidFill>
              </a:rPr>
              <a:t> </a:t>
            </a:r>
            <a:r>
              <a:rPr lang="en-US" sz="2500" b="1" dirty="0" smtClean="0">
                <a:solidFill>
                  <a:schemeClr val="tx2">
                    <a:lumMod val="75000"/>
                  </a:schemeClr>
                </a:solidFill>
              </a:rPr>
              <a:t>as </a:t>
            </a:r>
            <a:r>
              <a:rPr lang="en-US" sz="2500" b="1" dirty="0">
                <a:solidFill>
                  <a:schemeClr val="tx2">
                    <a:lumMod val="75000"/>
                  </a:schemeClr>
                </a:solidFill>
              </a:rPr>
              <a:t>a priority for their </a:t>
            </a:r>
            <a:r>
              <a:rPr lang="en-US" sz="2500" b="1" dirty="0" smtClean="0">
                <a:solidFill>
                  <a:schemeClr val="tx2">
                    <a:lumMod val="75000"/>
                  </a:schemeClr>
                </a:solidFill>
              </a:rPr>
              <a:t>institution.</a:t>
            </a:r>
            <a:endParaRPr lang="en-US" sz="2500" dirty="0">
              <a:solidFill>
                <a:schemeClr val="tx2">
                  <a:lumMod val="75000"/>
                </a:schemeClr>
              </a:solidFill>
            </a:endParaRPr>
          </a:p>
        </p:txBody>
      </p:sp>
      <p:sp>
        <p:nvSpPr>
          <p:cNvPr id="3" name="Content Placeholder 2"/>
          <p:cNvSpPr>
            <a:spLocks noGrp="1"/>
          </p:cNvSpPr>
          <p:nvPr>
            <p:ph idx="1"/>
          </p:nvPr>
        </p:nvSpPr>
        <p:spPr>
          <a:xfrm>
            <a:off x="457200" y="1752600"/>
            <a:ext cx="8229600" cy="4648200"/>
          </a:xfrm>
        </p:spPr>
        <p:txBody>
          <a:bodyPr>
            <a:normAutofit fontScale="92500" lnSpcReduction="10000"/>
          </a:bodyPr>
          <a:lstStyle/>
          <a:p>
            <a:pPr indent="0">
              <a:spcAft>
                <a:spcPts val="1200"/>
              </a:spcAft>
              <a:buNone/>
            </a:pPr>
            <a:r>
              <a:rPr lang="en-US" sz="2400" dirty="0">
                <a:solidFill>
                  <a:schemeClr val="tx2">
                    <a:lumMod val="10000"/>
                  </a:schemeClr>
                </a:solidFill>
              </a:rPr>
              <a:t>In July 2008, VSU formed </a:t>
            </a:r>
            <a:r>
              <a:rPr lang="en-US" sz="2400" dirty="0" smtClean="0">
                <a:solidFill>
                  <a:schemeClr val="tx2">
                    <a:lumMod val="10000"/>
                  </a:schemeClr>
                </a:solidFill>
              </a:rPr>
              <a:t>the </a:t>
            </a:r>
            <a:r>
              <a:rPr lang="en-US" sz="2400" dirty="0">
                <a:solidFill>
                  <a:schemeClr val="tx2">
                    <a:lumMod val="10000"/>
                  </a:schemeClr>
                </a:solidFill>
              </a:rPr>
              <a:t>General Education </a:t>
            </a:r>
            <a:r>
              <a:rPr lang="en-US" sz="2400" dirty="0" smtClean="0">
                <a:solidFill>
                  <a:schemeClr val="tx2">
                    <a:lumMod val="10000"/>
                  </a:schemeClr>
                </a:solidFill>
              </a:rPr>
              <a:t>Council to address issues central to the Valdosta State University's General Education Curriculum:</a:t>
            </a:r>
          </a:p>
          <a:p>
            <a:pPr lvl="1"/>
            <a:r>
              <a:rPr lang="en-US" sz="2100" dirty="0" smtClean="0">
                <a:solidFill>
                  <a:schemeClr val="tx2">
                    <a:lumMod val="10000"/>
                  </a:schemeClr>
                </a:solidFill>
              </a:rPr>
              <a:t>Overseeing and maintaining the integrity of VSU's core curriculum;</a:t>
            </a:r>
          </a:p>
          <a:p>
            <a:pPr lvl="1"/>
            <a:r>
              <a:rPr lang="en-US" sz="2100" dirty="0" smtClean="0">
                <a:solidFill>
                  <a:schemeClr val="tx2">
                    <a:lumMod val="10000"/>
                  </a:schemeClr>
                </a:solidFill>
              </a:rPr>
              <a:t>Promoting the importance and quality of core curriculum courses in VSU's colleges and departments;</a:t>
            </a:r>
          </a:p>
          <a:p>
            <a:pPr lvl="1"/>
            <a:r>
              <a:rPr lang="en-US" sz="2100" dirty="0" smtClean="0">
                <a:solidFill>
                  <a:schemeClr val="tx2">
                    <a:lumMod val="10000"/>
                  </a:schemeClr>
                </a:solidFill>
              </a:rPr>
              <a:t>Providing guidelines, assistance, and review to departments proposing new courses in the core curriculum;</a:t>
            </a:r>
          </a:p>
          <a:p>
            <a:pPr lvl="1"/>
            <a:r>
              <a:rPr lang="en-US" sz="2100" dirty="0" smtClean="0">
                <a:solidFill>
                  <a:schemeClr val="tx2">
                    <a:lumMod val="10000"/>
                  </a:schemeClr>
                </a:solidFill>
              </a:rPr>
              <a:t>Establishing and reviewing policies related to the transfer of core curriculum courses;</a:t>
            </a:r>
          </a:p>
          <a:p>
            <a:pPr lvl="1"/>
            <a:r>
              <a:rPr lang="en-US" sz="2100" dirty="0" smtClean="0">
                <a:solidFill>
                  <a:schemeClr val="tx2">
                    <a:lumMod val="10000"/>
                  </a:schemeClr>
                </a:solidFill>
              </a:rPr>
              <a:t>Collecting, examining, and reporting on current assessment data on the core curriculum, in particular looking at how well student learning outcomes for the core curriculum are currently being met; and</a:t>
            </a:r>
          </a:p>
          <a:p>
            <a:pPr lvl="1"/>
            <a:r>
              <a:rPr lang="en-US" sz="2100" dirty="0">
                <a:solidFill>
                  <a:schemeClr val="tx2">
                    <a:lumMod val="10000"/>
                  </a:schemeClr>
                </a:solidFill>
              </a:rPr>
              <a:t>Developing and implementing an assessment plan specific to the core curriculum.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TotalTime>
  <Words>1751</Words>
  <Application>Microsoft Office PowerPoint</Application>
  <PresentationFormat>On-screen Show (4:3)</PresentationFormat>
  <Paragraphs>203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Office Theme</vt:lpstr>
      <vt:lpstr>CORE CURRICULUM FACULTY MEETING August 11, 2009 1:30-3:00 p.m. Cypress Room, University Center</vt:lpstr>
      <vt:lpstr>Trends and Emerging Practices in General Education</vt:lpstr>
      <vt:lpstr>Executive Summary Of Key Findings</vt:lpstr>
      <vt:lpstr>Executive Summary of Key Findings</vt:lpstr>
      <vt:lpstr>Executive Summary of Key Findings</vt:lpstr>
      <vt:lpstr>Executive Summary Of Key Findings</vt:lpstr>
      <vt:lpstr>Trends &amp; Emerging Practices at VSU</vt:lpstr>
      <vt:lpstr>VSU’S  Eight General Education Outcomes:</vt:lpstr>
      <vt:lpstr>56% of administrators say general education has increased as a priority for their institution.</vt:lpstr>
      <vt:lpstr>89% of institutions are in some stage of assessing or modifying their general education program</vt:lpstr>
      <vt:lpstr>PowerPoint Presentation</vt:lpstr>
      <vt:lpstr>PowerPoint Presentation</vt:lpstr>
      <vt:lpstr>PowerPoint Presentation</vt:lpstr>
      <vt:lpstr>Phase I Pilot Project Team PSYC 2500</vt:lpstr>
      <vt:lpstr>PowerPoint Presentation</vt:lpstr>
      <vt:lpstr>PowerPoint Presentation</vt:lpstr>
      <vt:lpstr>IN WHAT WAYS MIGHT VSU STRENGTHEN ITS GENERAL EDUCATION CURRICULUM?</vt:lpstr>
      <vt:lpstr>Recommended New USG Core Curriculum Policy, May 18, 2009 . Informal Comparison of Current and Proposed Cores</vt:lpstr>
      <vt:lpstr>Key Rule Changes</vt:lpstr>
      <vt:lpstr>FUTURE STEPS?</vt:lpstr>
    </vt:vector>
  </TitlesOfParts>
  <Company>Valdosta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CURRICULUM FACULTY MEETING August 11, 2009 1:30-3:00 p.m. Cypress Room, University Center</dc:title>
  <dc:creator>vrwood</dc:creator>
  <cp:lastModifiedBy>Paige N Cox</cp:lastModifiedBy>
  <cp:revision>37</cp:revision>
  <dcterms:created xsi:type="dcterms:W3CDTF">2009-07-17T14:43:48Z</dcterms:created>
  <dcterms:modified xsi:type="dcterms:W3CDTF">2013-12-04T14:40:41Z</dcterms:modified>
</cp:coreProperties>
</file>