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4"/>
    <p:sldMasterId id="2147483702" r:id="rId5"/>
  </p:sldMasterIdLst>
  <p:notesMasterIdLst>
    <p:notesMasterId r:id="rId37"/>
  </p:notesMasterIdLst>
  <p:handoutMasterIdLst>
    <p:handoutMasterId r:id="rId38"/>
  </p:handoutMasterIdLst>
  <p:sldIdLst>
    <p:sldId id="256" r:id="rId6"/>
    <p:sldId id="288" r:id="rId7"/>
    <p:sldId id="278" r:id="rId8"/>
    <p:sldId id="279" r:id="rId9"/>
    <p:sldId id="280" r:id="rId10"/>
    <p:sldId id="285" r:id="rId11"/>
    <p:sldId id="286" r:id="rId12"/>
    <p:sldId id="287" r:id="rId13"/>
    <p:sldId id="289" r:id="rId14"/>
    <p:sldId id="290" r:id="rId15"/>
    <p:sldId id="298" r:id="rId16"/>
    <p:sldId id="291" r:id="rId17"/>
    <p:sldId id="292" r:id="rId18"/>
    <p:sldId id="293" r:id="rId19"/>
    <p:sldId id="262" r:id="rId20"/>
    <p:sldId id="272" r:id="rId21"/>
    <p:sldId id="302" r:id="rId22"/>
    <p:sldId id="258" r:id="rId23"/>
    <p:sldId id="268" r:id="rId24"/>
    <p:sldId id="273" r:id="rId25"/>
    <p:sldId id="264" r:id="rId26"/>
    <p:sldId id="260" r:id="rId27"/>
    <p:sldId id="265" r:id="rId28"/>
    <p:sldId id="261" r:id="rId29"/>
    <p:sldId id="259" r:id="rId30"/>
    <p:sldId id="269" r:id="rId31"/>
    <p:sldId id="267" r:id="rId32"/>
    <p:sldId id="275" r:id="rId33"/>
    <p:sldId id="299" r:id="rId34"/>
    <p:sldId id="296" r:id="rId35"/>
    <p:sldId id="297"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9EFEBD-BFFE-6CA7-AA7A-2C4A1794DCC3}" name="Shani Wilfred" initials="SW" userId="S::spgray@valdosta.edu::cb641cb8-a7b8-4e51-8d70-6a62b1116fc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notesViewPr>
    <p:cSldViewPr snapToGrid="0">
      <p:cViewPr varScale="1">
        <p:scale>
          <a:sx n="84" d="100"/>
          <a:sy n="84" d="100"/>
        </p:scale>
        <p:origin x="243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presProps" Target="presProps.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viewProps" Target="viewProps.xml"/><Relationship Id="rId45"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91D918-92AE-4F98-A277-D9799DFB0AFB}" type="doc">
      <dgm:prSet loTypeId="urn:microsoft.com/office/officeart/2005/8/layout/arrow2" loCatId="process" qsTypeId="urn:microsoft.com/office/officeart/2005/8/quickstyle/simple1" qsCatId="simple" csTypeId="urn:microsoft.com/office/officeart/2005/8/colors/accent1_2" csCatId="accent1" phldr="1"/>
      <dgm:spPr/>
    </dgm:pt>
    <dgm:pt modelId="{F7C5B324-D9DB-4731-A78B-0D276EB0593B}">
      <dgm:prSet phldrT="[Text]" phldr="0"/>
      <dgm:spPr/>
      <dgm:t>
        <a:bodyPr/>
        <a:lstStyle/>
        <a:p>
          <a:pPr rtl="0"/>
          <a:r>
            <a:rPr lang="en-US">
              <a:latin typeface="Gill Sans MT" panose="020B0502020104020203"/>
            </a:rPr>
            <a:t> </a:t>
          </a:r>
          <a:endParaRPr lang="en-US"/>
        </a:p>
      </dgm:t>
    </dgm:pt>
    <dgm:pt modelId="{EB0F60DF-ACD2-46FA-9E42-13378F7824A5}" type="parTrans" cxnId="{923DACEF-BA83-4E44-9C56-AB975925B599}">
      <dgm:prSet/>
      <dgm:spPr/>
      <dgm:t>
        <a:bodyPr/>
        <a:lstStyle/>
        <a:p>
          <a:endParaRPr lang="en-US"/>
        </a:p>
      </dgm:t>
    </dgm:pt>
    <dgm:pt modelId="{699A1C3E-F356-4429-9515-978142D704F2}" type="sibTrans" cxnId="{923DACEF-BA83-4E44-9C56-AB975925B599}">
      <dgm:prSet/>
      <dgm:spPr/>
      <dgm:t>
        <a:bodyPr/>
        <a:lstStyle/>
        <a:p>
          <a:endParaRPr lang="en-US"/>
        </a:p>
      </dgm:t>
    </dgm:pt>
    <dgm:pt modelId="{F14F9834-6732-428D-8851-9E7CFE11C91E}" type="pres">
      <dgm:prSet presAssocID="{3D91D918-92AE-4F98-A277-D9799DFB0AFB}" presName="arrowDiagram" presStyleCnt="0">
        <dgm:presLayoutVars>
          <dgm:chMax val="5"/>
          <dgm:dir/>
          <dgm:resizeHandles val="exact"/>
        </dgm:presLayoutVars>
      </dgm:prSet>
      <dgm:spPr/>
    </dgm:pt>
    <dgm:pt modelId="{0AD85889-6C74-4177-AB7B-EE1991FC750C}" type="pres">
      <dgm:prSet presAssocID="{3D91D918-92AE-4F98-A277-D9799DFB0AFB}" presName="arrow" presStyleLbl="bgShp" presStyleIdx="0" presStyleCnt="1"/>
      <dgm:spPr/>
    </dgm:pt>
    <dgm:pt modelId="{535AE619-1855-4F94-B4D0-89AC8A448391}" type="pres">
      <dgm:prSet presAssocID="{3D91D918-92AE-4F98-A277-D9799DFB0AFB}" presName="arrowDiagram1" presStyleCnt="0">
        <dgm:presLayoutVars>
          <dgm:bulletEnabled val="1"/>
        </dgm:presLayoutVars>
      </dgm:prSet>
      <dgm:spPr/>
    </dgm:pt>
    <dgm:pt modelId="{767252F2-3CA9-4BD6-9AB8-76B3CCDD1C4D}" type="pres">
      <dgm:prSet presAssocID="{F7C5B324-D9DB-4731-A78B-0D276EB0593B}" presName="bullet1" presStyleLbl="node1" presStyleIdx="0" presStyleCnt="1"/>
      <dgm:spPr/>
    </dgm:pt>
    <dgm:pt modelId="{5363B8E4-8BEC-468F-BD11-400676626759}" type="pres">
      <dgm:prSet presAssocID="{F7C5B324-D9DB-4731-A78B-0D276EB0593B}" presName="textBox1" presStyleLbl="revTx" presStyleIdx="0" presStyleCnt="1">
        <dgm:presLayoutVars>
          <dgm:bulletEnabled val="1"/>
        </dgm:presLayoutVars>
      </dgm:prSet>
      <dgm:spPr/>
    </dgm:pt>
  </dgm:ptLst>
  <dgm:cxnLst>
    <dgm:cxn modelId="{DF746C60-28F2-4939-A5DA-EB6A3D55E9FF}" type="presOf" srcId="{3D91D918-92AE-4F98-A277-D9799DFB0AFB}" destId="{F14F9834-6732-428D-8851-9E7CFE11C91E}" srcOrd="0" destOrd="0" presId="urn:microsoft.com/office/officeart/2005/8/layout/arrow2"/>
    <dgm:cxn modelId="{3BD48F4E-6430-4C2B-9639-6ABD9A86BC3C}" type="presOf" srcId="{F7C5B324-D9DB-4731-A78B-0D276EB0593B}" destId="{5363B8E4-8BEC-468F-BD11-400676626759}" srcOrd="0" destOrd="0" presId="urn:microsoft.com/office/officeart/2005/8/layout/arrow2"/>
    <dgm:cxn modelId="{923DACEF-BA83-4E44-9C56-AB975925B599}" srcId="{3D91D918-92AE-4F98-A277-D9799DFB0AFB}" destId="{F7C5B324-D9DB-4731-A78B-0D276EB0593B}" srcOrd="0" destOrd="0" parTransId="{EB0F60DF-ACD2-46FA-9E42-13378F7824A5}" sibTransId="{699A1C3E-F356-4429-9515-978142D704F2}"/>
    <dgm:cxn modelId="{8867C2E0-5A98-43D8-BEBE-6FF73F000347}" type="presParOf" srcId="{F14F9834-6732-428D-8851-9E7CFE11C91E}" destId="{0AD85889-6C74-4177-AB7B-EE1991FC750C}" srcOrd="0" destOrd="0" presId="urn:microsoft.com/office/officeart/2005/8/layout/arrow2"/>
    <dgm:cxn modelId="{9B1116FD-5E90-4322-AA33-3C6D801DE0D8}" type="presParOf" srcId="{F14F9834-6732-428D-8851-9E7CFE11C91E}" destId="{535AE619-1855-4F94-B4D0-89AC8A448391}" srcOrd="1" destOrd="0" presId="urn:microsoft.com/office/officeart/2005/8/layout/arrow2"/>
    <dgm:cxn modelId="{5FC86381-3419-40D2-8920-345240070280}" type="presParOf" srcId="{535AE619-1855-4F94-B4D0-89AC8A448391}" destId="{767252F2-3CA9-4BD6-9AB8-76B3CCDD1C4D}" srcOrd="0" destOrd="0" presId="urn:microsoft.com/office/officeart/2005/8/layout/arrow2"/>
    <dgm:cxn modelId="{0EF99209-7376-4DE5-90F9-59C066CFA028}" type="presParOf" srcId="{535AE619-1855-4F94-B4D0-89AC8A448391}" destId="{5363B8E4-8BEC-468F-BD11-400676626759}" srcOrd="1"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D85889-6C74-4177-AB7B-EE1991FC750C}">
      <dsp:nvSpPr>
        <dsp:cNvPr id="0" name=""/>
        <dsp:cNvSpPr/>
      </dsp:nvSpPr>
      <dsp:spPr>
        <a:xfrm>
          <a:off x="0" y="511044"/>
          <a:ext cx="3854083" cy="2408801"/>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7252F2-3CA9-4BD6-9AB8-76B3CCDD1C4D}">
      <dsp:nvSpPr>
        <dsp:cNvPr id="0" name=""/>
        <dsp:cNvSpPr/>
      </dsp:nvSpPr>
      <dsp:spPr>
        <a:xfrm>
          <a:off x="2940665" y="999549"/>
          <a:ext cx="285202" cy="28520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63B8E4-8BEC-468F-BD11-400676626759}">
      <dsp:nvSpPr>
        <dsp:cNvPr id="0" name=""/>
        <dsp:cNvSpPr/>
      </dsp:nvSpPr>
      <dsp:spPr>
        <a:xfrm>
          <a:off x="1541633" y="1142150"/>
          <a:ext cx="1541633" cy="1777695"/>
        </a:xfrm>
        <a:prstGeom prst="round2Diag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51123" bIns="0" numCol="1" spcCol="1270" anchor="t" anchorCtr="0">
          <a:noAutofit/>
        </a:bodyPr>
        <a:lstStyle/>
        <a:p>
          <a:pPr marL="0" lvl="0" indent="0" algn="r" defTabSz="2889250" rtl="0">
            <a:lnSpc>
              <a:spcPct val="90000"/>
            </a:lnSpc>
            <a:spcBef>
              <a:spcPct val="0"/>
            </a:spcBef>
            <a:spcAft>
              <a:spcPct val="35000"/>
            </a:spcAft>
            <a:buNone/>
          </a:pPr>
          <a:r>
            <a:rPr lang="en-US" sz="6500" kern="1200">
              <a:latin typeface="Gill Sans MT" panose="020B0502020104020203"/>
            </a:rPr>
            <a:t> </a:t>
          </a:r>
          <a:endParaRPr lang="en-US" sz="6500" kern="1200"/>
        </a:p>
      </dsp:txBody>
      <dsp:txXfrm>
        <a:off x="1616889" y="1217406"/>
        <a:ext cx="1391121" cy="1627183"/>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5B9321-6205-4D00-B8AC-B751D1ADBAC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C9B96DD-089C-4FC2-A982-59CB7620C6A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C4A0CF5-9E14-46AE-B225-619AED34A05C}" type="datetimeFigureOut">
              <a:rPr lang="en-US" smtClean="0"/>
              <a:t>3/20/2023</a:t>
            </a:fld>
            <a:endParaRPr lang="en-US"/>
          </a:p>
        </p:txBody>
      </p:sp>
      <p:sp>
        <p:nvSpPr>
          <p:cNvPr id="4" name="Footer Placeholder 3">
            <a:extLst>
              <a:ext uri="{FF2B5EF4-FFF2-40B4-BE49-F238E27FC236}">
                <a16:creationId xmlns:a16="http://schemas.microsoft.com/office/drawing/2014/main" id="{D98CA7BC-EB88-4A18-882C-14F7927B7E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649E8E0-08CF-4A84-9173-FB235EE7044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DEF680-FFD3-439B-ABD5-DE827F4A9A84}" type="slidenum">
              <a:rPr lang="en-US" smtClean="0"/>
              <a:t>‹#›</a:t>
            </a:fld>
            <a:endParaRPr lang="en-US"/>
          </a:p>
        </p:txBody>
      </p:sp>
    </p:spTree>
    <p:extLst>
      <p:ext uri="{BB962C8B-B14F-4D97-AF65-F5344CB8AC3E}">
        <p14:creationId xmlns:p14="http://schemas.microsoft.com/office/powerpoint/2010/main" val="12360859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3D93C1-9834-42D4-8F87-DC54A9E4DEAE}" type="datetimeFigureOut">
              <a:rPr lang="en-US" smtClean="0"/>
              <a:t>3/20/2023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00139E-E4B4-44BC-B638-B98D5D014D78}" type="slidenum">
              <a:rPr lang="en-US" smtClean="0"/>
              <a:t>‹#›</a:t>
            </a:fld>
            <a:endParaRPr lang="en-US"/>
          </a:p>
        </p:txBody>
      </p:sp>
    </p:spTree>
    <p:extLst>
      <p:ext uri="{BB962C8B-B14F-4D97-AF65-F5344CB8AC3E}">
        <p14:creationId xmlns:p14="http://schemas.microsoft.com/office/powerpoint/2010/main" val="1422085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options noted:  </a:t>
            </a:r>
            <a:r>
              <a:rPr lang="en-US" sz="1200" b="0" i="0" u="none" strike="noStrike" kern="1200" baseline="0" dirty="0">
                <a:solidFill>
                  <a:schemeClr val="tx1"/>
                </a:solidFill>
                <a:latin typeface="+mn-lt"/>
                <a:ea typeface="+mn-ea"/>
                <a:cs typeface="+mn-cs"/>
              </a:rPr>
              <a:t>Industry, Visiting Assistant Professor. Department Head, Researcher, Private practice SLP</a:t>
            </a:r>
            <a:endParaRPr lang="en-US" dirty="0"/>
          </a:p>
        </p:txBody>
      </p:sp>
      <p:sp>
        <p:nvSpPr>
          <p:cNvPr id="4" name="Slide Number Placeholder 3"/>
          <p:cNvSpPr>
            <a:spLocks noGrp="1"/>
          </p:cNvSpPr>
          <p:nvPr>
            <p:ph type="sldNum" sz="quarter" idx="5"/>
          </p:nvPr>
        </p:nvSpPr>
        <p:spPr/>
        <p:txBody>
          <a:bodyPr/>
          <a:lstStyle/>
          <a:p>
            <a:fld id="{CC00139E-E4B4-44BC-B638-B98D5D014D78}" type="slidenum">
              <a:rPr lang="en-US" smtClean="0"/>
              <a:t>3</a:t>
            </a:fld>
            <a:endParaRPr lang="en-US"/>
          </a:p>
        </p:txBody>
      </p:sp>
    </p:spTree>
    <p:extLst>
      <p:ext uri="{BB962C8B-B14F-4D97-AF65-F5344CB8AC3E}">
        <p14:creationId xmlns:p14="http://schemas.microsoft.com/office/powerpoint/2010/main" val="2369349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options:  </a:t>
            </a:r>
            <a:r>
              <a:rPr lang="en-US" sz="1200" b="0" i="0" u="none" strike="noStrike" kern="1200" baseline="0" dirty="0">
                <a:solidFill>
                  <a:schemeClr val="tx1"/>
                </a:solidFill>
                <a:latin typeface="+mn-lt"/>
                <a:ea typeface="+mn-ea"/>
                <a:cs typeface="+mn-cs"/>
              </a:rPr>
              <a:t>Word of Mouth, H-Net, Indeed, </a:t>
            </a:r>
            <a:r>
              <a:rPr lang="en-US" sz="1200" b="0" i="0" u="none" strike="noStrike" kern="1200" baseline="0" dirty="0" err="1">
                <a:solidFill>
                  <a:schemeClr val="tx1"/>
                </a:solidFill>
                <a:latin typeface="+mn-lt"/>
                <a:ea typeface="+mn-ea"/>
                <a:cs typeface="+mn-cs"/>
              </a:rPr>
              <a:t>Higheredjobs</a:t>
            </a:r>
            <a:r>
              <a:rPr lang="en-US" sz="1200" b="0" i="0" u="none" strike="noStrike" kern="1200" baseline="0" dirty="0">
                <a:solidFill>
                  <a:schemeClr val="tx1"/>
                </a:solidFill>
                <a:latin typeface="+mn-lt"/>
                <a:ea typeface="+mn-ea"/>
                <a:cs typeface="+mn-cs"/>
              </a:rPr>
              <a:t>, Currently working in Department</a:t>
            </a:r>
            <a:endParaRPr lang="en-US" dirty="0"/>
          </a:p>
        </p:txBody>
      </p:sp>
      <p:sp>
        <p:nvSpPr>
          <p:cNvPr id="4" name="Slide Number Placeholder 3"/>
          <p:cNvSpPr>
            <a:spLocks noGrp="1"/>
          </p:cNvSpPr>
          <p:nvPr>
            <p:ph type="sldNum" sz="quarter" idx="5"/>
          </p:nvPr>
        </p:nvSpPr>
        <p:spPr/>
        <p:txBody>
          <a:bodyPr/>
          <a:lstStyle/>
          <a:p>
            <a:fld id="{CC00139E-E4B4-44BC-B638-B98D5D014D78}" type="slidenum">
              <a:rPr lang="en-US" smtClean="0"/>
              <a:t>4</a:t>
            </a:fld>
            <a:endParaRPr lang="en-US"/>
          </a:p>
        </p:txBody>
      </p:sp>
    </p:spTree>
    <p:extLst>
      <p:ext uri="{BB962C8B-B14F-4D97-AF65-F5344CB8AC3E}">
        <p14:creationId xmlns:p14="http://schemas.microsoft.com/office/powerpoint/2010/main" val="245295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Other Comments:  5 weeks, 16, 4 months, COVID complicated the process; Ditto above; again, sorry, I don't recall timeline because it was four years ago but it was appropriate/fast; 3 months</a:t>
            </a:r>
            <a:endParaRPr lang="en-US" dirty="0"/>
          </a:p>
        </p:txBody>
      </p:sp>
      <p:sp>
        <p:nvSpPr>
          <p:cNvPr id="4" name="Slide Number Placeholder 3"/>
          <p:cNvSpPr>
            <a:spLocks noGrp="1"/>
          </p:cNvSpPr>
          <p:nvPr>
            <p:ph type="sldNum" sz="quarter" idx="5"/>
          </p:nvPr>
        </p:nvSpPr>
        <p:spPr/>
        <p:txBody>
          <a:bodyPr/>
          <a:lstStyle/>
          <a:p>
            <a:fld id="{CC00139E-E4B4-44BC-B638-B98D5D014D78}" type="slidenum">
              <a:rPr lang="en-US" smtClean="0"/>
              <a:t>10</a:t>
            </a:fld>
            <a:endParaRPr lang="en-US"/>
          </a:p>
        </p:txBody>
      </p:sp>
    </p:spTree>
    <p:extLst>
      <p:ext uri="{BB962C8B-B14F-4D97-AF65-F5344CB8AC3E}">
        <p14:creationId xmlns:p14="http://schemas.microsoft.com/office/powerpoint/2010/main" val="1493264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AC9198E-E613-4CF6-8B30-8511AC0494B4}" type="datetime1">
              <a:rPr lang="en-US" smtClean="0"/>
              <a:t>3/20/2023</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4E76B2-AFFA-4EE2-9DCE-8F21EE6630F8}"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A725C4-5655-40C4-ABC3-F9D535A9296D}"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4BAD5A6-42FD-4A11-B65E-1C1020EE4322}"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467051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9209F6-94C6-44A6-8716-B52D416ED641}"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23647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7A62A1-DCC5-42CD-AFF6-6B8B5AC7E6A1}"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8881982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0EBF9D2-40CA-4972-956F-61A0A01624D4}"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826518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E38907-0246-4F36-B73E-E6A81FCAD9E7}" type="datetime1">
              <a:rPr lang="en-US" smtClean="0"/>
              <a:t>3/20/2023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22259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790C07-1D76-47DD-85CD-BEB08619C4A6}" type="datetime1">
              <a:rPr lang="en-US" smtClean="0"/>
              <a:t>3/20/2023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6739743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A09646-671F-4AEC-A91C-80BF555DD9B1}" type="datetime1">
              <a:rPr lang="en-US" smtClean="0"/>
              <a:t>3/20/2023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250160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E2F338-6766-468B-951D-F218C8F6DF11}"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87914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BBCFB4C-ACF9-4627-BCA9-6B0F92BB2DE0}"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CB01C9E-BC25-465D-AC56-8E5BFE07C572}"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898608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1EBC23-F433-44C9-AEDC-DC96A2802A39}"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43099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A9ADEC-0681-4B40-B25A-744545AD5AE8}"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420542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ED89D9E-1103-4B42-8148-568462435611}" type="datetime1">
              <a:rPr lang="en-US" smtClean="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7DB8AE-F65F-4134-9D00-7FBE2109241D}"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77FF2E-0EDC-48C1-BAE8-D7BA74AF0966}" type="datetime1">
              <a:rPr lang="en-US" smtClean="0"/>
              <a:t>3/20/2023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2EC3BC-3B2D-4187-8C21-643BCADDBA36}" type="datetime1">
              <a:rPr lang="en-US" smtClean="0"/>
              <a:t>3/20/2023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E731A8-FCC0-4410-96E6-4E86E2F24967}" type="datetime1">
              <a:rPr lang="en-US" smtClean="0"/>
              <a:t>3/20/2023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AC287D5-86E9-454D-8DBE-8CB703CB4CFB}" type="datetime1">
              <a:rPr lang="en-US" smtClean="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76BA4DD-8CEB-48F3-B566-5E166774E643}" type="datetime1">
              <a:rPr lang="en-US" smtClean="0"/>
              <a:t>3/20/2023</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CCF949EC-C2CD-471E-B284-5989E38B847F}" type="datetime1">
              <a:rPr lang="en-US" smtClean="0"/>
              <a:t>3/20/2023</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95868A-6D0F-4F7A-8FCA-9220AF17A2EF}" type="datetime1">
              <a:rPr lang="en-US" smtClean="0"/>
              <a:t>3/20/2023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573920584"/>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18C5A-51FC-754D-8A17-B7C150D38701}"/>
              </a:ext>
            </a:extLst>
          </p:cNvPr>
          <p:cNvSpPr>
            <a:spLocks noGrp="1"/>
          </p:cNvSpPr>
          <p:nvPr>
            <p:ph type="ctrTitle"/>
          </p:nvPr>
        </p:nvSpPr>
        <p:spPr>
          <a:xfrm>
            <a:off x="1599335" y="886965"/>
            <a:ext cx="8637073" cy="2541431"/>
          </a:xfrm>
        </p:spPr>
        <p:txBody>
          <a:bodyPr/>
          <a:lstStyle/>
          <a:p>
            <a:pPr algn="ctr"/>
            <a:r>
              <a:rPr lang="en-US"/>
              <a:t>Faculty Success Survey </a:t>
            </a:r>
          </a:p>
        </p:txBody>
      </p:sp>
      <p:sp>
        <p:nvSpPr>
          <p:cNvPr id="3" name="Subtitle 2">
            <a:extLst>
              <a:ext uri="{FF2B5EF4-FFF2-40B4-BE49-F238E27FC236}">
                <a16:creationId xmlns:a16="http://schemas.microsoft.com/office/drawing/2014/main" id="{37A546EC-48D5-3049-87A6-2F10AEEA79EF}"/>
              </a:ext>
            </a:extLst>
          </p:cNvPr>
          <p:cNvSpPr>
            <a:spLocks noGrp="1"/>
          </p:cNvSpPr>
          <p:nvPr>
            <p:ph type="subTitle" idx="1"/>
          </p:nvPr>
        </p:nvSpPr>
        <p:spPr>
          <a:xfrm>
            <a:off x="1968488" y="3531204"/>
            <a:ext cx="8637072" cy="977621"/>
          </a:xfrm>
        </p:spPr>
        <p:txBody>
          <a:bodyPr vert="horz" lIns="91440" tIns="91440" rIns="91440" bIns="91440" rtlCol="0" anchor="t">
            <a:noAutofit/>
          </a:bodyPr>
          <a:lstStyle/>
          <a:p>
            <a:pPr algn="ctr"/>
            <a:r>
              <a:rPr lang="en-US" sz="1600"/>
              <a:t>Fall 2022.        For new Hires up to five years. </a:t>
            </a:r>
            <a:endParaRPr lang="en-US"/>
          </a:p>
          <a:p>
            <a:pPr algn="ctr"/>
            <a:r>
              <a:rPr lang="en-US" sz="1600"/>
              <a:t>N=66</a:t>
            </a:r>
          </a:p>
        </p:txBody>
      </p:sp>
    </p:spTree>
    <p:extLst>
      <p:ext uri="{BB962C8B-B14F-4D97-AF65-F5344CB8AC3E}">
        <p14:creationId xmlns:p14="http://schemas.microsoft.com/office/powerpoint/2010/main" val="2484260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3CAB6-35F8-4C80-A46E-2E039FE1CCA4}"/>
              </a:ext>
            </a:extLst>
          </p:cNvPr>
          <p:cNvSpPr>
            <a:spLocks noGrp="1"/>
          </p:cNvSpPr>
          <p:nvPr>
            <p:ph type="title"/>
          </p:nvPr>
        </p:nvSpPr>
        <p:spPr/>
        <p:txBody>
          <a:bodyPr/>
          <a:lstStyle/>
          <a:p>
            <a:r>
              <a:rPr lang="en-US"/>
              <a:t>Application Process</a:t>
            </a:r>
          </a:p>
        </p:txBody>
      </p:sp>
      <p:sp>
        <p:nvSpPr>
          <p:cNvPr id="3" name="Content Placeholder 2">
            <a:extLst>
              <a:ext uri="{FF2B5EF4-FFF2-40B4-BE49-F238E27FC236}">
                <a16:creationId xmlns:a16="http://schemas.microsoft.com/office/drawing/2014/main" id="{B4B5DD60-EA78-432C-8D5A-BFD828E821A3}"/>
              </a:ext>
            </a:extLst>
          </p:cNvPr>
          <p:cNvSpPr>
            <a:spLocks noGrp="1"/>
          </p:cNvSpPr>
          <p:nvPr>
            <p:ph idx="1"/>
          </p:nvPr>
        </p:nvSpPr>
        <p:spPr>
          <a:xfrm>
            <a:off x="1451579" y="2015732"/>
            <a:ext cx="9603275" cy="3450613"/>
          </a:xfrm>
        </p:spPr>
        <p:txBody>
          <a:bodyPr/>
          <a:lstStyle/>
          <a:p>
            <a:r>
              <a:rPr lang="en-US" dirty="0"/>
              <a:t>How long after your interview did it take for the university to offer you a position?</a:t>
            </a:r>
          </a:p>
          <a:p>
            <a:pPr marL="0" indent="0">
              <a:buNone/>
            </a:pPr>
            <a:r>
              <a:rPr lang="en-US" dirty="0"/>
              <a:t> </a:t>
            </a:r>
          </a:p>
        </p:txBody>
      </p:sp>
      <p:grpSp>
        <p:nvGrpSpPr>
          <p:cNvPr id="33" name="Group 32">
            <a:extLst>
              <a:ext uri="{FF2B5EF4-FFF2-40B4-BE49-F238E27FC236}">
                <a16:creationId xmlns:a16="http://schemas.microsoft.com/office/drawing/2014/main" id="{63D4E00A-CBEB-4389-9FE8-8768BA4B7DA0}"/>
              </a:ext>
            </a:extLst>
          </p:cNvPr>
          <p:cNvGrpSpPr/>
          <p:nvPr/>
        </p:nvGrpSpPr>
        <p:grpSpPr>
          <a:xfrm>
            <a:off x="2293376" y="2633472"/>
            <a:ext cx="7957049" cy="2322575"/>
            <a:chOff x="284323" y="0"/>
            <a:chExt cx="5918119" cy="1423283"/>
          </a:xfrm>
        </p:grpSpPr>
        <p:sp>
          <p:nvSpPr>
            <p:cNvPr id="34" name="Rectangle 33">
              <a:extLst>
                <a:ext uri="{FF2B5EF4-FFF2-40B4-BE49-F238E27FC236}">
                  <a16:creationId xmlns:a16="http://schemas.microsoft.com/office/drawing/2014/main" id="{91EA8A34-876A-42BD-ADFF-DBA2357F6EA2}"/>
                </a:ext>
              </a:extLst>
            </p:cNvPr>
            <p:cNvSpPr/>
            <p:nvPr/>
          </p:nvSpPr>
          <p:spPr>
            <a:xfrm>
              <a:off x="455946" y="131791"/>
              <a:ext cx="1283288" cy="11801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Less</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than</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one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week</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35" name="Rectangle 34">
              <a:extLst>
                <a:ext uri="{FF2B5EF4-FFF2-40B4-BE49-F238E27FC236}">
                  <a16:creationId xmlns:a16="http://schemas.microsoft.com/office/drawing/2014/main" id="{6DC98111-1F13-4F69-9630-1A42C259F4D1}"/>
                </a:ext>
              </a:extLst>
            </p:cNvPr>
            <p:cNvSpPr/>
            <p:nvPr/>
          </p:nvSpPr>
          <p:spPr>
            <a:xfrm>
              <a:off x="815902" y="296576"/>
              <a:ext cx="739312" cy="143729"/>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One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week</a:t>
              </a:r>
              <a:endParaRPr lang="en-US" sz="1100">
                <a:solidFill>
                  <a:srgbClr val="000000"/>
                </a:solidFill>
                <a:effectLst/>
                <a:latin typeface="Calibri" panose="020F0502020204030204" pitchFamily="34" charset="0"/>
                <a:ea typeface="Calibri" panose="020F0502020204030204" pitchFamily="34" charset="0"/>
              </a:endParaRPr>
            </a:p>
          </p:txBody>
        </p:sp>
        <p:sp>
          <p:nvSpPr>
            <p:cNvPr id="36" name="Rectangle 35">
              <a:extLst>
                <a:ext uri="{FF2B5EF4-FFF2-40B4-BE49-F238E27FC236}">
                  <a16:creationId xmlns:a16="http://schemas.microsoft.com/office/drawing/2014/main" id="{B9BFE927-3A27-4EB3-A2BD-EDF9853E23C6}"/>
                </a:ext>
              </a:extLst>
            </p:cNvPr>
            <p:cNvSpPr/>
            <p:nvPr/>
          </p:nvSpPr>
          <p:spPr>
            <a:xfrm>
              <a:off x="815902" y="472079"/>
              <a:ext cx="757905"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Two</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weeks</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37" name="Rectangle 36">
              <a:extLst>
                <a:ext uri="{FF2B5EF4-FFF2-40B4-BE49-F238E27FC236}">
                  <a16:creationId xmlns:a16="http://schemas.microsoft.com/office/drawing/2014/main" id="{155C5A2B-07FF-4D2F-9113-ECA71376A1E0}"/>
                </a:ext>
              </a:extLst>
            </p:cNvPr>
            <p:cNvSpPr/>
            <p:nvPr/>
          </p:nvSpPr>
          <p:spPr>
            <a:xfrm>
              <a:off x="738518" y="653618"/>
              <a:ext cx="867895" cy="16768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Three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weeks</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38" name="Rectangle 37">
              <a:extLst>
                <a:ext uri="{FF2B5EF4-FFF2-40B4-BE49-F238E27FC236}">
                  <a16:creationId xmlns:a16="http://schemas.microsoft.com/office/drawing/2014/main" id="{1739E876-D22B-41BE-8900-E7EA442F322C}"/>
                </a:ext>
              </a:extLst>
            </p:cNvPr>
            <p:cNvSpPr/>
            <p:nvPr/>
          </p:nvSpPr>
          <p:spPr>
            <a:xfrm>
              <a:off x="815902" y="856007"/>
              <a:ext cx="757947" cy="15579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One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month</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39" name="Rectangle 38">
              <a:extLst>
                <a:ext uri="{FF2B5EF4-FFF2-40B4-BE49-F238E27FC236}">
                  <a16:creationId xmlns:a16="http://schemas.microsoft.com/office/drawing/2014/main" id="{A0D0654E-478E-45CA-BFE2-F6E441E216C9}"/>
                </a:ext>
              </a:extLst>
            </p:cNvPr>
            <p:cNvSpPr/>
            <p:nvPr/>
          </p:nvSpPr>
          <p:spPr>
            <a:xfrm>
              <a:off x="284323" y="1046508"/>
              <a:ext cx="1533238" cy="15579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Longer</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Please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Write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40" name="Shape 805">
              <a:extLst>
                <a:ext uri="{FF2B5EF4-FFF2-40B4-BE49-F238E27FC236}">
                  <a16:creationId xmlns:a16="http://schemas.microsoft.com/office/drawing/2014/main" id="{10EBED3C-43E2-463E-A579-B6FE7C606D7E}"/>
                </a:ext>
              </a:extLst>
            </p:cNvPr>
            <p:cNvSpPr/>
            <p:nvPr/>
          </p:nvSpPr>
          <p:spPr>
            <a:xfrm>
              <a:off x="1414202"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41" name="Rectangle 40">
              <a:extLst>
                <a:ext uri="{FF2B5EF4-FFF2-40B4-BE49-F238E27FC236}">
                  <a16:creationId xmlns:a16="http://schemas.microsoft.com/office/drawing/2014/main" id="{412444ED-DBAC-4B89-BF7C-3AA4378C25DB}"/>
                </a:ext>
              </a:extLst>
            </p:cNvPr>
            <p:cNvSpPr/>
            <p:nvPr/>
          </p:nvSpPr>
          <p:spPr>
            <a:xfrm>
              <a:off x="1378900"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0</a:t>
              </a:r>
              <a:endParaRPr lang="en-US" sz="1100">
                <a:solidFill>
                  <a:srgbClr val="000000"/>
                </a:solidFill>
                <a:effectLst/>
                <a:latin typeface="Calibri" panose="020F0502020204030204" pitchFamily="34" charset="0"/>
                <a:ea typeface="Calibri" panose="020F0502020204030204" pitchFamily="34" charset="0"/>
              </a:endParaRPr>
            </a:p>
          </p:txBody>
        </p:sp>
        <p:sp>
          <p:nvSpPr>
            <p:cNvPr id="42" name="Rectangle 41">
              <a:extLst>
                <a:ext uri="{FF2B5EF4-FFF2-40B4-BE49-F238E27FC236}">
                  <a16:creationId xmlns:a16="http://schemas.microsoft.com/office/drawing/2014/main" id="{F4FAFB77-4DBE-48D3-949C-24766AF31DE9}"/>
                </a:ext>
              </a:extLst>
            </p:cNvPr>
            <p:cNvSpPr/>
            <p:nvPr/>
          </p:nvSpPr>
          <p:spPr>
            <a:xfrm>
              <a:off x="1942223"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2</a:t>
              </a:r>
              <a:endParaRPr lang="en-US" sz="1100">
                <a:solidFill>
                  <a:srgbClr val="000000"/>
                </a:solidFill>
                <a:effectLst/>
                <a:latin typeface="Calibri" panose="020F0502020204030204" pitchFamily="34" charset="0"/>
                <a:ea typeface="Calibri" panose="020F0502020204030204" pitchFamily="34" charset="0"/>
              </a:endParaRPr>
            </a:p>
          </p:txBody>
        </p:sp>
        <p:sp>
          <p:nvSpPr>
            <p:cNvPr id="43" name="Rectangle 42">
              <a:extLst>
                <a:ext uri="{FF2B5EF4-FFF2-40B4-BE49-F238E27FC236}">
                  <a16:creationId xmlns:a16="http://schemas.microsoft.com/office/drawing/2014/main" id="{08ADE9F0-7FDC-4EAD-A3AC-AD3B66761DF6}"/>
                </a:ext>
              </a:extLst>
            </p:cNvPr>
            <p:cNvSpPr/>
            <p:nvPr/>
          </p:nvSpPr>
          <p:spPr>
            <a:xfrm>
              <a:off x="2505545"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4</a:t>
              </a:r>
              <a:endParaRPr lang="en-US" sz="1100">
                <a:solidFill>
                  <a:srgbClr val="000000"/>
                </a:solidFill>
                <a:effectLst/>
                <a:latin typeface="Calibri" panose="020F0502020204030204" pitchFamily="34" charset="0"/>
                <a:ea typeface="Calibri" panose="020F0502020204030204" pitchFamily="34" charset="0"/>
              </a:endParaRPr>
            </a:p>
          </p:txBody>
        </p:sp>
        <p:sp>
          <p:nvSpPr>
            <p:cNvPr id="44" name="Rectangle 43">
              <a:extLst>
                <a:ext uri="{FF2B5EF4-FFF2-40B4-BE49-F238E27FC236}">
                  <a16:creationId xmlns:a16="http://schemas.microsoft.com/office/drawing/2014/main" id="{4BFE2D9F-E53D-4DBC-B108-B12DA46A1A65}"/>
                </a:ext>
              </a:extLst>
            </p:cNvPr>
            <p:cNvSpPr/>
            <p:nvPr/>
          </p:nvSpPr>
          <p:spPr>
            <a:xfrm>
              <a:off x="3068867"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6</a:t>
              </a:r>
              <a:endParaRPr lang="en-US" sz="1100">
                <a:solidFill>
                  <a:srgbClr val="000000"/>
                </a:solidFill>
                <a:effectLst/>
                <a:latin typeface="Calibri" panose="020F0502020204030204" pitchFamily="34" charset="0"/>
                <a:ea typeface="Calibri" panose="020F0502020204030204" pitchFamily="34" charset="0"/>
              </a:endParaRPr>
            </a:p>
          </p:txBody>
        </p:sp>
        <p:sp>
          <p:nvSpPr>
            <p:cNvPr id="45" name="Rectangle 44">
              <a:extLst>
                <a:ext uri="{FF2B5EF4-FFF2-40B4-BE49-F238E27FC236}">
                  <a16:creationId xmlns:a16="http://schemas.microsoft.com/office/drawing/2014/main" id="{24911FFA-470A-4920-900C-ADD7E5DA99FC}"/>
                </a:ext>
              </a:extLst>
            </p:cNvPr>
            <p:cNvSpPr/>
            <p:nvPr/>
          </p:nvSpPr>
          <p:spPr>
            <a:xfrm>
              <a:off x="3632190"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8</a:t>
              </a:r>
              <a:endParaRPr lang="en-US" sz="1100">
                <a:solidFill>
                  <a:srgbClr val="000000"/>
                </a:solidFill>
                <a:effectLst/>
                <a:latin typeface="Calibri" panose="020F0502020204030204" pitchFamily="34" charset="0"/>
                <a:ea typeface="Calibri" panose="020F0502020204030204" pitchFamily="34" charset="0"/>
              </a:endParaRPr>
            </a:p>
          </p:txBody>
        </p:sp>
        <p:sp>
          <p:nvSpPr>
            <p:cNvPr id="46" name="Rectangle 45">
              <a:extLst>
                <a:ext uri="{FF2B5EF4-FFF2-40B4-BE49-F238E27FC236}">
                  <a16:creationId xmlns:a16="http://schemas.microsoft.com/office/drawing/2014/main" id="{89013305-481B-4407-B01A-412CECA4F634}"/>
                </a:ext>
              </a:extLst>
            </p:cNvPr>
            <p:cNvSpPr/>
            <p:nvPr/>
          </p:nvSpPr>
          <p:spPr>
            <a:xfrm>
              <a:off x="4160210" y="1264558"/>
              <a:ext cx="18781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10</a:t>
              </a:r>
              <a:endParaRPr lang="en-US" sz="1100">
                <a:solidFill>
                  <a:srgbClr val="000000"/>
                </a:solidFill>
                <a:effectLst/>
                <a:latin typeface="Calibri" panose="020F0502020204030204" pitchFamily="34" charset="0"/>
                <a:ea typeface="Calibri" panose="020F0502020204030204" pitchFamily="34" charset="0"/>
              </a:endParaRPr>
            </a:p>
          </p:txBody>
        </p:sp>
        <p:sp>
          <p:nvSpPr>
            <p:cNvPr id="47" name="Rectangle 46">
              <a:extLst>
                <a:ext uri="{FF2B5EF4-FFF2-40B4-BE49-F238E27FC236}">
                  <a16:creationId xmlns:a16="http://schemas.microsoft.com/office/drawing/2014/main" id="{80EFBB81-9BF4-4217-8CB5-1F2BBA88C772}"/>
                </a:ext>
              </a:extLst>
            </p:cNvPr>
            <p:cNvSpPr/>
            <p:nvPr/>
          </p:nvSpPr>
          <p:spPr>
            <a:xfrm>
              <a:off x="4723532" y="1264558"/>
              <a:ext cx="18781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12</a:t>
              </a:r>
              <a:endParaRPr lang="en-US" sz="1100">
                <a:solidFill>
                  <a:srgbClr val="000000"/>
                </a:solidFill>
                <a:effectLst/>
                <a:latin typeface="Calibri" panose="020F0502020204030204" pitchFamily="34" charset="0"/>
                <a:ea typeface="Calibri" panose="020F0502020204030204" pitchFamily="34" charset="0"/>
              </a:endParaRPr>
            </a:p>
          </p:txBody>
        </p:sp>
        <p:sp>
          <p:nvSpPr>
            <p:cNvPr id="48" name="Rectangle 47">
              <a:extLst>
                <a:ext uri="{FF2B5EF4-FFF2-40B4-BE49-F238E27FC236}">
                  <a16:creationId xmlns:a16="http://schemas.microsoft.com/office/drawing/2014/main" id="{1E4EAE96-8179-4ECF-B128-9852EF29513E}"/>
                </a:ext>
              </a:extLst>
            </p:cNvPr>
            <p:cNvSpPr/>
            <p:nvPr/>
          </p:nvSpPr>
          <p:spPr>
            <a:xfrm>
              <a:off x="5286855" y="1264558"/>
              <a:ext cx="18781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14</a:t>
              </a:r>
              <a:endParaRPr lang="en-US" sz="1100">
                <a:solidFill>
                  <a:srgbClr val="000000"/>
                </a:solidFill>
                <a:effectLst/>
                <a:latin typeface="Calibri" panose="020F0502020204030204" pitchFamily="34" charset="0"/>
                <a:ea typeface="Calibri" panose="020F0502020204030204" pitchFamily="34" charset="0"/>
              </a:endParaRPr>
            </a:p>
          </p:txBody>
        </p:sp>
        <p:sp>
          <p:nvSpPr>
            <p:cNvPr id="49" name="Rectangle 48">
              <a:extLst>
                <a:ext uri="{FF2B5EF4-FFF2-40B4-BE49-F238E27FC236}">
                  <a16:creationId xmlns:a16="http://schemas.microsoft.com/office/drawing/2014/main" id="{D240A7C4-676C-478B-A7A8-94C38F83A20A}"/>
                </a:ext>
              </a:extLst>
            </p:cNvPr>
            <p:cNvSpPr/>
            <p:nvPr/>
          </p:nvSpPr>
          <p:spPr>
            <a:xfrm>
              <a:off x="5850176" y="1264558"/>
              <a:ext cx="187820"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16</a:t>
              </a:r>
              <a:endParaRPr lang="en-US" sz="1100">
                <a:solidFill>
                  <a:srgbClr val="000000"/>
                </a:solidFill>
                <a:effectLst/>
                <a:latin typeface="Calibri" panose="020F0502020204030204" pitchFamily="34" charset="0"/>
                <a:ea typeface="Calibri" panose="020F0502020204030204" pitchFamily="34" charset="0"/>
              </a:endParaRPr>
            </a:p>
          </p:txBody>
        </p:sp>
        <p:sp>
          <p:nvSpPr>
            <p:cNvPr id="50" name="Shape 51135">
              <a:extLst>
                <a:ext uri="{FF2B5EF4-FFF2-40B4-BE49-F238E27FC236}">
                  <a16:creationId xmlns:a16="http://schemas.microsoft.com/office/drawing/2014/main" id="{47C4AE43-966B-4406-A396-C0958551C249}"/>
                </a:ext>
              </a:extLst>
            </p:cNvPr>
            <p:cNvSpPr/>
            <p:nvPr/>
          </p:nvSpPr>
          <p:spPr>
            <a:xfrm>
              <a:off x="1414202" y="63504"/>
              <a:ext cx="2816612" cy="158750"/>
            </a:xfrm>
            <a:custGeom>
              <a:avLst/>
              <a:gdLst/>
              <a:ahLst/>
              <a:cxnLst/>
              <a:rect l="0" t="0" r="0" b="0"/>
              <a:pathLst>
                <a:path w="2816612" h="158750">
                  <a:moveTo>
                    <a:pt x="0" y="0"/>
                  </a:moveTo>
                  <a:lnTo>
                    <a:pt x="2816612" y="0"/>
                  </a:lnTo>
                  <a:lnTo>
                    <a:pt x="2816612"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51" name="Shape 816">
              <a:extLst>
                <a:ext uri="{FF2B5EF4-FFF2-40B4-BE49-F238E27FC236}">
                  <a16:creationId xmlns:a16="http://schemas.microsoft.com/office/drawing/2014/main" id="{83A71D6D-5DF9-4BC8-AF11-F785FA1A08CC}"/>
                </a:ext>
              </a:extLst>
            </p:cNvPr>
            <p:cNvSpPr/>
            <p:nvPr/>
          </p:nvSpPr>
          <p:spPr>
            <a:xfrm>
              <a:off x="1418965" y="68266"/>
              <a:ext cx="2809875" cy="152400"/>
            </a:xfrm>
            <a:custGeom>
              <a:avLst/>
              <a:gdLst/>
              <a:ahLst/>
              <a:cxnLst/>
              <a:rect l="0" t="0" r="0" b="0"/>
              <a:pathLst>
                <a:path w="2809875" h="152400">
                  <a:moveTo>
                    <a:pt x="0" y="0"/>
                  </a:moveTo>
                  <a:lnTo>
                    <a:pt x="2809875" y="0"/>
                  </a:lnTo>
                  <a:lnTo>
                    <a:pt x="2809875"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52" name="Shape 51136">
              <a:extLst>
                <a:ext uri="{FF2B5EF4-FFF2-40B4-BE49-F238E27FC236}">
                  <a16:creationId xmlns:a16="http://schemas.microsoft.com/office/drawing/2014/main" id="{EA38C3D4-D227-4BE8-9E7C-79504DD7300C}"/>
                </a:ext>
              </a:extLst>
            </p:cNvPr>
            <p:cNvSpPr/>
            <p:nvPr/>
          </p:nvSpPr>
          <p:spPr>
            <a:xfrm>
              <a:off x="1414202" y="254004"/>
              <a:ext cx="4788240" cy="158750"/>
            </a:xfrm>
            <a:custGeom>
              <a:avLst/>
              <a:gdLst/>
              <a:ahLst/>
              <a:cxnLst/>
              <a:rect l="0" t="0" r="0" b="0"/>
              <a:pathLst>
                <a:path w="4788240" h="158750">
                  <a:moveTo>
                    <a:pt x="0" y="0"/>
                  </a:moveTo>
                  <a:lnTo>
                    <a:pt x="4788240" y="0"/>
                  </a:lnTo>
                  <a:lnTo>
                    <a:pt x="4788240"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53" name="Shape 818">
              <a:extLst>
                <a:ext uri="{FF2B5EF4-FFF2-40B4-BE49-F238E27FC236}">
                  <a16:creationId xmlns:a16="http://schemas.microsoft.com/office/drawing/2014/main" id="{BC7E2B4F-3602-4951-A6F7-80AE3A97BB74}"/>
                </a:ext>
              </a:extLst>
            </p:cNvPr>
            <p:cNvSpPr/>
            <p:nvPr/>
          </p:nvSpPr>
          <p:spPr>
            <a:xfrm>
              <a:off x="1418965" y="258766"/>
              <a:ext cx="4781550" cy="152400"/>
            </a:xfrm>
            <a:custGeom>
              <a:avLst/>
              <a:gdLst/>
              <a:ahLst/>
              <a:cxnLst/>
              <a:rect l="0" t="0" r="0" b="0"/>
              <a:pathLst>
                <a:path w="4781550" h="152400">
                  <a:moveTo>
                    <a:pt x="0" y="0"/>
                  </a:moveTo>
                  <a:lnTo>
                    <a:pt x="4781550" y="0"/>
                  </a:lnTo>
                  <a:lnTo>
                    <a:pt x="4781550"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54" name="Shape 51137">
              <a:extLst>
                <a:ext uri="{FF2B5EF4-FFF2-40B4-BE49-F238E27FC236}">
                  <a16:creationId xmlns:a16="http://schemas.microsoft.com/office/drawing/2014/main" id="{E8C4FCE1-8670-4C40-885E-5F9646EB6BEA}"/>
                </a:ext>
              </a:extLst>
            </p:cNvPr>
            <p:cNvSpPr/>
            <p:nvPr/>
          </p:nvSpPr>
          <p:spPr>
            <a:xfrm>
              <a:off x="1414202" y="444504"/>
              <a:ext cx="1971628" cy="158750"/>
            </a:xfrm>
            <a:custGeom>
              <a:avLst/>
              <a:gdLst/>
              <a:ahLst/>
              <a:cxnLst/>
              <a:rect l="0" t="0" r="0" b="0"/>
              <a:pathLst>
                <a:path w="1971628" h="158750">
                  <a:moveTo>
                    <a:pt x="0" y="0"/>
                  </a:moveTo>
                  <a:lnTo>
                    <a:pt x="1971628" y="0"/>
                  </a:lnTo>
                  <a:lnTo>
                    <a:pt x="1971628"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55" name="Shape 820">
              <a:extLst>
                <a:ext uri="{FF2B5EF4-FFF2-40B4-BE49-F238E27FC236}">
                  <a16:creationId xmlns:a16="http://schemas.microsoft.com/office/drawing/2014/main" id="{6BD882B1-796B-4EF5-8FDB-55833646371C}"/>
                </a:ext>
              </a:extLst>
            </p:cNvPr>
            <p:cNvSpPr/>
            <p:nvPr/>
          </p:nvSpPr>
          <p:spPr>
            <a:xfrm>
              <a:off x="1418965" y="449266"/>
              <a:ext cx="1962150" cy="152400"/>
            </a:xfrm>
            <a:custGeom>
              <a:avLst/>
              <a:gdLst/>
              <a:ahLst/>
              <a:cxnLst/>
              <a:rect l="0" t="0" r="0" b="0"/>
              <a:pathLst>
                <a:path w="1962150" h="152400">
                  <a:moveTo>
                    <a:pt x="0" y="0"/>
                  </a:moveTo>
                  <a:lnTo>
                    <a:pt x="1962150" y="0"/>
                  </a:lnTo>
                  <a:lnTo>
                    <a:pt x="1962150"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56" name="Shape 51138">
              <a:extLst>
                <a:ext uri="{FF2B5EF4-FFF2-40B4-BE49-F238E27FC236}">
                  <a16:creationId xmlns:a16="http://schemas.microsoft.com/office/drawing/2014/main" id="{6172BF0E-73B5-4BE2-A351-1E8223C798A1}"/>
                </a:ext>
              </a:extLst>
            </p:cNvPr>
            <p:cNvSpPr/>
            <p:nvPr/>
          </p:nvSpPr>
          <p:spPr>
            <a:xfrm>
              <a:off x="1414202" y="635004"/>
              <a:ext cx="2253290" cy="158750"/>
            </a:xfrm>
            <a:custGeom>
              <a:avLst/>
              <a:gdLst/>
              <a:ahLst/>
              <a:cxnLst/>
              <a:rect l="0" t="0" r="0" b="0"/>
              <a:pathLst>
                <a:path w="2253290" h="158750">
                  <a:moveTo>
                    <a:pt x="0" y="0"/>
                  </a:moveTo>
                  <a:lnTo>
                    <a:pt x="2253290" y="0"/>
                  </a:lnTo>
                  <a:lnTo>
                    <a:pt x="2253290"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57" name="Shape 822">
              <a:extLst>
                <a:ext uri="{FF2B5EF4-FFF2-40B4-BE49-F238E27FC236}">
                  <a16:creationId xmlns:a16="http://schemas.microsoft.com/office/drawing/2014/main" id="{D7C6ABAD-2E79-4220-816D-1D98F66AA754}"/>
                </a:ext>
              </a:extLst>
            </p:cNvPr>
            <p:cNvSpPr/>
            <p:nvPr/>
          </p:nvSpPr>
          <p:spPr>
            <a:xfrm>
              <a:off x="1418965" y="639766"/>
              <a:ext cx="2247900" cy="152400"/>
            </a:xfrm>
            <a:custGeom>
              <a:avLst/>
              <a:gdLst/>
              <a:ahLst/>
              <a:cxnLst/>
              <a:rect l="0" t="0" r="0" b="0"/>
              <a:pathLst>
                <a:path w="2247900" h="152400">
                  <a:moveTo>
                    <a:pt x="0" y="0"/>
                  </a:moveTo>
                  <a:lnTo>
                    <a:pt x="2247900" y="0"/>
                  </a:lnTo>
                  <a:lnTo>
                    <a:pt x="2247900"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58" name="Shape 51139">
              <a:extLst>
                <a:ext uri="{FF2B5EF4-FFF2-40B4-BE49-F238E27FC236}">
                  <a16:creationId xmlns:a16="http://schemas.microsoft.com/office/drawing/2014/main" id="{7F81CE56-22CA-4A65-874C-2989DDF11C14}"/>
                </a:ext>
              </a:extLst>
            </p:cNvPr>
            <p:cNvSpPr/>
            <p:nvPr/>
          </p:nvSpPr>
          <p:spPr>
            <a:xfrm>
              <a:off x="1414202" y="825504"/>
              <a:ext cx="1408306" cy="158750"/>
            </a:xfrm>
            <a:custGeom>
              <a:avLst/>
              <a:gdLst/>
              <a:ahLst/>
              <a:cxnLst/>
              <a:rect l="0" t="0" r="0" b="0"/>
              <a:pathLst>
                <a:path w="1408306" h="158750">
                  <a:moveTo>
                    <a:pt x="0" y="0"/>
                  </a:moveTo>
                  <a:lnTo>
                    <a:pt x="1408306" y="0"/>
                  </a:lnTo>
                  <a:lnTo>
                    <a:pt x="1408306"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59" name="Shape 824">
              <a:extLst>
                <a:ext uri="{FF2B5EF4-FFF2-40B4-BE49-F238E27FC236}">
                  <a16:creationId xmlns:a16="http://schemas.microsoft.com/office/drawing/2014/main" id="{A82B1B32-E001-4A73-AB75-4E5B22FB73C4}"/>
                </a:ext>
              </a:extLst>
            </p:cNvPr>
            <p:cNvSpPr/>
            <p:nvPr/>
          </p:nvSpPr>
          <p:spPr>
            <a:xfrm>
              <a:off x="1418965" y="830266"/>
              <a:ext cx="1400175" cy="152400"/>
            </a:xfrm>
            <a:custGeom>
              <a:avLst/>
              <a:gdLst/>
              <a:ahLst/>
              <a:cxnLst/>
              <a:rect l="0" t="0" r="0" b="0"/>
              <a:pathLst>
                <a:path w="1400175" h="152400">
                  <a:moveTo>
                    <a:pt x="0" y="0"/>
                  </a:moveTo>
                  <a:lnTo>
                    <a:pt x="1400175" y="0"/>
                  </a:lnTo>
                  <a:lnTo>
                    <a:pt x="1400175"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60" name="Shape 51140">
              <a:extLst>
                <a:ext uri="{FF2B5EF4-FFF2-40B4-BE49-F238E27FC236}">
                  <a16:creationId xmlns:a16="http://schemas.microsoft.com/office/drawing/2014/main" id="{1F5497AB-1F9F-41C8-8B0B-E57C1E06BF8A}"/>
                </a:ext>
              </a:extLst>
            </p:cNvPr>
            <p:cNvSpPr/>
            <p:nvPr/>
          </p:nvSpPr>
          <p:spPr>
            <a:xfrm>
              <a:off x="1414202" y="1016004"/>
              <a:ext cx="1408306" cy="158750"/>
            </a:xfrm>
            <a:custGeom>
              <a:avLst/>
              <a:gdLst/>
              <a:ahLst/>
              <a:cxnLst/>
              <a:rect l="0" t="0" r="0" b="0"/>
              <a:pathLst>
                <a:path w="1408306" h="158750">
                  <a:moveTo>
                    <a:pt x="0" y="0"/>
                  </a:moveTo>
                  <a:lnTo>
                    <a:pt x="1408306" y="0"/>
                  </a:lnTo>
                  <a:lnTo>
                    <a:pt x="1408306"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61" name="Shape 826">
              <a:extLst>
                <a:ext uri="{FF2B5EF4-FFF2-40B4-BE49-F238E27FC236}">
                  <a16:creationId xmlns:a16="http://schemas.microsoft.com/office/drawing/2014/main" id="{0E00D6C5-A021-4E95-ACF5-AC8DBDD9CC13}"/>
                </a:ext>
              </a:extLst>
            </p:cNvPr>
            <p:cNvSpPr/>
            <p:nvPr/>
          </p:nvSpPr>
          <p:spPr>
            <a:xfrm>
              <a:off x="1418965" y="1020766"/>
              <a:ext cx="1400175" cy="152400"/>
            </a:xfrm>
            <a:custGeom>
              <a:avLst/>
              <a:gdLst/>
              <a:ahLst/>
              <a:cxnLst/>
              <a:rect l="0" t="0" r="0" b="0"/>
              <a:pathLst>
                <a:path w="1400175" h="152400">
                  <a:moveTo>
                    <a:pt x="0" y="0"/>
                  </a:moveTo>
                  <a:lnTo>
                    <a:pt x="1400175" y="0"/>
                  </a:lnTo>
                  <a:lnTo>
                    <a:pt x="1400175"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3352191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A0C8C-0283-405A-E4A2-F2C0F77884C2}"/>
              </a:ext>
            </a:extLst>
          </p:cNvPr>
          <p:cNvSpPr>
            <a:spLocks noGrp="1"/>
          </p:cNvSpPr>
          <p:nvPr>
            <p:ph type="title"/>
          </p:nvPr>
        </p:nvSpPr>
        <p:spPr/>
        <p:txBody>
          <a:bodyPr/>
          <a:lstStyle/>
          <a:p>
            <a:r>
              <a:rPr lang="en-US" dirty="0"/>
              <a:t>Application Process Proposed Actions</a:t>
            </a:r>
          </a:p>
        </p:txBody>
      </p:sp>
      <p:sp>
        <p:nvSpPr>
          <p:cNvPr id="3" name="Content Placeholder 2">
            <a:extLst>
              <a:ext uri="{FF2B5EF4-FFF2-40B4-BE49-F238E27FC236}">
                <a16:creationId xmlns:a16="http://schemas.microsoft.com/office/drawing/2014/main" id="{599241D5-BDCF-E6DF-C358-D7F49E4296A0}"/>
              </a:ext>
            </a:extLst>
          </p:cNvPr>
          <p:cNvSpPr>
            <a:spLocks noGrp="1"/>
          </p:cNvSpPr>
          <p:nvPr>
            <p:ph idx="1"/>
          </p:nvPr>
        </p:nvSpPr>
        <p:spPr/>
        <p:txBody>
          <a:bodyPr>
            <a:normAutofit/>
          </a:bodyPr>
          <a:lstStyle/>
          <a:p>
            <a:pPr lvl="0"/>
            <a:r>
              <a:rPr lang="en-US" dirty="0"/>
              <a:t>Make marketing packet available to potential applicants on the website</a:t>
            </a:r>
          </a:p>
          <a:p>
            <a:r>
              <a:rPr lang="en-US" dirty="0"/>
              <a:t>Improve information available on the VSU website, including removing old links and materials along with updating new links—highlight need for these updates to Deans and Dept. Heads</a:t>
            </a:r>
          </a:p>
          <a:p>
            <a:pPr lvl="0"/>
            <a:r>
              <a:rPr lang="en-US" dirty="0"/>
              <a:t>Provide a more comprehensive welcome packet when new hires arrive, including information on doctors, schools, churches, restaurants, childcare and eldercare, real estate, City of Valdosta and Chamber of Commerce online information on local resources.</a:t>
            </a:r>
          </a:p>
          <a:p>
            <a:endParaRPr lang="en-US" dirty="0"/>
          </a:p>
        </p:txBody>
      </p:sp>
    </p:spTree>
    <p:extLst>
      <p:ext uri="{BB962C8B-B14F-4D97-AF65-F5344CB8AC3E}">
        <p14:creationId xmlns:p14="http://schemas.microsoft.com/office/powerpoint/2010/main" val="1108222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9C984-F020-4D6D-8410-342470CB9583}"/>
              </a:ext>
            </a:extLst>
          </p:cNvPr>
          <p:cNvSpPr>
            <a:spLocks noGrp="1"/>
          </p:cNvSpPr>
          <p:nvPr>
            <p:ph type="title"/>
          </p:nvPr>
        </p:nvSpPr>
        <p:spPr/>
        <p:txBody>
          <a:bodyPr/>
          <a:lstStyle/>
          <a:p>
            <a:r>
              <a:rPr lang="en-US"/>
              <a:t>Hiring Process</a:t>
            </a:r>
          </a:p>
        </p:txBody>
      </p:sp>
      <p:sp>
        <p:nvSpPr>
          <p:cNvPr id="3" name="Content Placeholder 2">
            <a:extLst>
              <a:ext uri="{FF2B5EF4-FFF2-40B4-BE49-F238E27FC236}">
                <a16:creationId xmlns:a16="http://schemas.microsoft.com/office/drawing/2014/main" id="{A1F45328-4A89-4998-8E04-3A9AF79587C7}"/>
              </a:ext>
            </a:extLst>
          </p:cNvPr>
          <p:cNvSpPr>
            <a:spLocks noGrp="1"/>
          </p:cNvSpPr>
          <p:nvPr>
            <p:ph idx="1"/>
          </p:nvPr>
        </p:nvSpPr>
        <p:spPr>
          <a:xfrm>
            <a:off x="932873" y="2015732"/>
            <a:ext cx="10121981" cy="3701577"/>
          </a:xfrm>
        </p:spPr>
        <p:txBody>
          <a:bodyPr/>
          <a:lstStyle/>
          <a:p>
            <a:r>
              <a:rPr lang="en-US" dirty="0"/>
              <a:t>When you worked with the Department Head and the hiring committee, did you have a positive experience with:</a:t>
            </a:r>
          </a:p>
          <a:p>
            <a:pPr marL="0" indent="0">
              <a:buNone/>
            </a:pPr>
            <a:endParaRPr lang="en-US" dirty="0"/>
          </a:p>
        </p:txBody>
      </p:sp>
      <p:grpSp>
        <p:nvGrpSpPr>
          <p:cNvPr id="59" name="Group 58">
            <a:extLst>
              <a:ext uri="{FF2B5EF4-FFF2-40B4-BE49-F238E27FC236}">
                <a16:creationId xmlns:a16="http://schemas.microsoft.com/office/drawing/2014/main" id="{B784F3E7-D72D-4320-8998-97E68D7B5EB7}"/>
              </a:ext>
            </a:extLst>
          </p:cNvPr>
          <p:cNvGrpSpPr/>
          <p:nvPr/>
        </p:nvGrpSpPr>
        <p:grpSpPr>
          <a:xfrm>
            <a:off x="1451578" y="2788920"/>
            <a:ext cx="8357440" cy="2605116"/>
            <a:chOff x="0" y="0"/>
            <a:chExt cx="6776210" cy="1238250"/>
          </a:xfrm>
        </p:grpSpPr>
        <p:sp>
          <p:nvSpPr>
            <p:cNvPr id="60" name="Rectangle 59">
              <a:extLst>
                <a:ext uri="{FF2B5EF4-FFF2-40B4-BE49-F238E27FC236}">
                  <a16:creationId xmlns:a16="http://schemas.microsoft.com/office/drawing/2014/main" id="{473A6522-F414-4389-A955-FCF891DF42AC}"/>
                </a:ext>
              </a:extLst>
            </p:cNvPr>
            <p:cNvSpPr/>
            <p:nvPr/>
          </p:nvSpPr>
          <p:spPr>
            <a:xfrm>
              <a:off x="5339972" y="326361"/>
              <a:ext cx="1436238" cy="142889"/>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900" dirty="0">
                  <a:solidFill>
                    <a:srgbClr val="222222"/>
                  </a:solidFill>
                  <a:effectLst/>
                  <a:latin typeface="Calibri" panose="020F0502020204030204" pitchFamily="34" charset="0"/>
                  <a:ea typeface="Calibri" panose="020F0502020204030204" pitchFamily="34" charset="0"/>
                </a:rPr>
                <a:t>Communications: email, texts phone calls...</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61" name="Shape 906">
              <a:extLst>
                <a:ext uri="{FF2B5EF4-FFF2-40B4-BE49-F238E27FC236}">
                  <a16:creationId xmlns:a16="http://schemas.microsoft.com/office/drawing/2014/main" id="{1BCAF634-6CD7-4673-80B7-BB91FF58A0DB}"/>
                </a:ext>
              </a:extLst>
            </p:cNvPr>
            <p:cNvSpPr/>
            <p:nvPr/>
          </p:nvSpPr>
          <p:spPr>
            <a:xfrm>
              <a:off x="5168522" y="314325"/>
              <a:ext cx="95250" cy="95250"/>
            </a:xfrm>
            <a:custGeom>
              <a:avLst/>
              <a:gdLst/>
              <a:ahLst/>
              <a:cxnLst/>
              <a:rect l="0" t="0" r="0" b="0"/>
              <a:pathLst>
                <a:path w="95250" h="95250">
                  <a:moveTo>
                    <a:pt x="47625" y="0"/>
                  </a:moveTo>
                  <a:cubicBezTo>
                    <a:pt x="53941" y="0"/>
                    <a:pt x="60016" y="1208"/>
                    <a:pt x="65850" y="3625"/>
                  </a:cubicBezTo>
                  <a:cubicBezTo>
                    <a:pt x="71685" y="6042"/>
                    <a:pt x="76835" y="9483"/>
                    <a:pt x="81301" y="13949"/>
                  </a:cubicBezTo>
                  <a:cubicBezTo>
                    <a:pt x="85766" y="18415"/>
                    <a:pt x="89208" y="23565"/>
                    <a:pt x="91625" y="29400"/>
                  </a:cubicBezTo>
                  <a:cubicBezTo>
                    <a:pt x="94042" y="35234"/>
                    <a:pt x="95250" y="41309"/>
                    <a:pt x="95250" y="47625"/>
                  </a:cubicBezTo>
                  <a:cubicBezTo>
                    <a:pt x="95250" y="53941"/>
                    <a:pt x="94042" y="60016"/>
                    <a:pt x="91625" y="65850"/>
                  </a:cubicBezTo>
                  <a:cubicBezTo>
                    <a:pt x="89208" y="71685"/>
                    <a:pt x="85766" y="76835"/>
                    <a:pt x="81301" y="81301"/>
                  </a:cubicBezTo>
                  <a:cubicBezTo>
                    <a:pt x="76835" y="85767"/>
                    <a:pt x="71685" y="89208"/>
                    <a:pt x="65850" y="91625"/>
                  </a:cubicBezTo>
                  <a:cubicBezTo>
                    <a:pt x="60016" y="94042"/>
                    <a:pt x="53941" y="95250"/>
                    <a:pt x="47625" y="95250"/>
                  </a:cubicBezTo>
                  <a:cubicBezTo>
                    <a:pt x="41309" y="95250"/>
                    <a:pt x="35234" y="94042"/>
                    <a:pt x="29400" y="91625"/>
                  </a:cubicBezTo>
                  <a:cubicBezTo>
                    <a:pt x="23565" y="89208"/>
                    <a:pt x="18415" y="85767"/>
                    <a:pt x="13949" y="81301"/>
                  </a:cubicBezTo>
                  <a:cubicBezTo>
                    <a:pt x="9483" y="76835"/>
                    <a:pt x="6042" y="71685"/>
                    <a:pt x="3625" y="65850"/>
                  </a:cubicBezTo>
                  <a:cubicBezTo>
                    <a:pt x="1208" y="60016"/>
                    <a:pt x="0" y="53941"/>
                    <a:pt x="0" y="47625"/>
                  </a:cubicBezTo>
                  <a:cubicBezTo>
                    <a:pt x="0" y="41309"/>
                    <a:pt x="1208" y="35234"/>
                    <a:pt x="3625" y="29400"/>
                  </a:cubicBezTo>
                  <a:cubicBezTo>
                    <a:pt x="6042" y="23565"/>
                    <a:pt x="9483" y="18415"/>
                    <a:pt x="13949" y="13949"/>
                  </a:cubicBezTo>
                  <a:cubicBezTo>
                    <a:pt x="18415" y="9483"/>
                    <a:pt x="23565" y="6042"/>
                    <a:pt x="29400" y="3625"/>
                  </a:cubicBezTo>
                  <a:cubicBezTo>
                    <a:pt x="35234" y="1208"/>
                    <a:pt x="41309" y="0"/>
                    <a:pt x="47625" y="0"/>
                  </a:cubicBezTo>
                  <a:close/>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62" name="Rectangle 61">
              <a:extLst>
                <a:ext uri="{FF2B5EF4-FFF2-40B4-BE49-F238E27FC236}">
                  <a16:creationId xmlns:a16="http://schemas.microsoft.com/office/drawing/2014/main" id="{C0B408D9-91F8-4E2F-9CFB-88656126CA29}"/>
                </a:ext>
              </a:extLst>
            </p:cNvPr>
            <p:cNvSpPr/>
            <p:nvPr/>
          </p:nvSpPr>
          <p:spPr>
            <a:xfrm>
              <a:off x="5339972" y="545437"/>
              <a:ext cx="1182823" cy="142889"/>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900">
                  <a:solidFill>
                    <a:srgbClr val="222222"/>
                  </a:solidFill>
                  <a:effectLst/>
                  <a:latin typeface="Calibri" panose="020F0502020204030204" pitchFamily="34" charset="0"/>
                  <a:ea typeface="Calibri" panose="020F0502020204030204" pitchFamily="34" charset="0"/>
                </a:rPr>
                <a:t>Interview</a:t>
              </a:r>
              <a:r>
                <a:rPr lang="en-US" sz="900" spc="45">
                  <a:solidFill>
                    <a:srgbClr val="222222"/>
                  </a:solidFill>
                  <a:effectLst/>
                  <a:latin typeface="Calibri" panose="020F0502020204030204" pitchFamily="34" charset="0"/>
                  <a:ea typeface="Calibri" panose="020F0502020204030204" pitchFamily="34" charset="0"/>
                </a:rPr>
                <a:t> </a:t>
              </a:r>
              <a:r>
                <a:rPr lang="en-US" sz="900">
                  <a:solidFill>
                    <a:srgbClr val="222222"/>
                  </a:solidFill>
                  <a:effectLst/>
                  <a:latin typeface="Calibri" panose="020F0502020204030204" pitchFamily="34" charset="0"/>
                  <a:ea typeface="Calibri" panose="020F0502020204030204" pitchFamily="34" charset="0"/>
                </a:rPr>
                <a:t>process</a:t>
              </a:r>
              <a:endParaRPr lang="en-US" sz="1100">
                <a:solidFill>
                  <a:srgbClr val="000000"/>
                </a:solidFill>
                <a:effectLst/>
                <a:latin typeface="Calibri" panose="020F0502020204030204" pitchFamily="34" charset="0"/>
                <a:ea typeface="Calibri" panose="020F0502020204030204" pitchFamily="34" charset="0"/>
              </a:endParaRPr>
            </a:p>
          </p:txBody>
        </p:sp>
        <p:sp>
          <p:nvSpPr>
            <p:cNvPr id="63" name="Shape 908">
              <a:extLst>
                <a:ext uri="{FF2B5EF4-FFF2-40B4-BE49-F238E27FC236}">
                  <a16:creationId xmlns:a16="http://schemas.microsoft.com/office/drawing/2014/main" id="{EF3F6008-BB68-4A42-AC1B-27C703288555}"/>
                </a:ext>
              </a:extLst>
            </p:cNvPr>
            <p:cNvSpPr/>
            <p:nvPr/>
          </p:nvSpPr>
          <p:spPr>
            <a:xfrm>
              <a:off x="5168522" y="533400"/>
              <a:ext cx="95250" cy="95250"/>
            </a:xfrm>
            <a:custGeom>
              <a:avLst/>
              <a:gdLst/>
              <a:ahLst/>
              <a:cxnLst/>
              <a:rect l="0" t="0" r="0" b="0"/>
              <a:pathLst>
                <a:path w="95250" h="95250">
                  <a:moveTo>
                    <a:pt x="47625" y="0"/>
                  </a:moveTo>
                  <a:cubicBezTo>
                    <a:pt x="53941" y="0"/>
                    <a:pt x="60016" y="1208"/>
                    <a:pt x="65850" y="3625"/>
                  </a:cubicBezTo>
                  <a:cubicBezTo>
                    <a:pt x="71685" y="6042"/>
                    <a:pt x="76835" y="9483"/>
                    <a:pt x="81301" y="13949"/>
                  </a:cubicBezTo>
                  <a:cubicBezTo>
                    <a:pt x="85766" y="18415"/>
                    <a:pt x="89208" y="23565"/>
                    <a:pt x="91625" y="29400"/>
                  </a:cubicBezTo>
                  <a:cubicBezTo>
                    <a:pt x="94042" y="35234"/>
                    <a:pt x="95250" y="41309"/>
                    <a:pt x="95250" y="47625"/>
                  </a:cubicBezTo>
                  <a:cubicBezTo>
                    <a:pt x="95250" y="53941"/>
                    <a:pt x="94042" y="60016"/>
                    <a:pt x="91625" y="65850"/>
                  </a:cubicBezTo>
                  <a:cubicBezTo>
                    <a:pt x="89208" y="71685"/>
                    <a:pt x="85766" y="76835"/>
                    <a:pt x="81301" y="81301"/>
                  </a:cubicBezTo>
                  <a:cubicBezTo>
                    <a:pt x="76835" y="85767"/>
                    <a:pt x="71685" y="89208"/>
                    <a:pt x="65850" y="91625"/>
                  </a:cubicBezTo>
                  <a:cubicBezTo>
                    <a:pt x="60016" y="94042"/>
                    <a:pt x="53941" y="95250"/>
                    <a:pt x="47625" y="95250"/>
                  </a:cubicBezTo>
                  <a:cubicBezTo>
                    <a:pt x="41309" y="95250"/>
                    <a:pt x="35234" y="94042"/>
                    <a:pt x="29400" y="91625"/>
                  </a:cubicBezTo>
                  <a:cubicBezTo>
                    <a:pt x="23565" y="89208"/>
                    <a:pt x="18415" y="85767"/>
                    <a:pt x="13949" y="81301"/>
                  </a:cubicBezTo>
                  <a:cubicBezTo>
                    <a:pt x="9483" y="76835"/>
                    <a:pt x="6042" y="71685"/>
                    <a:pt x="3625" y="65850"/>
                  </a:cubicBezTo>
                  <a:cubicBezTo>
                    <a:pt x="1208" y="60016"/>
                    <a:pt x="0" y="53941"/>
                    <a:pt x="0" y="47625"/>
                  </a:cubicBezTo>
                  <a:cubicBezTo>
                    <a:pt x="0" y="41309"/>
                    <a:pt x="1208" y="35234"/>
                    <a:pt x="3625" y="29400"/>
                  </a:cubicBezTo>
                  <a:cubicBezTo>
                    <a:pt x="6042" y="23565"/>
                    <a:pt x="9483" y="18415"/>
                    <a:pt x="13949" y="13949"/>
                  </a:cubicBezTo>
                  <a:cubicBezTo>
                    <a:pt x="18415" y="9483"/>
                    <a:pt x="23565" y="6042"/>
                    <a:pt x="29400" y="3625"/>
                  </a:cubicBezTo>
                  <a:cubicBezTo>
                    <a:pt x="35234" y="1208"/>
                    <a:pt x="41309" y="0"/>
                    <a:pt x="47625" y="0"/>
                  </a:cubicBezTo>
                  <a:close/>
                </a:path>
              </a:pathLst>
            </a:custGeom>
            <a:ln w="0" cap="flat">
              <a:miter lim="127000"/>
            </a:ln>
          </p:spPr>
          <p:style>
            <a:lnRef idx="0">
              <a:srgbClr val="000000">
                <a:alpha val="0"/>
              </a:srgbClr>
            </a:lnRef>
            <a:fillRef idx="1">
              <a:srgbClr val="5E35B1"/>
            </a:fillRef>
            <a:effectRef idx="0">
              <a:scrgbClr r="0" g="0" b="0"/>
            </a:effectRef>
            <a:fontRef idx="none"/>
          </p:style>
          <p:txBody>
            <a:bodyPr/>
            <a:lstStyle/>
            <a:p>
              <a:endParaRPr lang="en-US"/>
            </a:p>
          </p:txBody>
        </p:sp>
        <p:sp>
          <p:nvSpPr>
            <p:cNvPr id="64" name="Rectangle 63">
              <a:extLst>
                <a:ext uri="{FF2B5EF4-FFF2-40B4-BE49-F238E27FC236}">
                  <a16:creationId xmlns:a16="http://schemas.microsoft.com/office/drawing/2014/main" id="{FEE3CAE2-274C-44B4-BEB7-E3EDAE44EFDF}"/>
                </a:ext>
              </a:extLst>
            </p:cNvPr>
            <p:cNvSpPr/>
            <p:nvPr/>
          </p:nvSpPr>
          <p:spPr>
            <a:xfrm>
              <a:off x="5339972" y="764512"/>
              <a:ext cx="1213850" cy="142889"/>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900">
                  <a:solidFill>
                    <a:srgbClr val="222222"/>
                  </a:solidFill>
                  <a:effectLst/>
                  <a:latin typeface="Calibri" panose="020F0502020204030204" pitchFamily="34" charset="0"/>
                  <a:ea typeface="Calibri" panose="020F0502020204030204" pitchFamily="34" charset="0"/>
                </a:rPr>
                <a:t>Sufficient</a:t>
              </a:r>
              <a:r>
                <a:rPr lang="en-US" sz="900" spc="45">
                  <a:solidFill>
                    <a:srgbClr val="222222"/>
                  </a:solidFill>
                  <a:effectLst/>
                  <a:latin typeface="Calibri" panose="020F0502020204030204" pitchFamily="34" charset="0"/>
                  <a:ea typeface="Calibri" panose="020F0502020204030204" pitchFamily="34" charset="0"/>
                </a:rPr>
                <a:t> </a:t>
              </a:r>
              <a:r>
                <a:rPr lang="en-US" sz="900">
                  <a:solidFill>
                    <a:srgbClr val="222222"/>
                  </a:solidFill>
                  <a:effectLst/>
                  <a:latin typeface="Calibri" panose="020F0502020204030204" pitchFamily="34" charset="0"/>
                  <a:ea typeface="Calibri" panose="020F0502020204030204" pitchFamily="34" charset="0"/>
                </a:rPr>
                <a:t>information about VSU...</a:t>
              </a:r>
              <a:endParaRPr lang="en-US" sz="1100">
                <a:solidFill>
                  <a:srgbClr val="000000"/>
                </a:solidFill>
                <a:effectLst/>
                <a:latin typeface="Calibri" panose="020F0502020204030204" pitchFamily="34" charset="0"/>
                <a:ea typeface="Calibri" panose="020F0502020204030204" pitchFamily="34" charset="0"/>
              </a:endParaRPr>
            </a:p>
          </p:txBody>
        </p:sp>
        <p:sp>
          <p:nvSpPr>
            <p:cNvPr id="65" name="Shape 910">
              <a:extLst>
                <a:ext uri="{FF2B5EF4-FFF2-40B4-BE49-F238E27FC236}">
                  <a16:creationId xmlns:a16="http://schemas.microsoft.com/office/drawing/2014/main" id="{A1C0A674-BBF1-40CF-AA3A-29BD49B3F137}"/>
                </a:ext>
              </a:extLst>
            </p:cNvPr>
            <p:cNvSpPr/>
            <p:nvPr/>
          </p:nvSpPr>
          <p:spPr>
            <a:xfrm>
              <a:off x="5168522" y="752475"/>
              <a:ext cx="95250" cy="95250"/>
            </a:xfrm>
            <a:custGeom>
              <a:avLst/>
              <a:gdLst/>
              <a:ahLst/>
              <a:cxnLst/>
              <a:rect l="0" t="0" r="0" b="0"/>
              <a:pathLst>
                <a:path w="95250" h="95250">
                  <a:moveTo>
                    <a:pt x="47625" y="0"/>
                  </a:moveTo>
                  <a:cubicBezTo>
                    <a:pt x="53941" y="0"/>
                    <a:pt x="60016" y="1208"/>
                    <a:pt x="65850" y="3625"/>
                  </a:cubicBezTo>
                  <a:cubicBezTo>
                    <a:pt x="71685" y="6042"/>
                    <a:pt x="76835" y="9483"/>
                    <a:pt x="81301" y="13949"/>
                  </a:cubicBezTo>
                  <a:cubicBezTo>
                    <a:pt x="85766" y="18415"/>
                    <a:pt x="89208" y="23565"/>
                    <a:pt x="91625" y="29400"/>
                  </a:cubicBezTo>
                  <a:cubicBezTo>
                    <a:pt x="94042" y="35234"/>
                    <a:pt x="95250" y="41309"/>
                    <a:pt x="95250" y="47625"/>
                  </a:cubicBezTo>
                  <a:cubicBezTo>
                    <a:pt x="95250" y="53941"/>
                    <a:pt x="94042" y="60016"/>
                    <a:pt x="91625" y="65850"/>
                  </a:cubicBezTo>
                  <a:cubicBezTo>
                    <a:pt x="89208" y="71685"/>
                    <a:pt x="85766" y="76835"/>
                    <a:pt x="81301" y="81301"/>
                  </a:cubicBezTo>
                  <a:cubicBezTo>
                    <a:pt x="76835" y="85767"/>
                    <a:pt x="71685" y="89208"/>
                    <a:pt x="65850" y="91625"/>
                  </a:cubicBezTo>
                  <a:cubicBezTo>
                    <a:pt x="60016" y="94042"/>
                    <a:pt x="53941" y="95250"/>
                    <a:pt x="47625" y="95250"/>
                  </a:cubicBezTo>
                  <a:cubicBezTo>
                    <a:pt x="41309" y="95250"/>
                    <a:pt x="35234" y="94042"/>
                    <a:pt x="29400" y="91625"/>
                  </a:cubicBezTo>
                  <a:cubicBezTo>
                    <a:pt x="23565" y="89208"/>
                    <a:pt x="18415" y="85767"/>
                    <a:pt x="13949" y="81301"/>
                  </a:cubicBezTo>
                  <a:cubicBezTo>
                    <a:pt x="9483" y="76835"/>
                    <a:pt x="6042" y="71685"/>
                    <a:pt x="3625" y="65850"/>
                  </a:cubicBezTo>
                  <a:cubicBezTo>
                    <a:pt x="1208" y="60016"/>
                    <a:pt x="0" y="53941"/>
                    <a:pt x="0" y="47625"/>
                  </a:cubicBezTo>
                  <a:cubicBezTo>
                    <a:pt x="0" y="41309"/>
                    <a:pt x="1208" y="35234"/>
                    <a:pt x="3625" y="29400"/>
                  </a:cubicBezTo>
                  <a:cubicBezTo>
                    <a:pt x="6042" y="23565"/>
                    <a:pt x="9483" y="18415"/>
                    <a:pt x="13949" y="13949"/>
                  </a:cubicBezTo>
                  <a:cubicBezTo>
                    <a:pt x="18415" y="9483"/>
                    <a:pt x="23565" y="6042"/>
                    <a:pt x="29400" y="3625"/>
                  </a:cubicBezTo>
                  <a:cubicBezTo>
                    <a:pt x="35234" y="1208"/>
                    <a:pt x="41309" y="0"/>
                    <a:pt x="47625" y="0"/>
                  </a:cubicBezTo>
                  <a:close/>
                </a:path>
              </a:pathLst>
            </a:custGeom>
            <a:ln w="0" cap="flat">
              <a:miter lim="127000"/>
            </a:ln>
          </p:spPr>
          <p:style>
            <a:lnRef idx="0">
              <a:srgbClr val="000000">
                <a:alpha val="0"/>
              </a:srgbClr>
            </a:lnRef>
            <a:fillRef idx="1">
              <a:srgbClr val="039BE5"/>
            </a:fillRef>
            <a:effectRef idx="0">
              <a:scrgbClr r="0" g="0" b="0"/>
            </a:effectRef>
            <a:fontRef idx="none"/>
          </p:style>
          <p:txBody>
            <a:bodyPr/>
            <a:lstStyle/>
            <a:p>
              <a:endParaRPr lang="en-US"/>
            </a:p>
          </p:txBody>
        </p:sp>
        <p:sp>
          <p:nvSpPr>
            <p:cNvPr id="66" name="Rectangle 65">
              <a:extLst>
                <a:ext uri="{FF2B5EF4-FFF2-40B4-BE49-F238E27FC236}">
                  <a16:creationId xmlns:a16="http://schemas.microsoft.com/office/drawing/2014/main" id="{1CB6595A-9452-4EE9-B24F-01A7E5E3F508}"/>
                </a:ext>
              </a:extLst>
            </p:cNvPr>
            <p:cNvSpPr/>
            <p:nvPr/>
          </p:nvSpPr>
          <p:spPr>
            <a:xfrm>
              <a:off x="5339972" y="983587"/>
              <a:ext cx="1335065" cy="142889"/>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900">
                  <a:solidFill>
                    <a:srgbClr val="222222"/>
                  </a:solidFill>
                  <a:effectLst/>
                  <a:latin typeface="Calibri" panose="020F0502020204030204" pitchFamily="34" charset="0"/>
                  <a:ea typeface="Calibri" panose="020F0502020204030204" pitchFamily="34" charset="0"/>
                </a:rPr>
                <a:t>Feeling</a:t>
              </a:r>
              <a:r>
                <a:rPr lang="en-US" sz="900" spc="45">
                  <a:solidFill>
                    <a:srgbClr val="222222"/>
                  </a:solidFill>
                  <a:effectLst/>
                  <a:latin typeface="Calibri" panose="020F0502020204030204" pitchFamily="34" charset="0"/>
                  <a:ea typeface="Calibri" panose="020F0502020204030204" pitchFamily="34" charset="0"/>
                </a:rPr>
                <a:t> </a:t>
              </a:r>
              <a:r>
                <a:rPr lang="en-US" sz="900">
                  <a:solidFill>
                    <a:srgbClr val="222222"/>
                  </a:solidFill>
                  <a:effectLst/>
                  <a:latin typeface="Calibri" panose="020F0502020204030204" pitchFamily="34" charset="0"/>
                  <a:ea typeface="Calibri" panose="020F0502020204030204" pitchFamily="34" charset="0"/>
                </a:rPr>
                <a:t>comfortable</a:t>
              </a:r>
              <a:endParaRPr lang="en-US" sz="1100">
                <a:solidFill>
                  <a:srgbClr val="000000"/>
                </a:solidFill>
                <a:effectLst/>
                <a:latin typeface="Calibri" panose="020F0502020204030204" pitchFamily="34" charset="0"/>
                <a:ea typeface="Calibri" panose="020F0502020204030204" pitchFamily="34" charset="0"/>
              </a:endParaRPr>
            </a:p>
          </p:txBody>
        </p:sp>
        <p:sp>
          <p:nvSpPr>
            <p:cNvPr id="67" name="Shape 912">
              <a:extLst>
                <a:ext uri="{FF2B5EF4-FFF2-40B4-BE49-F238E27FC236}">
                  <a16:creationId xmlns:a16="http://schemas.microsoft.com/office/drawing/2014/main" id="{80200C36-FB63-4121-B022-EC6EF7397D2C}"/>
                </a:ext>
              </a:extLst>
            </p:cNvPr>
            <p:cNvSpPr/>
            <p:nvPr/>
          </p:nvSpPr>
          <p:spPr>
            <a:xfrm>
              <a:off x="5168522" y="971550"/>
              <a:ext cx="95250" cy="95250"/>
            </a:xfrm>
            <a:custGeom>
              <a:avLst/>
              <a:gdLst/>
              <a:ahLst/>
              <a:cxnLst/>
              <a:rect l="0" t="0" r="0" b="0"/>
              <a:pathLst>
                <a:path w="95250" h="95250">
                  <a:moveTo>
                    <a:pt x="47625" y="0"/>
                  </a:moveTo>
                  <a:cubicBezTo>
                    <a:pt x="53941" y="0"/>
                    <a:pt x="60016" y="1208"/>
                    <a:pt x="65850" y="3625"/>
                  </a:cubicBezTo>
                  <a:cubicBezTo>
                    <a:pt x="71685" y="6042"/>
                    <a:pt x="76835" y="9483"/>
                    <a:pt x="81301" y="13949"/>
                  </a:cubicBezTo>
                  <a:cubicBezTo>
                    <a:pt x="85766" y="18415"/>
                    <a:pt x="89208" y="23565"/>
                    <a:pt x="91625" y="29400"/>
                  </a:cubicBezTo>
                  <a:cubicBezTo>
                    <a:pt x="94042" y="35234"/>
                    <a:pt x="95250" y="41309"/>
                    <a:pt x="95250" y="47625"/>
                  </a:cubicBezTo>
                  <a:cubicBezTo>
                    <a:pt x="95250" y="53941"/>
                    <a:pt x="94042" y="60016"/>
                    <a:pt x="91625" y="65850"/>
                  </a:cubicBezTo>
                  <a:cubicBezTo>
                    <a:pt x="89208" y="71685"/>
                    <a:pt x="85766" y="76835"/>
                    <a:pt x="81301" y="81301"/>
                  </a:cubicBezTo>
                  <a:cubicBezTo>
                    <a:pt x="76835" y="85766"/>
                    <a:pt x="71685" y="89208"/>
                    <a:pt x="65850" y="91625"/>
                  </a:cubicBezTo>
                  <a:cubicBezTo>
                    <a:pt x="60016" y="94042"/>
                    <a:pt x="53941" y="95250"/>
                    <a:pt x="47625" y="95250"/>
                  </a:cubicBezTo>
                  <a:cubicBezTo>
                    <a:pt x="41309" y="95250"/>
                    <a:pt x="35234" y="94042"/>
                    <a:pt x="29400" y="91625"/>
                  </a:cubicBezTo>
                  <a:cubicBezTo>
                    <a:pt x="23565" y="89208"/>
                    <a:pt x="18415" y="85766"/>
                    <a:pt x="13949" y="81301"/>
                  </a:cubicBezTo>
                  <a:cubicBezTo>
                    <a:pt x="9483" y="76835"/>
                    <a:pt x="6042" y="71685"/>
                    <a:pt x="3625" y="65850"/>
                  </a:cubicBezTo>
                  <a:cubicBezTo>
                    <a:pt x="1208" y="60016"/>
                    <a:pt x="0" y="53941"/>
                    <a:pt x="0" y="47625"/>
                  </a:cubicBezTo>
                  <a:cubicBezTo>
                    <a:pt x="0" y="41309"/>
                    <a:pt x="1208" y="35234"/>
                    <a:pt x="3625" y="29400"/>
                  </a:cubicBezTo>
                  <a:cubicBezTo>
                    <a:pt x="6042" y="23565"/>
                    <a:pt x="9483" y="18415"/>
                    <a:pt x="13949" y="13949"/>
                  </a:cubicBezTo>
                  <a:cubicBezTo>
                    <a:pt x="18415" y="9483"/>
                    <a:pt x="23565" y="6042"/>
                    <a:pt x="29400" y="3625"/>
                  </a:cubicBezTo>
                  <a:cubicBezTo>
                    <a:pt x="35234" y="1208"/>
                    <a:pt x="41309" y="0"/>
                    <a:pt x="47625" y="0"/>
                  </a:cubicBezTo>
                  <a:close/>
                </a:path>
              </a:pathLst>
            </a:custGeom>
            <a:ln w="0" cap="flat">
              <a:miter lim="127000"/>
            </a:ln>
          </p:spPr>
          <p:style>
            <a:lnRef idx="0">
              <a:srgbClr val="000000">
                <a:alpha val="0"/>
              </a:srgbClr>
            </a:lnRef>
            <a:fillRef idx="1">
              <a:srgbClr val="43A047"/>
            </a:fillRef>
            <a:effectRef idx="0">
              <a:scrgbClr r="0" g="0" b="0"/>
            </a:effectRef>
            <a:fontRef idx="none"/>
          </p:style>
          <p:txBody>
            <a:bodyPr/>
            <a:lstStyle/>
            <a:p>
              <a:endParaRPr lang="en-US"/>
            </a:p>
          </p:txBody>
        </p:sp>
        <p:sp>
          <p:nvSpPr>
            <p:cNvPr id="68" name="Rectangle 67">
              <a:extLst>
                <a:ext uri="{FF2B5EF4-FFF2-40B4-BE49-F238E27FC236}">
                  <a16:creationId xmlns:a16="http://schemas.microsoft.com/office/drawing/2014/main" id="{E53AB538-5B5B-4BBB-836D-CB5BC41A7315}"/>
                </a:ext>
              </a:extLst>
            </p:cNvPr>
            <p:cNvSpPr/>
            <p:nvPr/>
          </p:nvSpPr>
          <p:spPr>
            <a:xfrm>
              <a:off x="1355296" y="117049"/>
              <a:ext cx="666404"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Negative</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69" name="Rectangle 68">
              <a:extLst>
                <a:ext uri="{FF2B5EF4-FFF2-40B4-BE49-F238E27FC236}">
                  <a16:creationId xmlns:a16="http://schemas.microsoft.com/office/drawing/2014/main" id="{E2D774FB-4193-40F7-93F7-9978DB520861}"/>
                </a:ext>
              </a:extLst>
            </p:cNvPr>
            <p:cNvSpPr/>
            <p:nvPr/>
          </p:nvSpPr>
          <p:spPr>
            <a:xfrm>
              <a:off x="1220969" y="342189"/>
              <a:ext cx="84505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Inadequate</a:t>
              </a:r>
              <a:endParaRPr lang="en-US" sz="1100">
                <a:solidFill>
                  <a:srgbClr val="000000"/>
                </a:solidFill>
                <a:effectLst/>
                <a:latin typeface="Calibri" panose="020F0502020204030204" pitchFamily="34" charset="0"/>
                <a:ea typeface="Calibri" panose="020F0502020204030204" pitchFamily="34" charset="0"/>
              </a:endParaRPr>
            </a:p>
          </p:txBody>
        </p:sp>
        <p:sp>
          <p:nvSpPr>
            <p:cNvPr id="70" name="Rectangle 69">
              <a:extLst>
                <a:ext uri="{FF2B5EF4-FFF2-40B4-BE49-F238E27FC236}">
                  <a16:creationId xmlns:a16="http://schemas.microsoft.com/office/drawing/2014/main" id="{AD26799C-0020-4450-B31C-72BE313A473C}"/>
                </a:ext>
              </a:extLst>
            </p:cNvPr>
            <p:cNvSpPr/>
            <p:nvPr/>
          </p:nvSpPr>
          <p:spPr>
            <a:xfrm>
              <a:off x="0" y="567329"/>
              <a:ext cx="2468948"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err="1">
                  <a:solidFill>
                    <a:srgbClr val="222222"/>
                  </a:solidFill>
                  <a:effectLst/>
                  <a:latin typeface="Calibri" panose="020F0502020204030204" pitchFamily="34" charset="0"/>
                  <a:ea typeface="Calibri" panose="020F0502020204030204" pitchFamily="34" charset="0"/>
                </a:rPr>
                <a:t>bbbbbbNeither</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adequate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nor</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inadequate</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71" name="Rectangle 70">
              <a:extLst>
                <a:ext uri="{FF2B5EF4-FFF2-40B4-BE49-F238E27FC236}">
                  <a16:creationId xmlns:a16="http://schemas.microsoft.com/office/drawing/2014/main" id="{6586A27B-DC68-40C9-927D-E3B6126FB1D4}"/>
                </a:ext>
              </a:extLst>
            </p:cNvPr>
            <p:cNvSpPr/>
            <p:nvPr/>
          </p:nvSpPr>
          <p:spPr>
            <a:xfrm>
              <a:off x="1312773" y="792469"/>
              <a:ext cx="722960"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Adequate</a:t>
              </a:r>
              <a:endParaRPr lang="en-US" sz="1100">
                <a:solidFill>
                  <a:srgbClr val="000000"/>
                </a:solidFill>
                <a:effectLst/>
                <a:latin typeface="Calibri" panose="020F0502020204030204" pitchFamily="34" charset="0"/>
                <a:ea typeface="Calibri" panose="020F0502020204030204" pitchFamily="34" charset="0"/>
              </a:endParaRPr>
            </a:p>
          </p:txBody>
        </p:sp>
        <p:sp>
          <p:nvSpPr>
            <p:cNvPr id="72" name="Rectangle 71">
              <a:extLst>
                <a:ext uri="{FF2B5EF4-FFF2-40B4-BE49-F238E27FC236}">
                  <a16:creationId xmlns:a16="http://schemas.microsoft.com/office/drawing/2014/main" id="{0A23C163-95DF-45EF-9AF2-855D1B90E72C}"/>
                </a:ext>
              </a:extLst>
            </p:cNvPr>
            <p:cNvSpPr/>
            <p:nvPr/>
          </p:nvSpPr>
          <p:spPr>
            <a:xfrm>
              <a:off x="1411829" y="1017608"/>
              <a:ext cx="591215"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Positive</a:t>
              </a:r>
              <a:endParaRPr lang="en-US" sz="1100">
                <a:solidFill>
                  <a:srgbClr val="000000"/>
                </a:solidFill>
                <a:effectLst/>
                <a:latin typeface="Calibri" panose="020F0502020204030204" pitchFamily="34" charset="0"/>
                <a:ea typeface="Calibri" panose="020F0502020204030204" pitchFamily="34" charset="0"/>
              </a:endParaRPr>
            </a:p>
          </p:txBody>
        </p:sp>
        <p:sp>
          <p:nvSpPr>
            <p:cNvPr id="73" name="Shape 918">
              <a:extLst>
                <a:ext uri="{FF2B5EF4-FFF2-40B4-BE49-F238E27FC236}">
                  <a16:creationId xmlns:a16="http://schemas.microsoft.com/office/drawing/2014/main" id="{844EA049-5CFD-43DC-8AEC-8034597ED682}"/>
                </a:ext>
              </a:extLst>
            </p:cNvPr>
            <p:cNvSpPr/>
            <p:nvPr/>
          </p:nvSpPr>
          <p:spPr>
            <a:xfrm>
              <a:off x="1903967"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74" name="Shape 51221">
              <a:extLst>
                <a:ext uri="{FF2B5EF4-FFF2-40B4-BE49-F238E27FC236}">
                  <a16:creationId xmlns:a16="http://schemas.microsoft.com/office/drawing/2014/main" id="{F8E8B218-A124-42D0-822B-492E5014D224}"/>
                </a:ext>
              </a:extLst>
            </p:cNvPr>
            <p:cNvSpPr/>
            <p:nvPr/>
          </p:nvSpPr>
          <p:spPr>
            <a:xfrm>
              <a:off x="1903967" y="122489"/>
              <a:ext cx="9525" cy="21565"/>
            </a:xfrm>
            <a:custGeom>
              <a:avLst/>
              <a:gdLst/>
              <a:ahLst/>
              <a:cxnLst/>
              <a:rect l="0" t="0" r="0" b="0"/>
              <a:pathLst>
                <a:path w="9525" h="21565">
                  <a:moveTo>
                    <a:pt x="0" y="0"/>
                  </a:moveTo>
                  <a:lnTo>
                    <a:pt x="9525" y="0"/>
                  </a:lnTo>
                  <a:lnTo>
                    <a:pt x="9525" y="21565"/>
                  </a:lnTo>
                  <a:lnTo>
                    <a:pt x="0" y="21565"/>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75" name="Shape 925">
              <a:extLst>
                <a:ext uri="{FF2B5EF4-FFF2-40B4-BE49-F238E27FC236}">
                  <a16:creationId xmlns:a16="http://schemas.microsoft.com/office/drawing/2014/main" id="{B0C87A31-8911-48CB-84A4-86C5B5041528}"/>
                </a:ext>
              </a:extLst>
            </p:cNvPr>
            <p:cNvSpPr/>
            <p:nvPr/>
          </p:nvSpPr>
          <p:spPr>
            <a:xfrm>
              <a:off x="1899204" y="127434"/>
              <a:ext cx="19050" cy="9525"/>
            </a:xfrm>
            <a:custGeom>
              <a:avLst/>
              <a:gdLst/>
              <a:ahLst/>
              <a:cxnLst/>
              <a:rect l="0" t="0" r="0" b="0"/>
              <a:pathLst>
                <a:path w="19050" h="9525">
                  <a:moveTo>
                    <a:pt x="0" y="0"/>
                  </a:moveTo>
                  <a:lnTo>
                    <a:pt x="19050" y="0"/>
                  </a:lnTo>
                  <a:lnTo>
                    <a:pt x="19050" y="9525"/>
                  </a:lnTo>
                  <a:lnTo>
                    <a:pt x="0" y="952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76" name="Shape 51222">
              <a:extLst>
                <a:ext uri="{FF2B5EF4-FFF2-40B4-BE49-F238E27FC236}">
                  <a16:creationId xmlns:a16="http://schemas.microsoft.com/office/drawing/2014/main" id="{8306BD15-0408-438D-9125-8AEEF3D28B33}"/>
                </a:ext>
              </a:extLst>
            </p:cNvPr>
            <p:cNvSpPr/>
            <p:nvPr/>
          </p:nvSpPr>
          <p:spPr>
            <a:xfrm>
              <a:off x="1903967" y="347629"/>
              <a:ext cx="9525" cy="21565"/>
            </a:xfrm>
            <a:custGeom>
              <a:avLst/>
              <a:gdLst/>
              <a:ahLst/>
              <a:cxnLst/>
              <a:rect l="0" t="0" r="0" b="0"/>
              <a:pathLst>
                <a:path w="9525" h="21565">
                  <a:moveTo>
                    <a:pt x="0" y="0"/>
                  </a:moveTo>
                  <a:lnTo>
                    <a:pt x="9525" y="0"/>
                  </a:lnTo>
                  <a:lnTo>
                    <a:pt x="9525" y="21565"/>
                  </a:lnTo>
                  <a:lnTo>
                    <a:pt x="0" y="21565"/>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77" name="Shape 927">
              <a:extLst>
                <a:ext uri="{FF2B5EF4-FFF2-40B4-BE49-F238E27FC236}">
                  <a16:creationId xmlns:a16="http://schemas.microsoft.com/office/drawing/2014/main" id="{3662B5BF-06AA-4AD1-8F59-411B0987A510}"/>
                </a:ext>
              </a:extLst>
            </p:cNvPr>
            <p:cNvSpPr/>
            <p:nvPr/>
          </p:nvSpPr>
          <p:spPr>
            <a:xfrm>
              <a:off x="1899204" y="352574"/>
              <a:ext cx="19050" cy="9525"/>
            </a:xfrm>
            <a:custGeom>
              <a:avLst/>
              <a:gdLst/>
              <a:ahLst/>
              <a:cxnLst/>
              <a:rect l="0" t="0" r="0" b="0"/>
              <a:pathLst>
                <a:path w="19050" h="9525">
                  <a:moveTo>
                    <a:pt x="0" y="0"/>
                  </a:moveTo>
                  <a:lnTo>
                    <a:pt x="19050" y="0"/>
                  </a:lnTo>
                  <a:lnTo>
                    <a:pt x="19050" y="9525"/>
                  </a:lnTo>
                  <a:lnTo>
                    <a:pt x="0" y="952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78" name="Shape 51223">
              <a:extLst>
                <a:ext uri="{FF2B5EF4-FFF2-40B4-BE49-F238E27FC236}">
                  <a16:creationId xmlns:a16="http://schemas.microsoft.com/office/drawing/2014/main" id="{1C125D36-90DE-4BDA-B432-CE978DC2C79B}"/>
                </a:ext>
              </a:extLst>
            </p:cNvPr>
            <p:cNvSpPr/>
            <p:nvPr/>
          </p:nvSpPr>
          <p:spPr>
            <a:xfrm>
              <a:off x="1903967" y="572769"/>
              <a:ext cx="263159" cy="21565"/>
            </a:xfrm>
            <a:custGeom>
              <a:avLst/>
              <a:gdLst/>
              <a:ahLst/>
              <a:cxnLst/>
              <a:rect l="0" t="0" r="0" b="0"/>
              <a:pathLst>
                <a:path w="263159" h="21565">
                  <a:moveTo>
                    <a:pt x="0" y="0"/>
                  </a:moveTo>
                  <a:lnTo>
                    <a:pt x="263159" y="0"/>
                  </a:lnTo>
                  <a:lnTo>
                    <a:pt x="263159" y="21565"/>
                  </a:lnTo>
                  <a:lnTo>
                    <a:pt x="0" y="21565"/>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79" name="Shape 929">
              <a:extLst>
                <a:ext uri="{FF2B5EF4-FFF2-40B4-BE49-F238E27FC236}">
                  <a16:creationId xmlns:a16="http://schemas.microsoft.com/office/drawing/2014/main" id="{346CCBE1-88EC-4BC5-83E7-FD08E91C5C78}"/>
                </a:ext>
              </a:extLst>
            </p:cNvPr>
            <p:cNvSpPr/>
            <p:nvPr/>
          </p:nvSpPr>
          <p:spPr>
            <a:xfrm>
              <a:off x="1908729" y="577714"/>
              <a:ext cx="257175" cy="9525"/>
            </a:xfrm>
            <a:custGeom>
              <a:avLst/>
              <a:gdLst/>
              <a:ahLst/>
              <a:cxnLst/>
              <a:rect l="0" t="0" r="0" b="0"/>
              <a:pathLst>
                <a:path w="257175" h="9525">
                  <a:moveTo>
                    <a:pt x="0" y="0"/>
                  </a:moveTo>
                  <a:lnTo>
                    <a:pt x="257175" y="0"/>
                  </a:lnTo>
                  <a:lnTo>
                    <a:pt x="257175" y="9525"/>
                  </a:lnTo>
                  <a:lnTo>
                    <a:pt x="0" y="952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80" name="Shape 51224">
              <a:extLst>
                <a:ext uri="{FF2B5EF4-FFF2-40B4-BE49-F238E27FC236}">
                  <a16:creationId xmlns:a16="http://schemas.microsoft.com/office/drawing/2014/main" id="{273BEDA4-0C48-432C-8161-5F1561504692}"/>
                </a:ext>
              </a:extLst>
            </p:cNvPr>
            <p:cNvSpPr/>
            <p:nvPr/>
          </p:nvSpPr>
          <p:spPr>
            <a:xfrm>
              <a:off x="1903967" y="797890"/>
              <a:ext cx="460528" cy="21565"/>
            </a:xfrm>
            <a:custGeom>
              <a:avLst/>
              <a:gdLst/>
              <a:ahLst/>
              <a:cxnLst/>
              <a:rect l="0" t="0" r="0" b="0"/>
              <a:pathLst>
                <a:path w="460528" h="21565">
                  <a:moveTo>
                    <a:pt x="0" y="0"/>
                  </a:moveTo>
                  <a:lnTo>
                    <a:pt x="460528" y="0"/>
                  </a:lnTo>
                  <a:lnTo>
                    <a:pt x="460528" y="21565"/>
                  </a:lnTo>
                  <a:lnTo>
                    <a:pt x="0" y="21565"/>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81" name="Shape 931">
              <a:extLst>
                <a:ext uri="{FF2B5EF4-FFF2-40B4-BE49-F238E27FC236}">
                  <a16:creationId xmlns:a16="http://schemas.microsoft.com/office/drawing/2014/main" id="{B168A965-B0FE-4229-B63B-FD46E799ADAC}"/>
                </a:ext>
              </a:extLst>
            </p:cNvPr>
            <p:cNvSpPr/>
            <p:nvPr/>
          </p:nvSpPr>
          <p:spPr>
            <a:xfrm>
              <a:off x="1908729" y="802835"/>
              <a:ext cx="447675" cy="9525"/>
            </a:xfrm>
            <a:custGeom>
              <a:avLst/>
              <a:gdLst/>
              <a:ahLst/>
              <a:cxnLst/>
              <a:rect l="0" t="0" r="0" b="0"/>
              <a:pathLst>
                <a:path w="447675" h="9525">
                  <a:moveTo>
                    <a:pt x="0" y="0"/>
                  </a:moveTo>
                  <a:lnTo>
                    <a:pt x="447675" y="0"/>
                  </a:lnTo>
                  <a:lnTo>
                    <a:pt x="447675" y="9525"/>
                  </a:lnTo>
                  <a:lnTo>
                    <a:pt x="0" y="952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82" name="Shape 51225">
              <a:extLst>
                <a:ext uri="{FF2B5EF4-FFF2-40B4-BE49-F238E27FC236}">
                  <a16:creationId xmlns:a16="http://schemas.microsoft.com/office/drawing/2014/main" id="{D7C6BE5E-2CD8-4E0E-A5E1-B73A0C053232}"/>
                </a:ext>
              </a:extLst>
            </p:cNvPr>
            <p:cNvSpPr/>
            <p:nvPr/>
          </p:nvSpPr>
          <p:spPr>
            <a:xfrm>
              <a:off x="1903967" y="1023029"/>
              <a:ext cx="2763168" cy="21565"/>
            </a:xfrm>
            <a:custGeom>
              <a:avLst/>
              <a:gdLst/>
              <a:ahLst/>
              <a:cxnLst/>
              <a:rect l="0" t="0" r="0" b="0"/>
              <a:pathLst>
                <a:path w="2763168" h="21565">
                  <a:moveTo>
                    <a:pt x="0" y="0"/>
                  </a:moveTo>
                  <a:lnTo>
                    <a:pt x="2763168" y="0"/>
                  </a:lnTo>
                  <a:lnTo>
                    <a:pt x="2763168" y="21565"/>
                  </a:lnTo>
                  <a:lnTo>
                    <a:pt x="0" y="21565"/>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83" name="Shape 933">
              <a:extLst>
                <a:ext uri="{FF2B5EF4-FFF2-40B4-BE49-F238E27FC236}">
                  <a16:creationId xmlns:a16="http://schemas.microsoft.com/office/drawing/2014/main" id="{5BB0C793-4940-4F55-86D4-5997783827F6}"/>
                </a:ext>
              </a:extLst>
            </p:cNvPr>
            <p:cNvSpPr/>
            <p:nvPr/>
          </p:nvSpPr>
          <p:spPr>
            <a:xfrm>
              <a:off x="1908729" y="1027974"/>
              <a:ext cx="2752725" cy="9525"/>
            </a:xfrm>
            <a:custGeom>
              <a:avLst/>
              <a:gdLst/>
              <a:ahLst/>
              <a:cxnLst/>
              <a:rect l="0" t="0" r="0" b="0"/>
              <a:pathLst>
                <a:path w="2752725" h="9525">
                  <a:moveTo>
                    <a:pt x="0" y="0"/>
                  </a:moveTo>
                  <a:lnTo>
                    <a:pt x="2752725" y="0"/>
                  </a:lnTo>
                  <a:lnTo>
                    <a:pt x="2752725" y="9525"/>
                  </a:lnTo>
                  <a:lnTo>
                    <a:pt x="0" y="952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84" name="Shape 51226">
              <a:extLst>
                <a:ext uri="{FF2B5EF4-FFF2-40B4-BE49-F238E27FC236}">
                  <a16:creationId xmlns:a16="http://schemas.microsoft.com/office/drawing/2014/main" id="{7E8E72E5-F881-4D81-AD4F-8A2323FEF77A}"/>
                </a:ext>
              </a:extLst>
            </p:cNvPr>
            <p:cNvSpPr/>
            <p:nvPr/>
          </p:nvSpPr>
          <p:spPr>
            <a:xfrm>
              <a:off x="1903967" y="146210"/>
              <a:ext cx="9525" cy="21565"/>
            </a:xfrm>
            <a:custGeom>
              <a:avLst/>
              <a:gdLst/>
              <a:ahLst/>
              <a:cxnLst/>
              <a:rect l="0" t="0" r="0" b="0"/>
              <a:pathLst>
                <a:path w="9525" h="21565">
                  <a:moveTo>
                    <a:pt x="0" y="0"/>
                  </a:moveTo>
                  <a:lnTo>
                    <a:pt x="9525" y="0"/>
                  </a:lnTo>
                  <a:lnTo>
                    <a:pt x="9525" y="21565"/>
                  </a:lnTo>
                  <a:lnTo>
                    <a:pt x="0" y="21565"/>
                  </a:lnTo>
                  <a:lnTo>
                    <a:pt x="0" y="0"/>
                  </a:lnTo>
                </a:path>
              </a:pathLst>
            </a:custGeom>
            <a:ln w="0" cap="flat">
              <a:miter lim="127000"/>
            </a:ln>
          </p:spPr>
          <p:style>
            <a:lnRef idx="0">
              <a:srgbClr val="000000">
                <a:alpha val="0"/>
              </a:srgbClr>
            </a:lnRef>
            <a:fillRef idx="1">
              <a:srgbClr val="5E35B1"/>
            </a:fillRef>
            <a:effectRef idx="0">
              <a:scrgbClr r="0" g="0" b="0"/>
            </a:effectRef>
            <a:fontRef idx="none"/>
          </p:style>
          <p:txBody>
            <a:bodyPr/>
            <a:lstStyle/>
            <a:p>
              <a:endParaRPr lang="en-US"/>
            </a:p>
          </p:txBody>
        </p:sp>
        <p:sp>
          <p:nvSpPr>
            <p:cNvPr id="85" name="Shape 935">
              <a:extLst>
                <a:ext uri="{FF2B5EF4-FFF2-40B4-BE49-F238E27FC236}">
                  <a16:creationId xmlns:a16="http://schemas.microsoft.com/office/drawing/2014/main" id="{7E785870-28CD-4A76-B5EB-402B41FC78A0}"/>
                </a:ext>
              </a:extLst>
            </p:cNvPr>
            <p:cNvSpPr/>
            <p:nvPr/>
          </p:nvSpPr>
          <p:spPr>
            <a:xfrm>
              <a:off x="1899204" y="146484"/>
              <a:ext cx="19050" cy="19050"/>
            </a:xfrm>
            <a:custGeom>
              <a:avLst/>
              <a:gdLst/>
              <a:ahLst/>
              <a:cxnLst/>
              <a:rect l="0" t="0" r="0" b="0"/>
              <a:pathLst>
                <a:path w="19050" h="19050">
                  <a:moveTo>
                    <a:pt x="0" y="0"/>
                  </a:moveTo>
                  <a:lnTo>
                    <a:pt x="19050" y="0"/>
                  </a:lnTo>
                  <a:lnTo>
                    <a:pt x="19050" y="19050"/>
                  </a:lnTo>
                  <a:lnTo>
                    <a:pt x="0" y="19050"/>
                  </a:lnTo>
                  <a:close/>
                </a:path>
              </a:pathLst>
            </a:custGeom>
            <a:ln w="9525" cap="flat">
              <a:miter lim="100000"/>
            </a:ln>
          </p:spPr>
          <p:style>
            <a:lnRef idx="1">
              <a:srgbClr val="5E35B1"/>
            </a:lnRef>
            <a:fillRef idx="0">
              <a:srgbClr val="000000">
                <a:alpha val="0"/>
              </a:srgbClr>
            </a:fillRef>
            <a:effectRef idx="0">
              <a:scrgbClr r="0" g="0" b="0"/>
            </a:effectRef>
            <a:fontRef idx="none"/>
          </p:style>
          <p:txBody>
            <a:bodyPr/>
            <a:lstStyle/>
            <a:p>
              <a:endParaRPr lang="en-US"/>
            </a:p>
          </p:txBody>
        </p:sp>
        <p:sp>
          <p:nvSpPr>
            <p:cNvPr id="86" name="Shape 51227">
              <a:extLst>
                <a:ext uri="{FF2B5EF4-FFF2-40B4-BE49-F238E27FC236}">
                  <a16:creationId xmlns:a16="http://schemas.microsoft.com/office/drawing/2014/main" id="{D089C428-700E-4432-956C-DE7F27AE94A7}"/>
                </a:ext>
              </a:extLst>
            </p:cNvPr>
            <p:cNvSpPr/>
            <p:nvPr/>
          </p:nvSpPr>
          <p:spPr>
            <a:xfrm>
              <a:off x="1903967" y="371350"/>
              <a:ext cx="65790" cy="21565"/>
            </a:xfrm>
            <a:custGeom>
              <a:avLst/>
              <a:gdLst/>
              <a:ahLst/>
              <a:cxnLst/>
              <a:rect l="0" t="0" r="0" b="0"/>
              <a:pathLst>
                <a:path w="65790" h="21565">
                  <a:moveTo>
                    <a:pt x="0" y="0"/>
                  </a:moveTo>
                  <a:lnTo>
                    <a:pt x="65790" y="0"/>
                  </a:lnTo>
                  <a:lnTo>
                    <a:pt x="65790" y="21565"/>
                  </a:lnTo>
                  <a:lnTo>
                    <a:pt x="0" y="21565"/>
                  </a:lnTo>
                  <a:lnTo>
                    <a:pt x="0" y="0"/>
                  </a:lnTo>
                </a:path>
              </a:pathLst>
            </a:custGeom>
            <a:ln w="0" cap="flat">
              <a:miter lim="127000"/>
            </a:ln>
          </p:spPr>
          <p:style>
            <a:lnRef idx="0">
              <a:srgbClr val="000000">
                <a:alpha val="0"/>
              </a:srgbClr>
            </a:lnRef>
            <a:fillRef idx="1">
              <a:srgbClr val="5E35B1"/>
            </a:fillRef>
            <a:effectRef idx="0">
              <a:scrgbClr r="0" g="0" b="0"/>
            </a:effectRef>
            <a:fontRef idx="none"/>
          </p:style>
          <p:txBody>
            <a:bodyPr/>
            <a:lstStyle/>
            <a:p>
              <a:endParaRPr lang="en-US"/>
            </a:p>
          </p:txBody>
        </p:sp>
        <p:sp>
          <p:nvSpPr>
            <p:cNvPr id="87" name="Shape 937">
              <a:extLst>
                <a:ext uri="{FF2B5EF4-FFF2-40B4-BE49-F238E27FC236}">
                  <a16:creationId xmlns:a16="http://schemas.microsoft.com/office/drawing/2014/main" id="{DAF206B4-2D8C-4586-A723-E8C412CDAD7E}"/>
                </a:ext>
              </a:extLst>
            </p:cNvPr>
            <p:cNvSpPr/>
            <p:nvPr/>
          </p:nvSpPr>
          <p:spPr>
            <a:xfrm>
              <a:off x="1908729" y="371624"/>
              <a:ext cx="57150" cy="19050"/>
            </a:xfrm>
            <a:custGeom>
              <a:avLst/>
              <a:gdLst/>
              <a:ahLst/>
              <a:cxnLst/>
              <a:rect l="0" t="0" r="0" b="0"/>
              <a:pathLst>
                <a:path w="57150" h="19050">
                  <a:moveTo>
                    <a:pt x="0" y="0"/>
                  </a:moveTo>
                  <a:lnTo>
                    <a:pt x="57150" y="0"/>
                  </a:lnTo>
                  <a:lnTo>
                    <a:pt x="57150" y="19050"/>
                  </a:lnTo>
                  <a:lnTo>
                    <a:pt x="0" y="19050"/>
                  </a:lnTo>
                  <a:close/>
                </a:path>
              </a:pathLst>
            </a:custGeom>
            <a:ln w="9525" cap="flat">
              <a:miter lim="100000"/>
            </a:ln>
          </p:spPr>
          <p:style>
            <a:lnRef idx="1">
              <a:srgbClr val="5E35B1"/>
            </a:lnRef>
            <a:fillRef idx="0">
              <a:srgbClr val="000000">
                <a:alpha val="0"/>
              </a:srgbClr>
            </a:fillRef>
            <a:effectRef idx="0">
              <a:scrgbClr r="0" g="0" b="0"/>
            </a:effectRef>
            <a:fontRef idx="none"/>
          </p:style>
          <p:txBody>
            <a:bodyPr/>
            <a:lstStyle/>
            <a:p>
              <a:endParaRPr lang="en-US"/>
            </a:p>
          </p:txBody>
        </p:sp>
        <p:sp>
          <p:nvSpPr>
            <p:cNvPr id="88" name="Shape 51228">
              <a:extLst>
                <a:ext uri="{FF2B5EF4-FFF2-40B4-BE49-F238E27FC236}">
                  <a16:creationId xmlns:a16="http://schemas.microsoft.com/office/drawing/2014/main" id="{07079D0B-BD86-4521-9B6A-6E62ABF0B18B}"/>
                </a:ext>
              </a:extLst>
            </p:cNvPr>
            <p:cNvSpPr/>
            <p:nvPr/>
          </p:nvSpPr>
          <p:spPr>
            <a:xfrm>
              <a:off x="1903967" y="596490"/>
              <a:ext cx="65790" cy="21565"/>
            </a:xfrm>
            <a:custGeom>
              <a:avLst/>
              <a:gdLst/>
              <a:ahLst/>
              <a:cxnLst/>
              <a:rect l="0" t="0" r="0" b="0"/>
              <a:pathLst>
                <a:path w="65790" h="21565">
                  <a:moveTo>
                    <a:pt x="0" y="0"/>
                  </a:moveTo>
                  <a:lnTo>
                    <a:pt x="65790" y="0"/>
                  </a:lnTo>
                  <a:lnTo>
                    <a:pt x="65790" y="21565"/>
                  </a:lnTo>
                  <a:lnTo>
                    <a:pt x="0" y="21565"/>
                  </a:lnTo>
                  <a:lnTo>
                    <a:pt x="0" y="0"/>
                  </a:lnTo>
                </a:path>
              </a:pathLst>
            </a:custGeom>
            <a:ln w="0" cap="flat">
              <a:miter lim="127000"/>
            </a:ln>
          </p:spPr>
          <p:style>
            <a:lnRef idx="0">
              <a:srgbClr val="000000">
                <a:alpha val="0"/>
              </a:srgbClr>
            </a:lnRef>
            <a:fillRef idx="1">
              <a:srgbClr val="5E35B1"/>
            </a:fillRef>
            <a:effectRef idx="0">
              <a:scrgbClr r="0" g="0" b="0"/>
            </a:effectRef>
            <a:fontRef idx="none"/>
          </p:style>
          <p:txBody>
            <a:bodyPr/>
            <a:lstStyle/>
            <a:p>
              <a:endParaRPr lang="en-US"/>
            </a:p>
          </p:txBody>
        </p:sp>
        <p:sp>
          <p:nvSpPr>
            <p:cNvPr id="89" name="Shape 939">
              <a:extLst>
                <a:ext uri="{FF2B5EF4-FFF2-40B4-BE49-F238E27FC236}">
                  <a16:creationId xmlns:a16="http://schemas.microsoft.com/office/drawing/2014/main" id="{A6880F9E-112B-44C5-8CAF-A3C146921DDD}"/>
                </a:ext>
              </a:extLst>
            </p:cNvPr>
            <p:cNvSpPr/>
            <p:nvPr/>
          </p:nvSpPr>
          <p:spPr>
            <a:xfrm>
              <a:off x="1908729" y="596764"/>
              <a:ext cx="57150" cy="19050"/>
            </a:xfrm>
            <a:custGeom>
              <a:avLst/>
              <a:gdLst/>
              <a:ahLst/>
              <a:cxnLst/>
              <a:rect l="0" t="0" r="0" b="0"/>
              <a:pathLst>
                <a:path w="57150" h="19050">
                  <a:moveTo>
                    <a:pt x="0" y="0"/>
                  </a:moveTo>
                  <a:lnTo>
                    <a:pt x="57150" y="0"/>
                  </a:lnTo>
                  <a:lnTo>
                    <a:pt x="57150" y="19050"/>
                  </a:lnTo>
                  <a:lnTo>
                    <a:pt x="0" y="19050"/>
                  </a:lnTo>
                  <a:close/>
                </a:path>
              </a:pathLst>
            </a:custGeom>
            <a:ln w="9525" cap="flat">
              <a:miter lim="100000"/>
            </a:ln>
          </p:spPr>
          <p:style>
            <a:lnRef idx="1">
              <a:srgbClr val="5E35B1"/>
            </a:lnRef>
            <a:fillRef idx="0">
              <a:srgbClr val="000000">
                <a:alpha val="0"/>
              </a:srgbClr>
            </a:fillRef>
            <a:effectRef idx="0">
              <a:scrgbClr r="0" g="0" b="0"/>
            </a:effectRef>
            <a:fontRef idx="none"/>
          </p:style>
          <p:txBody>
            <a:bodyPr/>
            <a:lstStyle/>
            <a:p>
              <a:endParaRPr lang="en-US"/>
            </a:p>
          </p:txBody>
        </p:sp>
        <p:sp>
          <p:nvSpPr>
            <p:cNvPr id="90" name="Shape 51229">
              <a:extLst>
                <a:ext uri="{FF2B5EF4-FFF2-40B4-BE49-F238E27FC236}">
                  <a16:creationId xmlns:a16="http://schemas.microsoft.com/office/drawing/2014/main" id="{B7BE51FC-9500-4811-A4DA-B0BC4F481FD4}"/>
                </a:ext>
              </a:extLst>
            </p:cNvPr>
            <p:cNvSpPr/>
            <p:nvPr/>
          </p:nvSpPr>
          <p:spPr>
            <a:xfrm>
              <a:off x="1903967" y="821611"/>
              <a:ext cx="460528" cy="21565"/>
            </a:xfrm>
            <a:custGeom>
              <a:avLst/>
              <a:gdLst/>
              <a:ahLst/>
              <a:cxnLst/>
              <a:rect l="0" t="0" r="0" b="0"/>
              <a:pathLst>
                <a:path w="460528" h="21565">
                  <a:moveTo>
                    <a:pt x="0" y="0"/>
                  </a:moveTo>
                  <a:lnTo>
                    <a:pt x="460528" y="0"/>
                  </a:lnTo>
                  <a:lnTo>
                    <a:pt x="460528" y="21565"/>
                  </a:lnTo>
                  <a:lnTo>
                    <a:pt x="0" y="21565"/>
                  </a:lnTo>
                  <a:lnTo>
                    <a:pt x="0" y="0"/>
                  </a:lnTo>
                </a:path>
              </a:pathLst>
            </a:custGeom>
            <a:ln w="0" cap="flat">
              <a:miter lim="127000"/>
            </a:ln>
          </p:spPr>
          <p:style>
            <a:lnRef idx="0">
              <a:srgbClr val="000000">
                <a:alpha val="0"/>
              </a:srgbClr>
            </a:lnRef>
            <a:fillRef idx="1">
              <a:srgbClr val="5E35B1"/>
            </a:fillRef>
            <a:effectRef idx="0">
              <a:scrgbClr r="0" g="0" b="0"/>
            </a:effectRef>
            <a:fontRef idx="none"/>
          </p:style>
          <p:txBody>
            <a:bodyPr/>
            <a:lstStyle/>
            <a:p>
              <a:endParaRPr lang="en-US"/>
            </a:p>
          </p:txBody>
        </p:sp>
        <p:sp>
          <p:nvSpPr>
            <p:cNvPr id="91" name="Shape 941">
              <a:extLst>
                <a:ext uri="{FF2B5EF4-FFF2-40B4-BE49-F238E27FC236}">
                  <a16:creationId xmlns:a16="http://schemas.microsoft.com/office/drawing/2014/main" id="{7C5E881E-364A-41F5-B872-40598C9C01C9}"/>
                </a:ext>
              </a:extLst>
            </p:cNvPr>
            <p:cNvSpPr/>
            <p:nvPr/>
          </p:nvSpPr>
          <p:spPr>
            <a:xfrm>
              <a:off x="1908729" y="821885"/>
              <a:ext cx="447675" cy="19050"/>
            </a:xfrm>
            <a:custGeom>
              <a:avLst/>
              <a:gdLst/>
              <a:ahLst/>
              <a:cxnLst/>
              <a:rect l="0" t="0" r="0" b="0"/>
              <a:pathLst>
                <a:path w="447675" h="19050">
                  <a:moveTo>
                    <a:pt x="0" y="0"/>
                  </a:moveTo>
                  <a:lnTo>
                    <a:pt x="447675" y="0"/>
                  </a:lnTo>
                  <a:lnTo>
                    <a:pt x="447675" y="19050"/>
                  </a:lnTo>
                  <a:lnTo>
                    <a:pt x="0" y="19050"/>
                  </a:lnTo>
                  <a:close/>
                </a:path>
              </a:pathLst>
            </a:custGeom>
            <a:ln w="9525" cap="flat">
              <a:miter lim="100000"/>
            </a:ln>
          </p:spPr>
          <p:style>
            <a:lnRef idx="1">
              <a:srgbClr val="5E35B1"/>
            </a:lnRef>
            <a:fillRef idx="0">
              <a:srgbClr val="000000">
                <a:alpha val="0"/>
              </a:srgbClr>
            </a:fillRef>
            <a:effectRef idx="0">
              <a:scrgbClr r="0" g="0" b="0"/>
            </a:effectRef>
            <a:fontRef idx="none"/>
          </p:style>
          <p:txBody>
            <a:bodyPr/>
            <a:lstStyle/>
            <a:p>
              <a:endParaRPr lang="en-US"/>
            </a:p>
          </p:txBody>
        </p:sp>
        <p:sp>
          <p:nvSpPr>
            <p:cNvPr id="92" name="Shape 51230">
              <a:extLst>
                <a:ext uri="{FF2B5EF4-FFF2-40B4-BE49-F238E27FC236}">
                  <a16:creationId xmlns:a16="http://schemas.microsoft.com/office/drawing/2014/main" id="{B898C356-FEED-48C5-AF87-8A1A0DDC2BA6}"/>
                </a:ext>
              </a:extLst>
            </p:cNvPr>
            <p:cNvSpPr/>
            <p:nvPr/>
          </p:nvSpPr>
          <p:spPr>
            <a:xfrm>
              <a:off x="1903967" y="1046751"/>
              <a:ext cx="2894747" cy="21565"/>
            </a:xfrm>
            <a:custGeom>
              <a:avLst/>
              <a:gdLst/>
              <a:ahLst/>
              <a:cxnLst/>
              <a:rect l="0" t="0" r="0" b="0"/>
              <a:pathLst>
                <a:path w="2894747" h="21565">
                  <a:moveTo>
                    <a:pt x="0" y="0"/>
                  </a:moveTo>
                  <a:lnTo>
                    <a:pt x="2894747" y="0"/>
                  </a:lnTo>
                  <a:lnTo>
                    <a:pt x="2894747" y="21565"/>
                  </a:lnTo>
                  <a:lnTo>
                    <a:pt x="0" y="21565"/>
                  </a:lnTo>
                  <a:lnTo>
                    <a:pt x="0" y="0"/>
                  </a:lnTo>
                </a:path>
              </a:pathLst>
            </a:custGeom>
            <a:ln w="0" cap="flat">
              <a:miter lim="127000"/>
            </a:ln>
          </p:spPr>
          <p:style>
            <a:lnRef idx="0">
              <a:srgbClr val="000000">
                <a:alpha val="0"/>
              </a:srgbClr>
            </a:lnRef>
            <a:fillRef idx="1">
              <a:srgbClr val="5E35B1"/>
            </a:fillRef>
            <a:effectRef idx="0">
              <a:scrgbClr r="0" g="0" b="0"/>
            </a:effectRef>
            <a:fontRef idx="none"/>
          </p:style>
          <p:txBody>
            <a:bodyPr/>
            <a:lstStyle/>
            <a:p>
              <a:endParaRPr lang="en-US"/>
            </a:p>
          </p:txBody>
        </p:sp>
        <p:sp>
          <p:nvSpPr>
            <p:cNvPr id="93" name="Shape 943">
              <a:extLst>
                <a:ext uri="{FF2B5EF4-FFF2-40B4-BE49-F238E27FC236}">
                  <a16:creationId xmlns:a16="http://schemas.microsoft.com/office/drawing/2014/main" id="{54E57BF1-E5AE-45DD-A7C2-C780CD6C5F70}"/>
                </a:ext>
              </a:extLst>
            </p:cNvPr>
            <p:cNvSpPr/>
            <p:nvPr/>
          </p:nvSpPr>
          <p:spPr>
            <a:xfrm>
              <a:off x="1908729" y="1047024"/>
              <a:ext cx="2886075" cy="19050"/>
            </a:xfrm>
            <a:custGeom>
              <a:avLst/>
              <a:gdLst/>
              <a:ahLst/>
              <a:cxnLst/>
              <a:rect l="0" t="0" r="0" b="0"/>
              <a:pathLst>
                <a:path w="2886075" h="19050">
                  <a:moveTo>
                    <a:pt x="0" y="0"/>
                  </a:moveTo>
                  <a:lnTo>
                    <a:pt x="2886075" y="0"/>
                  </a:lnTo>
                  <a:lnTo>
                    <a:pt x="2886075" y="19050"/>
                  </a:lnTo>
                  <a:lnTo>
                    <a:pt x="0" y="19050"/>
                  </a:lnTo>
                  <a:close/>
                </a:path>
              </a:pathLst>
            </a:custGeom>
            <a:ln w="9525" cap="flat">
              <a:miter lim="100000"/>
            </a:ln>
          </p:spPr>
          <p:style>
            <a:lnRef idx="1">
              <a:srgbClr val="5E35B1"/>
            </a:lnRef>
            <a:fillRef idx="0">
              <a:srgbClr val="000000">
                <a:alpha val="0"/>
              </a:srgbClr>
            </a:fillRef>
            <a:effectRef idx="0">
              <a:scrgbClr r="0" g="0" b="0"/>
            </a:effectRef>
            <a:fontRef idx="none"/>
          </p:style>
          <p:txBody>
            <a:bodyPr/>
            <a:lstStyle/>
            <a:p>
              <a:endParaRPr lang="en-US"/>
            </a:p>
          </p:txBody>
        </p:sp>
        <p:sp>
          <p:nvSpPr>
            <p:cNvPr id="94" name="Shape 51231">
              <a:extLst>
                <a:ext uri="{FF2B5EF4-FFF2-40B4-BE49-F238E27FC236}">
                  <a16:creationId xmlns:a16="http://schemas.microsoft.com/office/drawing/2014/main" id="{078462E8-EC8D-41FE-9F09-0E514F6C51B2}"/>
                </a:ext>
              </a:extLst>
            </p:cNvPr>
            <p:cNvSpPr/>
            <p:nvPr/>
          </p:nvSpPr>
          <p:spPr>
            <a:xfrm>
              <a:off x="1903967" y="169932"/>
              <a:ext cx="9525" cy="21565"/>
            </a:xfrm>
            <a:custGeom>
              <a:avLst/>
              <a:gdLst/>
              <a:ahLst/>
              <a:cxnLst/>
              <a:rect l="0" t="0" r="0" b="0"/>
              <a:pathLst>
                <a:path w="9525" h="21565">
                  <a:moveTo>
                    <a:pt x="0" y="0"/>
                  </a:moveTo>
                  <a:lnTo>
                    <a:pt x="9525" y="0"/>
                  </a:lnTo>
                  <a:lnTo>
                    <a:pt x="9525" y="21565"/>
                  </a:lnTo>
                  <a:lnTo>
                    <a:pt x="0" y="21565"/>
                  </a:lnTo>
                  <a:lnTo>
                    <a:pt x="0" y="0"/>
                  </a:lnTo>
                </a:path>
              </a:pathLst>
            </a:custGeom>
            <a:ln w="0" cap="flat">
              <a:miter lim="127000"/>
            </a:ln>
          </p:spPr>
          <p:style>
            <a:lnRef idx="0">
              <a:srgbClr val="000000">
                <a:alpha val="0"/>
              </a:srgbClr>
            </a:lnRef>
            <a:fillRef idx="1">
              <a:srgbClr val="039BE5"/>
            </a:fillRef>
            <a:effectRef idx="0">
              <a:scrgbClr r="0" g="0" b="0"/>
            </a:effectRef>
            <a:fontRef idx="none"/>
          </p:style>
          <p:txBody>
            <a:bodyPr/>
            <a:lstStyle/>
            <a:p>
              <a:endParaRPr lang="en-US"/>
            </a:p>
          </p:txBody>
        </p:sp>
        <p:sp>
          <p:nvSpPr>
            <p:cNvPr id="95" name="Shape 945">
              <a:extLst>
                <a:ext uri="{FF2B5EF4-FFF2-40B4-BE49-F238E27FC236}">
                  <a16:creationId xmlns:a16="http://schemas.microsoft.com/office/drawing/2014/main" id="{6BA9C08B-4A5A-4B69-B2FB-3506C3D9C0C7}"/>
                </a:ext>
              </a:extLst>
            </p:cNvPr>
            <p:cNvSpPr/>
            <p:nvPr/>
          </p:nvSpPr>
          <p:spPr>
            <a:xfrm>
              <a:off x="1899204" y="175059"/>
              <a:ext cx="19050" cy="9525"/>
            </a:xfrm>
            <a:custGeom>
              <a:avLst/>
              <a:gdLst/>
              <a:ahLst/>
              <a:cxnLst/>
              <a:rect l="0" t="0" r="0" b="0"/>
              <a:pathLst>
                <a:path w="19050" h="9525">
                  <a:moveTo>
                    <a:pt x="0" y="0"/>
                  </a:moveTo>
                  <a:lnTo>
                    <a:pt x="19050" y="0"/>
                  </a:lnTo>
                  <a:lnTo>
                    <a:pt x="19050" y="9525"/>
                  </a:lnTo>
                  <a:lnTo>
                    <a:pt x="0" y="9525"/>
                  </a:lnTo>
                  <a:close/>
                </a:path>
              </a:pathLst>
            </a:custGeom>
            <a:ln w="9525" cap="flat">
              <a:miter lim="100000"/>
            </a:ln>
          </p:spPr>
          <p:style>
            <a:lnRef idx="1">
              <a:srgbClr val="039BE5"/>
            </a:lnRef>
            <a:fillRef idx="0">
              <a:srgbClr val="000000">
                <a:alpha val="0"/>
              </a:srgbClr>
            </a:fillRef>
            <a:effectRef idx="0">
              <a:scrgbClr r="0" g="0" b="0"/>
            </a:effectRef>
            <a:fontRef idx="none"/>
          </p:style>
          <p:txBody>
            <a:bodyPr/>
            <a:lstStyle/>
            <a:p>
              <a:endParaRPr lang="en-US"/>
            </a:p>
          </p:txBody>
        </p:sp>
        <p:sp>
          <p:nvSpPr>
            <p:cNvPr id="96" name="Shape 51232">
              <a:extLst>
                <a:ext uri="{FF2B5EF4-FFF2-40B4-BE49-F238E27FC236}">
                  <a16:creationId xmlns:a16="http://schemas.microsoft.com/office/drawing/2014/main" id="{542E1A01-3DAD-4DB4-8470-040B795158E5}"/>
                </a:ext>
              </a:extLst>
            </p:cNvPr>
            <p:cNvSpPr/>
            <p:nvPr/>
          </p:nvSpPr>
          <p:spPr>
            <a:xfrm>
              <a:off x="1903967" y="395071"/>
              <a:ext cx="65790" cy="21565"/>
            </a:xfrm>
            <a:custGeom>
              <a:avLst/>
              <a:gdLst/>
              <a:ahLst/>
              <a:cxnLst/>
              <a:rect l="0" t="0" r="0" b="0"/>
              <a:pathLst>
                <a:path w="65790" h="21565">
                  <a:moveTo>
                    <a:pt x="0" y="0"/>
                  </a:moveTo>
                  <a:lnTo>
                    <a:pt x="65790" y="0"/>
                  </a:lnTo>
                  <a:lnTo>
                    <a:pt x="65790" y="21565"/>
                  </a:lnTo>
                  <a:lnTo>
                    <a:pt x="0" y="21565"/>
                  </a:lnTo>
                  <a:lnTo>
                    <a:pt x="0" y="0"/>
                  </a:lnTo>
                </a:path>
              </a:pathLst>
            </a:custGeom>
            <a:ln w="0" cap="flat">
              <a:miter lim="127000"/>
            </a:ln>
          </p:spPr>
          <p:style>
            <a:lnRef idx="0">
              <a:srgbClr val="000000">
                <a:alpha val="0"/>
              </a:srgbClr>
            </a:lnRef>
            <a:fillRef idx="1">
              <a:srgbClr val="039BE5"/>
            </a:fillRef>
            <a:effectRef idx="0">
              <a:scrgbClr r="0" g="0" b="0"/>
            </a:effectRef>
            <a:fontRef idx="none"/>
          </p:style>
          <p:txBody>
            <a:bodyPr/>
            <a:lstStyle/>
            <a:p>
              <a:endParaRPr lang="en-US"/>
            </a:p>
          </p:txBody>
        </p:sp>
        <p:sp>
          <p:nvSpPr>
            <p:cNvPr id="97" name="Shape 947">
              <a:extLst>
                <a:ext uri="{FF2B5EF4-FFF2-40B4-BE49-F238E27FC236}">
                  <a16:creationId xmlns:a16="http://schemas.microsoft.com/office/drawing/2014/main" id="{C151FBB3-2C4A-4E5C-BBCC-A6A2B9131CD5}"/>
                </a:ext>
              </a:extLst>
            </p:cNvPr>
            <p:cNvSpPr/>
            <p:nvPr/>
          </p:nvSpPr>
          <p:spPr>
            <a:xfrm>
              <a:off x="1908729" y="400199"/>
              <a:ext cx="57150" cy="9525"/>
            </a:xfrm>
            <a:custGeom>
              <a:avLst/>
              <a:gdLst/>
              <a:ahLst/>
              <a:cxnLst/>
              <a:rect l="0" t="0" r="0" b="0"/>
              <a:pathLst>
                <a:path w="57150" h="9525">
                  <a:moveTo>
                    <a:pt x="0" y="0"/>
                  </a:moveTo>
                  <a:lnTo>
                    <a:pt x="57150" y="0"/>
                  </a:lnTo>
                  <a:lnTo>
                    <a:pt x="57150" y="9525"/>
                  </a:lnTo>
                  <a:lnTo>
                    <a:pt x="0" y="9525"/>
                  </a:lnTo>
                  <a:close/>
                </a:path>
              </a:pathLst>
            </a:custGeom>
            <a:ln w="9525" cap="flat">
              <a:miter lim="100000"/>
            </a:ln>
          </p:spPr>
          <p:style>
            <a:lnRef idx="1">
              <a:srgbClr val="039BE5"/>
            </a:lnRef>
            <a:fillRef idx="0">
              <a:srgbClr val="000000">
                <a:alpha val="0"/>
              </a:srgbClr>
            </a:fillRef>
            <a:effectRef idx="0">
              <a:scrgbClr r="0" g="0" b="0"/>
            </a:effectRef>
            <a:fontRef idx="none"/>
          </p:style>
          <p:txBody>
            <a:bodyPr/>
            <a:lstStyle/>
            <a:p>
              <a:endParaRPr lang="en-US"/>
            </a:p>
          </p:txBody>
        </p:sp>
        <p:sp>
          <p:nvSpPr>
            <p:cNvPr id="98" name="Shape 51233">
              <a:extLst>
                <a:ext uri="{FF2B5EF4-FFF2-40B4-BE49-F238E27FC236}">
                  <a16:creationId xmlns:a16="http://schemas.microsoft.com/office/drawing/2014/main" id="{36A68734-6D0C-41A5-A1AD-008906DC0B21}"/>
                </a:ext>
              </a:extLst>
            </p:cNvPr>
            <p:cNvSpPr/>
            <p:nvPr/>
          </p:nvSpPr>
          <p:spPr>
            <a:xfrm>
              <a:off x="1903967" y="620211"/>
              <a:ext cx="131579" cy="21565"/>
            </a:xfrm>
            <a:custGeom>
              <a:avLst/>
              <a:gdLst/>
              <a:ahLst/>
              <a:cxnLst/>
              <a:rect l="0" t="0" r="0" b="0"/>
              <a:pathLst>
                <a:path w="131579" h="21565">
                  <a:moveTo>
                    <a:pt x="0" y="0"/>
                  </a:moveTo>
                  <a:lnTo>
                    <a:pt x="131579" y="0"/>
                  </a:lnTo>
                  <a:lnTo>
                    <a:pt x="131579" y="21565"/>
                  </a:lnTo>
                  <a:lnTo>
                    <a:pt x="0" y="21565"/>
                  </a:lnTo>
                  <a:lnTo>
                    <a:pt x="0" y="0"/>
                  </a:lnTo>
                </a:path>
              </a:pathLst>
            </a:custGeom>
            <a:ln w="0" cap="flat">
              <a:miter lim="127000"/>
            </a:ln>
          </p:spPr>
          <p:style>
            <a:lnRef idx="0">
              <a:srgbClr val="000000">
                <a:alpha val="0"/>
              </a:srgbClr>
            </a:lnRef>
            <a:fillRef idx="1">
              <a:srgbClr val="039BE5"/>
            </a:fillRef>
            <a:effectRef idx="0">
              <a:scrgbClr r="0" g="0" b="0"/>
            </a:effectRef>
            <a:fontRef idx="none"/>
          </p:style>
          <p:txBody>
            <a:bodyPr/>
            <a:lstStyle/>
            <a:p>
              <a:endParaRPr lang="en-US"/>
            </a:p>
          </p:txBody>
        </p:sp>
        <p:sp>
          <p:nvSpPr>
            <p:cNvPr id="99" name="Shape 949">
              <a:extLst>
                <a:ext uri="{FF2B5EF4-FFF2-40B4-BE49-F238E27FC236}">
                  <a16:creationId xmlns:a16="http://schemas.microsoft.com/office/drawing/2014/main" id="{8A2C36A9-698B-41CA-8286-C28D64C51B3C}"/>
                </a:ext>
              </a:extLst>
            </p:cNvPr>
            <p:cNvSpPr/>
            <p:nvPr/>
          </p:nvSpPr>
          <p:spPr>
            <a:xfrm>
              <a:off x="1908729" y="625339"/>
              <a:ext cx="123825" cy="9525"/>
            </a:xfrm>
            <a:custGeom>
              <a:avLst/>
              <a:gdLst/>
              <a:ahLst/>
              <a:cxnLst/>
              <a:rect l="0" t="0" r="0" b="0"/>
              <a:pathLst>
                <a:path w="123825" h="9525">
                  <a:moveTo>
                    <a:pt x="0" y="0"/>
                  </a:moveTo>
                  <a:lnTo>
                    <a:pt x="123825" y="0"/>
                  </a:lnTo>
                  <a:lnTo>
                    <a:pt x="123825" y="9525"/>
                  </a:lnTo>
                  <a:lnTo>
                    <a:pt x="0" y="9525"/>
                  </a:lnTo>
                  <a:close/>
                </a:path>
              </a:pathLst>
            </a:custGeom>
            <a:ln w="9525" cap="flat">
              <a:miter lim="100000"/>
            </a:ln>
          </p:spPr>
          <p:style>
            <a:lnRef idx="1">
              <a:srgbClr val="039BE5"/>
            </a:lnRef>
            <a:fillRef idx="0">
              <a:srgbClr val="000000">
                <a:alpha val="0"/>
              </a:srgbClr>
            </a:fillRef>
            <a:effectRef idx="0">
              <a:scrgbClr r="0" g="0" b="0"/>
            </a:effectRef>
            <a:fontRef idx="none"/>
          </p:style>
          <p:txBody>
            <a:bodyPr/>
            <a:lstStyle/>
            <a:p>
              <a:endParaRPr lang="en-US"/>
            </a:p>
          </p:txBody>
        </p:sp>
        <p:sp>
          <p:nvSpPr>
            <p:cNvPr id="100" name="Shape 51234">
              <a:extLst>
                <a:ext uri="{FF2B5EF4-FFF2-40B4-BE49-F238E27FC236}">
                  <a16:creationId xmlns:a16="http://schemas.microsoft.com/office/drawing/2014/main" id="{3E96536C-113F-44CB-96AA-F5BC7E420969}"/>
                </a:ext>
              </a:extLst>
            </p:cNvPr>
            <p:cNvSpPr/>
            <p:nvPr/>
          </p:nvSpPr>
          <p:spPr>
            <a:xfrm>
              <a:off x="1903967" y="845332"/>
              <a:ext cx="986846" cy="21565"/>
            </a:xfrm>
            <a:custGeom>
              <a:avLst/>
              <a:gdLst/>
              <a:ahLst/>
              <a:cxnLst/>
              <a:rect l="0" t="0" r="0" b="0"/>
              <a:pathLst>
                <a:path w="986846" h="21565">
                  <a:moveTo>
                    <a:pt x="0" y="0"/>
                  </a:moveTo>
                  <a:lnTo>
                    <a:pt x="986846" y="0"/>
                  </a:lnTo>
                  <a:lnTo>
                    <a:pt x="986846" y="21565"/>
                  </a:lnTo>
                  <a:lnTo>
                    <a:pt x="0" y="21565"/>
                  </a:lnTo>
                  <a:lnTo>
                    <a:pt x="0" y="0"/>
                  </a:lnTo>
                </a:path>
              </a:pathLst>
            </a:custGeom>
            <a:ln w="0" cap="flat">
              <a:miter lim="127000"/>
            </a:ln>
          </p:spPr>
          <p:style>
            <a:lnRef idx="0">
              <a:srgbClr val="000000">
                <a:alpha val="0"/>
              </a:srgbClr>
            </a:lnRef>
            <a:fillRef idx="1">
              <a:srgbClr val="039BE5"/>
            </a:fillRef>
            <a:effectRef idx="0">
              <a:scrgbClr r="0" g="0" b="0"/>
            </a:effectRef>
            <a:fontRef idx="none"/>
          </p:style>
          <p:txBody>
            <a:bodyPr/>
            <a:lstStyle/>
            <a:p>
              <a:endParaRPr lang="en-US"/>
            </a:p>
          </p:txBody>
        </p:sp>
        <p:sp>
          <p:nvSpPr>
            <p:cNvPr id="101" name="Shape 951">
              <a:extLst>
                <a:ext uri="{FF2B5EF4-FFF2-40B4-BE49-F238E27FC236}">
                  <a16:creationId xmlns:a16="http://schemas.microsoft.com/office/drawing/2014/main" id="{7ABA1687-507A-4540-8666-B5D675F9C930}"/>
                </a:ext>
              </a:extLst>
            </p:cNvPr>
            <p:cNvSpPr/>
            <p:nvPr/>
          </p:nvSpPr>
          <p:spPr>
            <a:xfrm>
              <a:off x="1908729" y="850460"/>
              <a:ext cx="981075" cy="9525"/>
            </a:xfrm>
            <a:custGeom>
              <a:avLst/>
              <a:gdLst/>
              <a:ahLst/>
              <a:cxnLst/>
              <a:rect l="0" t="0" r="0" b="0"/>
              <a:pathLst>
                <a:path w="981075" h="9525">
                  <a:moveTo>
                    <a:pt x="0" y="0"/>
                  </a:moveTo>
                  <a:lnTo>
                    <a:pt x="981075" y="0"/>
                  </a:lnTo>
                  <a:lnTo>
                    <a:pt x="981075" y="9525"/>
                  </a:lnTo>
                  <a:lnTo>
                    <a:pt x="0" y="9525"/>
                  </a:lnTo>
                  <a:close/>
                </a:path>
              </a:pathLst>
            </a:custGeom>
            <a:ln w="9525" cap="flat">
              <a:miter lim="100000"/>
            </a:ln>
          </p:spPr>
          <p:style>
            <a:lnRef idx="1">
              <a:srgbClr val="039BE5"/>
            </a:lnRef>
            <a:fillRef idx="0">
              <a:srgbClr val="000000">
                <a:alpha val="0"/>
              </a:srgbClr>
            </a:fillRef>
            <a:effectRef idx="0">
              <a:scrgbClr r="0" g="0" b="0"/>
            </a:effectRef>
            <a:fontRef idx="none"/>
          </p:style>
          <p:txBody>
            <a:bodyPr/>
            <a:lstStyle/>
            <a:p>
              <a:endParaRPr lang="en-US"/>
            </a:p>
          </p:txBody>
        </p:sp>
        <p:sp>
          <p:nvSpPr>
            <p:cNvPr id="102" name="Shape 51235">
              <a:extLst>
                <a:ext uri="{FF2B5EF4-FFF2-40B4-BE49-F238E27FC236}">
                  <a16:creationId xmlns:a16="http://schemas.microsoft.com/office/drawing/2014/main" id="{2ADE733B-29AB-40AA-B9F1-90E52BE05F00}"/>
                </a:ext>
              </a:extLst>
            </p:cNvPr>
            <p:cNvSpPr/>
            <p:nvPr/>
          </p:nvSpPr>
          <p:spPr>
            <a:xfrm>
              <a:off x="1903967" y="1070472"/>
              <a:ext cx="2302640" cy="21565"/>
            </a:xfrm>
            <a:custGeom>
              <a:avLst/>
              <a:gdLst/>
              <a:ahLst/>
              <a:cxnLst/>
              <a:rect l="0" t="0" r="0" b="0"/>
              <a:pathLst>
                <a:path w="2302640" h="21565">
                  <a:moveTo>
                    <a:pt x="0" y="0"/>
                  </a:moveTo>
                  <a:lnTo>
                    <a:pt x="2302640" y="0"/>
                  </a:lnTo>
                  <a:lnTo>
                    <a:pt x="2302640" y="21565"/>
                  </a:lnTo>
                  <a:lnTo>
                    <a:pt x="0" y="21565"/>
                  </a:lnTo>
                  <a:lnTo>
                    <a:pt x="0" y="0"/>
                  </a:lnTo>
                </a:path>
              </a:pathLst>
            </a:custGeom>
            <a:ln w="0" cap="flat">
              <a:miter lim="127000"/>
            </a:ln>
          </p:spPr>
          <p:style>
            <a:lnRef idx="0">
              <a:srgbClr val="000000">
                <a:alpha val="0"/>
              </a:srgbClr>
            </a:lnRef>
            <a:fillRef idx="1">
              <a:srgbClr val="039BE5"/>
            </a:fillRef>
            <a:effectRef idx="0">
              <a:scrgbClr r="0" g="0" b="0"/>
            </a:effectRef>
            <a:fontRef idx="none"/>
          </p:style>
          <p:txBody>
            <a:bodyPr/>
            <a:lstStyle/>
            <a:p>
              <a:endParaRPr lang="en-US"/>
            </a:p>
          </p:txBody>
        </p:sp>
        <p:sp>
          <p:nvSpPr>
            <p:cNvPr id="103" name="Shape 953">
              <a:extLst>
                <a:ext uri="{FF2B5EF4-FFF2-40B4-BE49-F238E27FC236}">
                  <a16:creationId xmlns:a16="http://schemas.microsoft.com/office/drawing/2014/main" id="{910510D4-F854-4E5E-BAD4-D849702F4FA2}"/>
                </a:ext>
              </a:extLst>
            </p:cNvPr>
            <p:cNvSpPr/>
            <p:nvPr/>
          </p:nvSpPr>
          <p:spPr>
            <a:xfrm>
              <a:off x="1908729" y="1075600"/>
              <a:ext cx="2295525" cy="9525"/>
            </a:xfrm>
            <a:custGeom>
              <a:avLst/>
              <a:gdLst/>
              <a:ahLst/>
              <a:cxnLst/>
              <a:rect l="0" t="0" r="0" b="0"/>
              <a:pathLst>
                <a:path w="2295525" h="9525">
                  <a:moveTo>
                    <a:pt x="0" y="0"/>
                  </a:moveTo>
                  <a:lnTo>
                    <a:pt x="2295525" y="0"/>
                  </a:lnTo>
                  <a:lnTo>
                    <a:pt x="2295525" y="9525"/>
                  </a:lnTo>
                  <a:lnTo>
                    <a:pt x="0" y="9525"/>
                  </a:lnTo>
                  <a:close/>
                </a:path>
              </a:pathLst>
            </a:custGeom>
            <a:ln w="9525" cap="flat">
              <a:miter lim="100000"/>
            </a:ln>
          </p:spPr>
          <p:style>
            <a:lnRef idx="1">
              <a:srgbClr val="039BE5"/>
            </a:lnRef>
            <a:fillRef idx="0">
              <a:srgbClr val="000000">
                <a:alpha val="0"/>
              </a:srgbClr>
            </a:fillRef>
            <a:effectRef idx="0">
              <a:scrgbClr r="0" g="0" b="0"/>
            </a:effectRef>
            <a:fontRef idx="none"/>
          </p:style>
          <p:txBody>
            <a:bodyPr/>
            <a:lstStyle/>
            <a:p>
              <a:endParaRPr lang="en-US"/>
            </a:p>
          </p:txBody>
        </p:sp>
        <p:sp>
          <p:nvSpPr>
            <p:cNvPr id="104" name="Shape 51236">
              <a:extLst>
                <a:ext uri="{FF2B5EF4-FFF2-40B4-BE49-F238E27FC236}">
                  <a16:creationId xmlns:a16="http://schemas.microsoft.com/office/drawing/2014/main" id="{B7D19135-81AE-4272-A994-1F524B7AEF19}"/>
                </a:ext>
              </a:extLst>
            </p:cNvPr>
            <p:cNvSpPr/>
            <p:nvPr/>
          </p:nvSpPr>
          <p:spPr>
            <a:xfrm>
              <a:off x="1903967" y="193653"/>
              <a:ext cx="9525" cy="21565"/>
            </a:xfrm>
            <a:custGeom>
              <a:avLst/>
              <a:gdLst/>
              <a:ahLst/>
              <a:cxnLst/>
              <a:rect l="0" t="0" r="0" b="0"/>
              <a:pathLst>
                <a:path w="9525" h="21565">
                  <a:moveTo>
                    <a:pt x="0" y="0"/>
                  </a:moveTo>
                  <a:lnTo>
                    <a:pt x="9525" y="0"/>
                  </a:lnTo>
                  <a:lnTo>
                    <a:pt x="9525" y="21565"/>
                  </a:lnTo>
                  <a:lnTo>
                    <a:pt x="0" y="21565"/>
                  </a:lnTo>
                  <a:lnTo>
                    <a:pt x="0" y="0"/>
                  </a:lnTo>
                </a:path>
              </a:pathLst>
            </a:custGeom>
            <a:ln w="0" cap="flat">
              <a:miter lim="127000"/>
            </a:ln>
          </p:spPr>
          <p:style>
            <a:lnRef idx="0">
              <a:srgbClr val="000000">
                <a:alpha val="0"/>
              </a:srgbClr>
            </a:lnRef>
            <a:fillRef idx="1">
              <a:srgbClr val="43A047"/>
            </a:fillRef>
            <a:effectRef idx="0">
              <a:scrgbClr r="0" g="0" b="0"/>
            </a:effectRef>
            <a:fontRef idx="none"/>
          </p:style>
          <p:txBody>
            <a:bodyPr/>
            <a:lstStyle/>
            <a:p>
              <a:endParaRPr lang="en-US"/>
            </a:p>
          </p:txBody>
        </p:sp>
        <p:sp>
          <p:nvSpPr>
            <p:cNvPr id="105" name="Shape 955">
              <a:extLst>
                <a:ext uri="{FF2B5EF4-FFF2-40B4-BE49-F238E27FC236}">
                  <a16:creationId xmlns:a16="http://schemas.microsoft.com/office/drawing/2014/main" id="{E4B21A06-2CEA-4140-9C57-6EE37DB4D62F}"/>
                </a:ext>
              </a:extLst>
            </p:cNvPr>
            <p:cNvSpPr/>
            <p:nvPr/>
          </p:nvSpPr>
          <p:spPr>
            <a:xfrm>
              <a:off x="1899204" y="194109"/>
              <a:ext cx="19050" cy="19050"/>
            </a:xfrm>
            <a:custGeom>
              <a:avLst/>
              <a:gdLst/>
              <a:ahLst/>
              <a:cxnLst/>
              <a:rect l="0" t="0" r="0" b="0"/>
              <a:pathLst>
                <a:path w="19050" h="19050">
                  <a:moveTo>
                    <a:pt x="0" y="0"/>
                  </a:moveTo>
                  <a:lnTo>
                    <a:pt x="19050" y="0"/>
                  </a:lnTo>
                  <a:lnTo>
                    <a:pt x="19050" y="19050"/>
                  </a:lnTo>
                  <a:lnTo>
                    <a:pt x="0" y="19050"/>
                  </a:lnTo>
                  <a:close/>
                </a:path>
              </a:pathLst>
            </a:custGeom>
            <a:ln w="9525" cap="flat">
              <a:miter lim="100000"/>
            </a:ln>
          </p:spPr>
          <p:style>
            <a:lnRef idx="1">
              <a:srgbClr val="43A047"/>
            </a:lnRef>
            <a:fillRef idx="0">
              <a:srgbClr val="000000">
                <a:alpha val="0"/>
              </a:srgbClr>
            </a:fillRef>
            <a:effectRef idx="0">
              <a:scrgbClr r="0" g="0" b="0"/>
            </a:effectRef>
            <a:fontRef idx="none"/>
          </p:style>
          <p:txBody>
            <a:bodyPr/>
            <a:lstStyle/>
            <a:p>
              <a:endParaRPr lang="en-US"/>
            </a:p>
          </p:txBody>
        </p:sp>
        <p:sp>
          <p:nvSpPr>
            <p:cNvPr id="106" name="Shape 51237">
              <a:extLst>
                <a:ext uri="{FF2B5EF4-FFF2-40B4-BE49-F238E27FC236}">
                  <a16:creationId xmlns:a16="http://schemas.microsoft.com/office/drawing/2014/main" id="{8D761D73-E30E-4E90-AEA6-65ECF31614B4}"/>
                </a:ext>
              </a:extLst>
            </p:cNvPr>
            <p:cNvSpPr/>
            <p:nvPr/>
          </p:nvSpPr>
          <p:spPr>
            <a:xfrm>
              <a:off x="1903967" y="418793"/>
              <a:ext cx="9525" cy="21565"/>
            </a:xfrm>
            <a:custGeom>
              <a:avLst/>
              <a:gdLst/>
              <a:ahLst/>
              <a:cxnLst/>
              <a:rect l="0" t="0" r="0" b="0"/>
              <a:pathLst>
                <a:path w="9525" h="21565">
                  <a:moveTo>
                    <a:pt x="0" y="0"/>
                  </a:moveTo>
                  <a:lnTo>
                    <a:pt x="9525" y="0"/>
                  </a:lnTo>
                  <a:lnTo>
                    <a:pt x="9525" y="21565"/>
                  </a:lnTo>
                  <a:lnTo>
                    <a:pt x="0" y="21565"/>
                  </a:lnTo>
                  <a:lnTo>
                    <a:pt x="0" y="0"/>
                  </a:lnTo>
                </a:path>
              </a:pathLst>
            </a:custGeom>
            <a:ln w="0" cap="flat">
              <a:miter lim="127000"/>
            </a:ln>
          </p:spPr>
          <p:style>
            <a:lnRef idx="0">
              <a:srgbClr val="000000">
                <a:alpha val="0"/>
              </a:srgbClr>
            </a:lnRef>
            <a:fillRef idx="1">
              <a:srgbClr val="43A047"/>
            </a:fillRef>
            <a:effectRef idx="0">
              <a:scrgbClr r="0" g="0" b="0"/>
            </a:effectRef>
            <a:fontRef idx="none"/>
          </p:style>
          <p:txBody>
            <a:bodyPr/>
            <a:lstStyle/>
            <a:p>
              <a:endParaRPr lang="en-US"/>
            </a:p>
          </p:txBody>
        </p:sp>
        <p:sp>
          <p:nvSpPr>
            <p:cNvPr id="107" name="Shape 957">
              <a:extLst>
                <a:ext uri="{FF2B5EF4-FFF2-40B4-BE49-F238E27FC236}">
                  <a16:creationId xmlns:a16="http://schemas.microsoft.com/office/drawing/2014/main" id="{12C28436-F4B5-449C-A083-06DEADC9D624}"/>
                </a:ext>
              </a:extLst>
            </p:cNvPr>
            <p:cNvSpPr/>
            <p:nvPr/>
          </p:nvSpPr>
          <p:spPr>
            <a:xfrm>
              <a:off x="1899204" y="419249"/>
              <a:ext cx="19050" cy="19050"/>
            </a:xfrm>
            <a:custGeom>
              <a:avLst/>
              <a:gdLst/>
              <a:ahLst/>
              <a:cxnLst/>
              <a:rect l="0" t="0" r="0" b="0"/>
              <a:pathLst>
                <a:path w="19050" h="19050">
                  <a:moveTo>
                    <a:pt x="0" y="0"/>
                  </a:moveTo>
                  <a:lnTo>
                    <a:pt x="19050" y="0"/>
                  </a:lnTo>
                  <a:lnTo>
                    <a:pt x="19050" y="19050"/>
                  </a:lnTo>
                  <a:lnTo>
                    <a:pt x="0" y="19050"/>
                  </a:lnTo>
                  <a:close/>
                </a:path>
              </a:pathLst>
            </a:custGeom>
            <a:ln w="9525" cap="flat">
              <a:miter lim="100000"/>
            </a:ln>
          </p:spPr>
          <p:style>
            <a:lnRef idx="1">
              <a:srgbClr val="43A047"/>
            </a:lnRef>
            <a:fillRef idx="0">
              <a:srgbClr val="000000">
                <a:alpha val="0"/>
              </a:srgbClr>
            </a:fillRef>
            <a:effectRef idx="0">
              <a:scrgbClr r="0" g="0" b="0"/>
            </a:effectRef>
            <a:fontRef idx="none"/>
          </p:style>
          <p:txBody>
            <a:bodyPr/>
            <a:lstStyle/>
            <a:p>
              <a:endParaRPr lang="en-US"/>
            </a:p>
          </p:txBody>
        </p:sp>
        <p:sp>
          <p:nvSpPr>
            <p:cNvPr id="108" name="Shape 51238">
              <a:extLst>
                <a:ext uri="{FF2B5EF4-FFF2-40B4-BE49-F238E27FC236}">
                  <a16:creationId xmlns:a16="http://schemas.microsoft.com/office/drawing/2014/main" id="{168A7F32-D457-4A97-A275-7BAA792D542A}"/>
                </a:ext>
              </a:extLst>
            </p:cNvPr>
            <p:cNvSpPr/>
            <p:nvPr/>
          </p:nvSpPr>
          <p:spPr>
            <a:xfrm>
              <a:off x="1903967" y="643932"/>
              <a:ext cx="65790" cy="21565"/>
            </a:xfrm>
            <a:custGeom>
              <a:avLst/>
              <a:gdLst/>
              <a:ahLst/>
              <a:cxnLst/>
              <a:rect l="0" t="0" r="0" b="0"/>
              <a:pathLst>
                <a:path w="65790" h="21565">
                  <a:moveTo>
                    <a:pt x="0" y="0"/>
                  </a:moveTo>
                  <a:lnTo>
                    <a:pt x="65790" y="0"/>
                  </a:lnTo>
                  <a:lnTo>
                    <a:pt x="65790" y="21565"/>
                  </a:lnTo>
                  <a:lnTo>
                    <a:pt x="0" y="21565"/>
                  </a:lnTo>
                  <a:lnTo>
                    <a:pt x="0" y="0"/>
                  </a:lnTo>
                </a:path>
              </a:pathLst>
            </a:custGeom>
            <a:ln w="0" cap="flat">
              <a:miter lim="127000"/>
            </a:ln>
          </p:spPr>
          <p:style>
            <a:lnRef idx="0">
              <a:srgbClr val="000000">
                <a:alpha val="0"/>
              </a:srgbClr>
            </a:lnRef>
            <a:fillRef idx="1">
              <a:srgbClr val="43A047"/>
            </a:fillRef>
            <a:effectRef idx="0">
              <a:scrgbClr r="0" g="0" b="0"/>
            </a:effectRef>
            <a:fontRef idx="none"/>
          </p:style>
          <p:txBody>
            <a:bodyPr/>
            <a:lstStyle/>
            <a:p>
              <a:endParaRPr lang="en-US"/>
            </a:p>
          </p:txBody>
        </p:sp>
        <p:sp>
          <p:nvSpPr>
            <p:cNvPr id="109" name="Shape 959">
              <a:extLst>
                <a:ext uri="{FF2B5EF4-FFF2-40B4-BE49-F238E27FC236}">
                  <a16:creationId xmlns:a16="http://schemas.microsoft.com/office/drawing/2014/main" id="{B3087AEA-1F84-424B-8D4D-DA7757874F2F}"/>
                </a:ext>
              </a:extLst>
            </p:cNvPr>
            <p:cNvSpPr/>
            <p:nvPr/>
          </p:nvSpPr>
          <p:spPr>
            <a:xfrm>
              <a:off x="1908729" y="644389"/>
              <a:ext cx="57150" cy="19050"/>
            </a:xfrm>
            <a:custGeom>
              <a:avLst/>
              <a:gdLst/>
              <a:ahLst/>
              <a:cxnLst/>
              <a:rect l="0" t="0" r="0" b="0"/>
              <a:pathLst>
                <a:path w="57150" h="19050">
                  <a:moveTo>
                    <a:pt x="0" y="0"/>
                  </a:moveTo>
                  <a:lnTo>
                    <a:pt x="57150" y="0"/>
                  </a:lnTo>
                  <a:lnTo>
                    <a:pt x="57150" y="19050"/>
                  </a:lnTo>
                  <a:lnTo>
                    <a:pt x="0" y="19050"/>
                  </a:lnTo>
                  <a:close/>
                </a:path>
              </a:pathLst>
            </a:custGeom>
            <a:ln w="9525" cap="flat">
              <a:miter lim="100000"/>
            </a:ln>
          </p:spPr>
          <p:style>
            <a:lnRef idx="1">
              <a:srgbClr val="43A047"/>
            </a:lnRef>
            <a:fillRef idx="0">
              <a:srgbClr val="000000">
                <a:alpha val="0"/>
              </a:srgbClr>
            </a:fillRef>
            <a:effectRef idx="0">
              <a:scrgbClr r="0" g="0" b="0"/>
            </a:effectRef>
            <a:fontRef idx="none"/>
          </p:style>
          <p:txBody>
            <a:bodyPr/>
            <a:lstStyle/>
            <a:p>
              <a:endParaRPr lang="en-US"/>
            </a:p>
          </p:txBody>
        </p:sp>
        <p:sp>
          <p:nvSpPr>
            <p:cNvPr id="110" name="Shape 51239">
              <a:extLst>
                <a:ext uri="{FF2B5EF4-FFF2-40B4-BE49-F238E27FC236}">
                  <a16:creationId xmlns:a16="http://schemas.microsoft.com/office/drawing/2014/main" id="{1E1302E5-D0CB-4C36-BE89-D8D7167D0931}"/>
                </a:ext>
              </a:extLst>
            </p:cNvPr>
            <p:cNvSpPr/>
            <p:nvPr/>
          </p:nvSpPr>
          <p:spPr>
            <a:xfrm>
              <a:off x="1903967" y="869054"/>
              <a:ext cx="723687" cy="21565"/>
            </a:xfrm>
            <a:custGeom>
              <a:avLst/>
              <a:gdLst/>
              <a:ahLst/>
              <a:cxnLst/>
              <a:rect l="0" t="0" r="0" b="0"/>
              <a:pathLst>
                <a:path w="723687" h="21565">
                  <a:moveTo>
                    <a:pt x="0" y="0"/>
                  </a:moveTo>
                  <a:lnTo>
                    <a:pt x="723687" y="0"/>
                  </a:lnTo>
                  <a:lnTo>
                    <a:pt x="723687" y="21565"/>
                  </a:lnTo>
                  <a:lnTo>
                    <a:pt x="0" y="21565"/>
                  </a:lnTo>
                  <a:lnTo>
                    <a:pt x="0" y="0"/>
                  </a:lnTo>
                </a:path>
              </a:pathLst>
            </a:custGeom>
            <a:ln w="0" cap="flat">
              <a:miter lim="127000"/>
            </a:ln>
          </p:spPr>
          <p:style>
            <a:lnRef idx="0">
              <a:srgbClr val="000000">
                <a:alpha val="0"/>
              </a:srgbClr>
            </a:lnRef>
            <a:fillRef idx="1">
              <a:srgbClr val="43A047"/>
            </a:fillRef>
            <a:effectRef idx="0">
              <a:scrgbClr r="0" g="0" b="0"/>
            </a:effectRef>
            <a:fontRef idx="none"/>
          </p:style>
          <p:txBody>
            <a:bodyPr/>
            <a:lstStyle/>
            <a:p>
              <a:endParaRPr lang="en-US"/>
            </a:p>
          </p:txBody>
        </p:sp>
        <p:sp>
          <p:nvSpPr>
            <p:cNvPr id="111" name="Shape 961">
              <a:extLst>
                <a:ext uri="{FF2B5EF4-FFF2-40B4-BE49-F238E27FC236}">
                  <a16:creationId xmlns:a16="http://schemas.microsoft.com/office/drawing/2014/main" id="{6475D6D1-284D-4400-AC57-A3D893AB508E}"/>
                </a:ext>
              </a:extLst>
            </p:cNvPr>
            <p:cNvSpPr/>
            <p:nvPr/>
          </p:nvSpPr>
          <p:spPr>
            <a:xfrm>
              <a:off x="1908729" y="869510"/>
              <a:ext cx="714375" cy="19050"/>
            </a:xfrm>
            <a:custGeom>
              <a:avLst/>
              <a:gdLst/>
              <a:ahLst/>
              <a:cxnLst/>
              <a:rect l="0" t="0" r="0" b="0"/>
              <a:pathLst>
                <a:path w="714375" h="19050">
                  <a:moveTo>
                    <a:pt x="0" y="0"/>
                  </a:moveTo>
                  <a:lnTo>
                    <a:pt x="714375" y="0"/>
                  </a:lnTo>
                  <a:lnTo>
                    <a:pt x="714375" y="19050"/>
                  </a:lnTo>
                  <a:lnTo>
                    <a:pt x="0" y="19050"/>
                  </a:lnTo>
                  <a:close/>
                </a:path>
              </a:pathLst>
            </a:custGeom>
            <a:ln w="9525" cap="flat">
              <a:miter lim="100000"/>
            </a:ln>
          </p:spPr>
          <p:style>
            <a:lnRef idx="1">
              <a:srgbClr val="43A047"/>
            </a:lnRef>
            <a:fillRef idx="0">
              <a:srgbClr val="000000">
                <a:alpha val="0"/>
              </a:srgbClr>
            </a:fillRef>
            <a:effectRef idx="0">
              <a:scrgbClr r="0" g="0" b="0"/>
            </a:effectRef>
            <a:fontRef idx="none"/>
          </p:style>
          <p:txBody>
            <a:bodyPr/>
            <a:lstStyle/>
            <a:p>
              <a:endParaRPr lang="en-US"/>
            </a:p>
          </p:txBody>
        </p:sp>
        <p:sp>
          <p:nvSpPr>
            <p:cNvPr id="112" name="Shape 51240">
              <a:extLst>
                <a:ext uri="{FF2B5EF4-FFF2-40B4-BE49-F238E27FC236}">
                  <a16:creationId xmlns:a16="http://schemas.microsoft.com/office/drawing/2014/main" id="{B6D0D7CE-55F8-49C5-B78A-413EA7E8489A}"/>
                </a:ext>
              </a:extLst>
            </p:cNvPr>
            <p:cNvSpPr/>
            <p:nvPr/>
          </p:nvSpPr>
          <p:spPr>
            <a:xfrm>
              <a:off x="1903967" y="1094193"/>
              <a:ext cx="2697379" cy="21565"/>
            </a:xfrm>
            <a:custGeom>
              <a:avLst/>
              <a:gdLst/>
              <a:ahLst/>
              <a:cxnLst/>
              <a:rect l="0" t="0" r="0" b="0"/>
              <a:pathLst>
                <a:path w="2697379" h="21565">
                  <a:moveTo>
                    <a:pt x="0" y="0"/>
                  </a:moveTo>
                  <a:lnTo>
                    <a:pt x="2697379" y="0"/>
                  </a:lnTo>
                  <a:lnTo>
                    <a:pt x="2697379" y="21565"/>
                  </a:lnTo>
                  <a:lnTo>
                    <a:pt x="0" y="21565"/>
                  </a:lnTo>
                  <a:lnTo>
                    <a:pt x="0" y="0"/>
                  </a:lnTo>
                </a:path>
              </a:pathLst>
            </a:custGeom>
            <a:ln w="0" cap="flat">
              <a:miter lim="127000"/>
            </a:ln>
          </p:spPr>
          <p:style>
            <a:lnRef idx="0">
              <a:srgbClr val="000000">
                <a:alpha val="0"/>
              </a:srgbClr>
            </a:lnRef>
            <a:fillRef idx="1">
              <a:srgbClr val="43A047"/>
            </a:fillRef>
            <a:effectRef idx="0">
              <a:scrgbClr r="0" g="0" b="0"/>
            </a:effectRef>
            <a:fontRef idx="none"/>
          </p:style>
          <p:txBody>
            <a:bodyPr/>
            <a:lstStyle/>
            <a:p>
              <a:endParaRPr lang="en-US"/>
            </a:p>
          </p:txBody>
        </p:sp>
        <p:sp>
          <p:nvSpPr>
            <p:cNvPr id="113" name="Shape 963">
              <a:extLst>
                <a:ext uri="{FF2B5EF4-FFF2-40B4-BE49-F238E27FC236}">
                  <a16:creationId xmlns:a16="http://schemas.microsoft.com/office/drawing/2014/main" id="{609DF377-4B8F-48B1-A815-242AF8FA95AC}"/>
                </a:ext>
              </a:extLst>
            </p:cNvPr>
            <p:cNvSpPr/>
            <p:nvPr/>
          </p:nvSpPr>
          <p:spPr>
            <a:xfrm>
              <a:off x="1908729" y="1094650"/>
              <a:ext cx="2686050" cy="19050"/>
            </a:xfrm>
            <a:custGeom>
              <a:avLst/>
              <a:gdLst/>
              <a:ahLst/>
              <a:cxnLst/>
              <a:rect l="0" t="0" r="0" b="0"/>
              <a:pathLst>
                <a:path w="2686050" h="19050">
                  <a:moveTo>
                    <a:pt x="0" y="0"/>
                  </a:moveTo>
                  <a:lnTo>
                    <a:pt x="2686050" y="0"/>
                  </a:lnTo>
                  <a:lnTo>
                    <a:pt x="2686050" y="19050"/>
                  </a:lnTo>
                  <a:lnTo>
                    <a:pt x="0" y="19050"/>
                  </a:lnTo>
                  <a:close/>
                </a:path>
              </a:pathLst>
            </a:custGeom>
            <a:ln w="9525" cap="flat">
              <a:miter lim="100000"/>
            </a:ln>
          </p:spPr>
          <p:style>
            <a:lnRef idx="1">
              <a:srgbClr val="43A047"/>
            </a:lnRef>
            <a:fillRef idx="0">
              <a:srgbClr val="000000">
                <a:alpha val="0"/>
              </a:srgbClr>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17999020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1A179-C373-44DF-8576-3C4986679809}"/>
              </a:ext>
            </a:extLst>
          </p:cNvPr>
          <p:cNvSpPr>
            <a:spLocks noGrp="1"/>
          </p:cNvSpPr>
          <p:nvPr>
            <p:ph type="title"/>
          </p:nvPr>
        </p:nvSpPr>
        <p:spPr/>
        <p:txBody>
          <a:bodyPr/>
          <a:lstStyle/>
          <a:p>
            <a:r>
              <a:rPr lang="en-US"/>
              <a:t>Hiring Process</a:t>
            </a:r>
          </a:p>
        </p:txBody>
      </p:sp>
      <p:sp>
        <p:nvSpPr>
          <p:cNvPr id="3" name="Content Placeholder 2">
            <a:extLst>
              <a:ext uri="{FF2B5EF4-FFF2-40B4-BE49-F238E27FC236}">
                <a16:creationId xmlns:a16="http://schemas.microsoft.com/office/drawing/2014/main" id="{06C78CBD-5CA0-4813-A9B6-4321F225A3CA}"/>
              </a:ext>
            </a:extLst>
          </p:cNvPr>
          <p:cNvSpPr>
            <a:spLocks noGrp="1"/>
          </p:cNvSpPr>
          <p:nvPr>
            <p:ph idx="1"/>
          </p:nvPr>
        </p:nvSpPr>
        <p:spPr/>
        <p:txBody>
          <a:bodyPr>
            <a:normAutofit/>
          </a:bodyPr>
          <a:lstStyle/>
          <a:p>
            <a:pPr marL="0" indent="0">
              <a:buNone/>
            </a:pPr>
            <a:r>
              <a:rPr lang="en-US" dirty="0"/>
              <a:t>Question: Do you have any recommendations for hiring committees on how to improve?</a:t>
            </a:r>
          </a:p>
          <a:p>
            <a:r>
              <a:rPr lang="en-US" dirty="0"/>
              <a:t>The Teacher Education Department was wonderful from start to end. I am grateful to get to work within this department.</a:t>
            </a:r>
          </a:p>
          <a:p>
            <a:r>
              <a:rPr lang="en-US" dirty="0"/>
              <a:t>No, it was terrific. My interview was condensed due to COVID and I actually thought that was great to get it all done in one day!</a:t>
            </a:r>
          </a:p>
          <a:p>
            <a:r>
              <a:rPr lang="en-US" dirty="0"/>
              <a:t>Provide more details/statistics about the degrees, program, department – overview.</a:t>
            </a:r>
          </a:p>
          <a:p>
            <a:r>
              <a:rPr lang="en-US" dirty="0"/>
              <a:t>More transparency with where the process is and what is holding up the process.</a:t>
            </a:r>
          </a:p>
        </p:txBody>
      </p:sp>
    </p:spTree>
    <p:extLst>
      <p:ext uri="{BB962C8B-B14F-4D97-AF65-F5344CB8AC3E}">
        <p14:creationId xmlns:p14="http://schemas.microsoft.com/office/powerpoint/2010/main" val="1666295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725DB-A9D7-405E-9A3D-F7CD18865887}"/>
              </a:ext>
            </a:extLst>
          </p:cNvPr>
          <p:cNvSpPr>
            <a:spLocks noGrp="1"/>
          </p:cNvSpPr>
          <p:nvPr>
            <p:ph type="title"/>
          </p:nvPr>
        </p:nvSpPr>
        <p:spPr/>
        <p:txBody>
          <a:bodyPr/>
          <a:lstStyle/>
          <a:p>
            <a:r>
              <a:rPr lang="en-US"/>
              <a:t>Hiring Process</a:t>
            </a:r>
          </a:p>
        </p:txBody>
      </p:sp>
      <p:sp>
        <p:nvSpPr>
          <p:cNvPr id="3" name="Content Placeholder 2">
            <a:extLst>
              <a:ext uri="{FF2B5EF4-FFF2-40B4-BE49-F238E27FC236}">
                <a16:creationId xmlns:a16="http://schemas.microsoft.com/office/drawing/2014/main" id="{F6152DB8-2785-40EB-9EA9-EBF5F9868472}"/>
              </a:ext>
            </a:extLst>
          </p:cNvPr>
          <p:cNvSpPr>
            <a:spLocks noGrp="1"/>
          </p:cNvSpPr>
          <p:nvPr>
            <p:ph idx="1"/>
          </p:nvPr>
        </p:nvSpPr>
        <p:spPr/>
        <p:txBody>
          <a:bodyPr/>
          <a:lstStyle/>
          <a:p>
            <a:r>
              <a:rPr lang="en-US"/>
              <a:t>Were there any red flags that concerned you?</a:t>
            </a:r>
          </a:p>
          <a:p>
            <a:pPr marL="0" indent="0">
              <a:buNone/>
            </a:pPr>
            <a:endParaRPr lang="en-US"/>
          </a:p>
        </p:txBody>
      </p:sp>
      <p:grpSp>
        <p:nvGrpSpPr>
          <p:cNvPr id="17" name="Group 16">
            <a:extLst>
              <a:ext uri="{FF2B5EF4-FFF2-40B4-BE49-F238E27FC236}">
                <a16:creationId xmlns:a16="http://schemas.microsoft.com/office/drawing/2014/main" id="{801D2050-899B-46B5-936D-0A6D8520BC67}"/>
              </a:ext>
            </a:extLst>
          </p:cNvPr>
          <p:cNvGrpSpPr/>
          <p:nvPr/>
        </p:nvGrpSpPr>
        <p:grpSpPr>
          <a:xfrm>
            <a:off x="923635" y="2717483"/>
            <a:ext cx="5911273" cy="2220277"/>
            <a:chOff x="0" y="0"/>
            <a:chExt cx="6319659" cy="1423284"/>
          </a:xfrm>
        </p:grpSpPr>
        <p:sp>
          <p:nvSpPr>
            <p:cNvPr id="18" name="Rectangle 17">
              <a:extLst>
                <a:ext uri="{FF2B5EF4-FFF2-40B4-BE49-F238E27FC236}">
                  <a16:creationId xmlns:a16="http://schemas.microsoft.com/office/drawing/2014/main" id="{52DEEED4-D928-400A-A891-3DD78E1A5646}"/>
                </a:ext>
              </a:extLst>
            </p:cNvPr>
            <p:cNvSpPr/>
            <p:nvPr/>
          </p:nvSpPr>
          <p:spPr>
            <a:xfrm>
              <a:off x="997378" y="314916"/>
              <a:ext cx="215850"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No</a:t>
              </a:r>
              <a:endParaRPr lang="en-US" sz="1100">
                <a:solidFill>
                  <a:srgbClr val="000000"/>
                </a:solidFill>
                <a:effectLst/>
                <a:latin typeface="Calibri" panose="020F050202020403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5204C03C-F9F9-4B86-806C-B21C43BA11B4}"/>
                </a:ext>
              </a:extLst>
            </p:cNvPr>
            <p:cNvSpPr/>
            <p:nvPr/>
          </p:nvSpPr>
          <p:spPr>
            <a:xfrm>
              <a:off x="0" y="819741"/>
              <a:ext cx="1542357"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Yes...</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(please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share)</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20" name="Shape 1086">
              <a:extLst>
                <a:ext uri="{FF2B5EF4-FFF2-40B4-BE49-F238E27FC236}">
                  <a16:creationId xmlns:a16="http://schemas.microsoft.com/office/drawing/2014/main" id="{DE271EB3-7C88-47F6-8422-EA20524F5EBF}"/>
                </a:ext>
              </a:extLst>
            </p:cNvPr>
            <p:cNvSpPr/>
            <p:nvPr/>
          </p:nvSpPr>
          <p:spPr>
            <a:xfrm>
              <a:off x="1207286"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21" name="Rectangle 20">
              <a:extLst>
                <a:ext uri="{FF2B5EF4-FFF2-40B4-BE49-F238E27FC236}">
                  <a16:creationId xmlns:a16="http://schemas.microsoft.com/office/drawing/2014/main" id="{A79C49CF-3B9D-43F3-9D47-490DEBBC2CED}"/>
                </a:ext>
              </a:extLst>
            </p:cNvPr>
            <p:cNvSpPr/>
            <p:nvPr/>
          </p:nvSpPr>
          <p:spPr>
            <a:xfrm>
              <a:off x="1171984" y="1264558"/>
              <a:ext cx="9391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0</a:t>
              </a:r>
              <a:endParaRPr lang="en-US" sz="1100">
                <a:solidFill>
                  <a:srgbClr val="000000"/>
                </a:solidFill>
                <a:effectLst/>
                <a:latin typeface="Calibri" panose="020F0502020204030204" pitchFamily="34" charset="0"/>
                <a:ea typeface="Calibri" panose="020F0502020204030204" pitchFamily="34" charset="0"/>
              </a:endParaRPr>
            </a:p>
          </p:txBody>
        </p:sp>
        <p:sp>
          <p:nvSpPr>
            <p:cNvPr id="22" name="Rectangle 21">
              <a:extLst>
                <a:ext uri="{FF2B5EF4-FFF2-40B4-BE49-F238E27FC236}">
                  <a16:creationId xmlns:a16="http://schemas.microsoft.com/office/drawing/2014/main" id="{4FAAC936-8013-4C82-A57C-AB7AFE558581}"/>
                </a:ext>
              </a:extLst>
            </p:cNvPr>
            <p:cNvSpPr/>
            <p:nvPr/>
          </p:nvSpPr>
          <p:spPr>
            <a:xfrm>
              <a:off x="2385472" y="1264558"/>
              <a:ext cx="18781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10</a:t>
              </a:r>
              <a:endParaRPr lang="en-US" sz="1100">
                <a:solidFill>
                  <a:srgbClr val="000000"/>
                </a:solidFill>
                <a:effectLst/>
                <a:latin typeface="Calibri" panose="020F0502020204030204" pitchFamily="34" charset="0"/>
                <a:ea typeface="Calibri" panose="020F0502020204030204" pitchFamily="34" charset="0"/>
              </a:endParaRPr>
            </a:p>
          </p:txBody>
        </p:sp>
        <p:sp>
          <p:nvSpPr>
            <p:cNvPr id="23" name="Rectangle 22">
              <a:extLst>
                <a:ext uri="{FF2B5EF4-FFF2-40B4-BE49-F238E27FC236}">
                  <a16:creationId xmlns:a16="http://schemas.microsoft.com/office/drawing/2014/main" id="{5DD9068D-E9C6-43BE-AFF5-2645327BAC6C}"/>
                </a:ext>
              </a:extLst>
            </p:cNvPr>
            <p:cNvSpPr/>
            <p:nvPr/>
          </p:nvSpPr>
          <p:spPr>
            <a:xfrm>
              <a:off x="3634261" y="1264558"/>
              <a:ext cx="18781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20</a:t>
              </a:r>
              <a:endParaRPr lang="en-US" sz="1100">
                <a:solidFill>
                  <a:srgbClr val="000000"/>
                </a:solidFill>
                <a:effectLst/>
                <a:latin typeface="Calibri" panose="020F0502020204030204" pitchFamily="34" charset="0"/>
                <a:ea typeface="Calibri" panose="020F0502020204030204" pitchFamily="34" charset="0"/>
              </a:endParaRPr>
            </a:p>
          </p:txBody>
        </p:sp>
        <p:sp>
          <p:nvSpPr>
            <p:cNvPr id="24" name="Rectangle 23">
              <a:extLst>
                <a:ext uri="{FF2B5EF4-FFF2-40B4-BE49-F238E27FC236}">
                  <a16:creationId xmlns:a16="http://schemas.microsoft.com/office/drawing/2014/main" id="{43FA66D9-EB83-420F-877B-DC9143847545}"/>
                </a:ext>
              </a:extLst>
            </p:cNvPr>
            <p:cNvSpPr/>
            <p:nvPr/>
          </p:nvSpPr>
          <p:spPr>
            <a:xfrm>
              <a:off x="4883049" y="1264558"/>
              <a:ext cx="18781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30</a:t>
              </a:r>
              <a:endParaRPr lang="en-US" sz="1100">
                <a:solidFill>
                  <a:srgbClr val="000000"/>
                </a:solidFill>
                <a:effectLst/>
                <a:latin typeface="Calibri" panose="020F0502020204030204" pitchFamily="34" charset="0"/>
                <a:ea typeface="Calibri" panose="020F0502020204030204" pitchFamily="34" charset="0"/>
              </a:endParaRPr>
            </a:p>
          </p:txBody>
        </p:sp>
        <p:sp>
          <p:nvSpPr>
            <p:cNvPr id="25" name="Rectangle 24">
              <a:extLst>
                <a:ext uri="{FF2B5EF4-FFF2-40B4-BE49-F238E27FC236}">
                  <a16:creationId xmlns:a16="http://schemas.microsoft.com/office/drawing/2014/main" id="{D0DB98BF-1953-4B8E-BA89-124D9332C4FD}"/>
                </a:ext>
              </a:extLst>
            </p:cNvPr>
            <p:cNvSpPr/>
            <p:nvPr/>
          </p:nvSpPr>
          <p:spPr>
            <a:xfrm>
              <a:off x="6131839" y="1264558"/>
              <a:ext cx="187820"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40</a:t>
              </a:r>
              <a:endParaRPr lang="en-US" sz="1100">
                <a:solidFill>
                  <a:srgbClr val="000000"/>
                </a:solidFill>
                <a:effectLst/>
                <a:latin typeface="Calibri" panose="020F0502020204030204" pitchFamily="34" charset="0"/>
                <a:ea typeface="Calibri" panose="020F0502020204030204" pitchFamily="34" charset="0"/>
              </a:endParaRPr>
            </a:p>
          </p:txBody>
        </p:sp>
        <p:sp>
          <p:nvSpPr>
            <p:cNvPr id="26" name="Shape 1093">
              <a:extLst>
                <a:ext uri="{FF2B5EF4-FFF2-40B4-BE49-F238E27FC236}">
                  <a16:creationId xmlns:a16="http://schemas.microsoft.com/office/drawing/2014/main" id="{E5B2B350-27B9-445F-9F47-5EAE3A30B344}"/>
                </a:ext>
              </a:extLst>
            </p:cNvPr>
            <p:cNvSpPr/>
            <p:nvPr/>
          </p:nvSpPr>
          <p:spPr>
            <a:xfrm>
              <a:off x="1212049" y="185738"/>
              <a:ext cx="4981575" cy="371475"/>
            </a:xfrm>
            <a:custGeom>
              <a:avLst/>
              <a:gdLst/>
              <a:ahLst/>
              <a:cxnLst/>
              <a:rect l="0" t="0" r="0" b="0"/>
              <a:pathLst>
                <a:path w="4981575" h="371475">
                  <a:moveTo>
                    <a:pt x="0" y="0"/>
                  </a:moveTo>
                  <a:lnTo>
                    <a:pt x="4981575" y="0"/>
                  </a:lnTo>
                  <a:lnTo>
                    <a:pt x="4981575" y="371475"/>
                  </a:lnTo>
                  <a:lnTo>
                    <a:pt x="0" y="371475"/>
                  </a:lnTo>
                  <a:close/>
                </a:path>
              </a:pathLst>
            </a:custGeom>
            <a:solidFill>
              <a:srgbClr val="CC0000"/>
            </a:solidFill>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7" name="Shape 51340">
              <a:extLst>
                <a:ext uri="{FF2B5EF4-FFF2-40B4-BE49-F238E27FC236}">
                  <a16:creationId xmlns:a16="http://schemas.microsoft.com/office/drawing/2014/main" id="{6A2F2E9A-C769-4D39-851B-34E28702CEE9}"/>
                </a:ext>
              </a:extLst>
            </p:cNvPr>
            <p:cNvSpPr/>
            <p:nvPr/>
          </p:nvSpPr>
          <p:spPr>
            <a:xfrm>
              <a:off x="1207286" y="681038"/>
              <a:ext cx="1498547" cy="381000"/>
            </a:xfrm>
            <a:custGeom>
              <a:avLst/>
              <a:gdLst/>
              <a:ahLst/>
              <a:cxnLst/>
              <a:rect l="0" t="0" r="0" b="0"/>
              <a:pathLst>
                <a:path w="1498547" h="381000">
                  <a:moveTo>
                    <a:pt x="0" y="0"/>
                  </a:moveTo>
                  <a:lnTo>
                    <a:pt x="1498547" y="0"/>
                  </a:lnTo>
                  <a:lnTo>
                    <a:pt x="1498547" y="381000"/>
                  </a:lnTo>
                  <a:lnTo>
                    <a:pt x="0" y="381000"/>
                  </a:lnTo>
                  <a:lnTo>
                    <a:pt x="0" y="0"/>
                  </a:lnTo>
                </a:path>
              </a:pathLst>
            </a:custGeom>
            <a:solidFill>
              <a:srgbClr val="CC0000"/>
            </a:solidFill>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8" name="Shape 1095">
              <a:extLst>
                <a:ext uri="{FF2B5EF4-FFF2-40B4-BE49-F238E27FC236}">
                  <a16:creationId xmlns:a16="http://schemas.microsoft.com/office/drawing/2014/main" id="{0041204A-AC24-44A4-95E9-C62D009224F5}"/>
                </a:ext>
              </a:extLst>
            </p:cNvPr>
            <p:cNvSpPr/>
            <p:nvPr/>
          </p:nvSpPr>
          <p:spPr>
            <a:xfrm>
              <a:off x="1212049" y="690563"/>
              <a:ext cx="1485900" cy="371475"/>
            </a:xfrm>
            <a:custGeom>
              <a:avLst/>
              <a:gdLst/>
              <a:ahLst/>
              <a:cxnLst/>
              <a:rect l="0" t="0" r="0" b="0"/>
              <a:pathLst>
                <a:path w="1485900" h="371475">
                  <a:moveTo>
                    <a:pt x="0" y="0"/>
                  </a:moveTo>
                  <a:lnTo>
                    <a:pt x="1485900" y="0"/>
                  </a:lnTo>
                  <a:lnTo>
                    <a:pt x="1485900" y="371475"/>
                  </a:lnTo>
                  <a:lnTo>
                    <a:pt x="0" y="3714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grpSp>
      <p:sp>
        <p:nvSpPr>
          <p:cNvPr id="34" name="TextBox 33">
            <a:extLst>
              <a:ext uri="{FF2B5EF4-FFF2-40B4-BE49-F238E27FC236}">
                <a16:creationId xmlns:a16="http://schemas.microsoft.com/office/drawing/2014/main" id="{D04D0EA0-1381-4DC3-8850-67001980279A}"/>
              </a:ext>
            </a:extLst>
          </p:cNvPr>
          <p:cNvSpPr txBox="1"/>
          <p:nvPr/>
        </p:nvSpPr>
        <p:spPr>
          <a:xfrm>
            <a:off x="7114031" y="2532888"/>
            <a:ext cx="4599429" cy="3139321"/>
          </a:xfrm>
          <a:prstGeom prst="rect">
            <a:avLst/>
          </a:prstGeom>
          <a:noFill/>
        </p:spPr>
        <p:txBody>
          <a:bodyPr wrap="square" rtlCol="0">
            <a:spAutoFit/>
          </a:bodyPr>
          <a:lstStyle/>
          <a:p>
            <a:r>
              <a:rPr lang="en-US" dirty="0"/>
              <a:t>Write-in Comments:</a:t>
            </a:r>
          </a:p>
          <a:p>
            <a:pPr marL="285750" indent="-285750">
              <a:buFont typeface="Arial" panose="020B0604020202020204" pitchFamily="34" charset="0"/>
              <a:buChar char="•"/>
            </a:pPr>
            <a:r>
              <a:rPr lang="en-US" dirty="0"/>
              <a:t>Learning about tenure track faculty who had been laid off due to budget a few years prior.</a:t>
            </a:r>
          </a:p>
          <a:p>
            <a:pPr marL="285750" indent="-285750">
              <a:buFont typeface="Arial" panose="020B0604020202020204" pitchFamily="34" charset="0"/>
              <a:buChar char="•"/>
            </a:pPr>
            <a:r>
              <a:rPr lang="en-US" dirty="0"/>
              <a:t>Lack of start-up funding.</a:t>
            </a:r>
          </a:p>
          <a:p>
            <a:pPr marL="285750" indent="-285750">
              <a:buFont typeface="Arial" panose="020B0604020202020204" pitchFamily="34" charset="0"/>
              <a:buChar char="•"/>
            </a:pPr>
            <a:r>
              <a:rPr lang="en-US" dirty="0"/>
              <a:t>Prior positions being closed without being filled.</a:t>
            </a:r>
          </a:p>
          <a:p>
            <a:pPr marL="285750" indent="-285750">
              <a:buFont typeface="Arial" panose="020B0604020202020204" pitchFamily="34" charset="0"/>
              <a:buChar char="•"/>
            </a:pPr>
            <a:r>
              <a:rPr lang="en-US" dirty="0"/>
              <a:t>Background check (university must improve the process).</a:t>
            </a:r>
          </a:p>
          <a:p>
            <a:pPr marL="285750" indent="-285750">
              <a:buFont typeface="Arial" panose="020B0604020202020204" pitchFamily="34" charset="0"/>
              <a:buChar char="•"/>
            </a:pPr>
            <a:r>
              <a:rPr lang="en-US" dirty="0"/>
              <a:t>University should provide the office key directly (not requesting the faculty to do it).</a:t>
            </a:r>
          </a:p>
        </p:txBody>
      </p:sp>
    </p:spTree>
    <p:extLst>
      <p:ext uri="{BB962C8B-B14F-4D97-AF65-F5344CB8AC3E}">
        <p14:creationId xmlns:p14="http://schemas.microsoft.com/office/powerpoint/2010/main" val="2187579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hart, bar chart&#10;&#10;Description automatically generated">
            <a:extLst>
              <a:ext uri="{FF2B5EF4-FFF2-40B4-BE49-F238E27FC236}">
                <a16:creationId xmlns:a16="http://schemas.microsoft.com/office/drawing/2014/main" id="{89265A6D-34A5-76BD-F842-76762E0A6115}"/>
              </a:ext>
            </a:extLst>
          </p:cNvPr>
          <p:cNvPicPr>
            <a:picLocks noChangeAspect="1"/>
          </p:cNvPicPr>
          <p:nvPr/>
        </p:nvPicPr>
        <p:blipFill>
          <a:blip r:embed="rId2"/>
          <a:stretch>
            <a:fillRect/>
          </a:stretch>
        </p:blipFill>
        <p:spPr>
          <a:xfrm>
            <a:off x="89425" y="193079"/>
            <a:ext cx="12082422" cy="5886173"/>
          </a:xfrm>
          <a:prstGeom prst="rect">
            <a:avLst/>
          </a:prstGeom>
        </p:spPr>
      </p:pic>
      <p:sp>
        <p:nvSpPr>
          <p:cNvPr id="3" name="TextBox 2">
            <a:extLst>
              <a:ext uri="{FF2B5EF4-FFF2-40B4-BE49-F238E27FC236}">
                <a16:creationId xmlns:a16="http://schemas.microsoft.com/office/drawing/2014/main" id="{7300F593-876B-71F9-B31C-279123369BC3}"/>
              </a:ext>
            </a:extLst>
          </p:cNvPr>
          <p:cNvSpPr txBox="1"/>
          <p:nvPr/>
        </p:nvSpPr>
        <p:spPr>
          <a:xfrm>
            <a:off x="2607173" y="314876"/>
            <a:ext cx="6801322"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mn-lt"/>
                <a:cs typeface="+mn-lt"/>
              </a:rPr>
              <a:t>Did you receive a welcome packet? </a:t>
            </a:r>
          </a:p>
          <a:p>
            <a:r>
              <a:rPr lang="en-US" sz="2400" dirty="0">
                <a:ea typeface="+mn-lt"/>
                <a:cs typeface="+mn-lt"/>
              </a:rPr>
              <a:t>If so, what was in it?</a:t>
            </a:r>
            <a:endParaRPr lang="en-US" sz="2400" dirty="0"/>
          </a:p>
        </p:txBody>
      </p:sp>
      <p:sp>
        <p:nvSpPr>
          <p:cNvPr id="4" name="TextBox 3">
            <a:extLst>
              <a:ext uri="{FF2B5EF4-FFF2-40B4-BE49-F238E27FC236}">
                <a16:creationId xmlns:a16="http://schemas.microsoft.com/office/drawing/2014/main" id="{AB2CE8BF-42DD-0C04-5970-591FB074DD99}"/>
              </a:ext>
            </a:extLst>
          </p:cNvPr>
          <p:cNvSpPr txBox="1"/>
          <p:nvPr/>
        </p:nvSpPr>
        <p:spPr>
          <a:xfrm>
            <a:off x="7531834" y="1599570"/>
            <a:ext cx="4320099" cy="203132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ea typeface="+mn-lt"/>
                <a:cs typeface="+mn-lt"/>
              </a:rPr>
              <a:t>Department head and professors in the department helped with everything. However, this should be the responsibility of the University.</a:t>
            </a:r>
            <a:endParaRPr lang="en-US" dirty="0"/>
          </a:p>
          <a:p>
            <a:pPr marL="285750" indent="-285750">
              <a:buFont typeface="Arial"/>
              <a:buChar char="•"/>
            </a:pPr>
            <a:r>
              <a:rPr lang="en-US" dirty="0">
                <a:ea typeface="+mn-lt"/>
                <a:cs typeface="+mn-lt"/>
              </a:rPr>
              <a:t>I reached out to my departmental colleagues for this information.</a:t>
            </a:r>
          </a:p>
          <a:p>
            <a:pPr marL="285750" indent="-285750">
              <a:buFont typeface="Arial"/>
              <a:buChar char="•"/>
            </a:pPr>
            <a:r>
              <a:rPr lang="en-US" dirty="0">
                <a:ea typeface="+mn-lt"/>
                <a:cs typeface="+mn-lt"/>
              </a:rPr>
              <a:t>Email access and benefit sign-up info.</a:t>
            </a:r>
            <a:endParaRPr lang="en-US" dirty="0"/>
          </a:p>
        </p:txBody>
      </p:sp>
      <p:graphicFrame>
        <p:nvGraphicFramePr>
          <p:cNvPr id="5" name="Diagram 5">
            <a:extLst>
              <a:ext uri="{FF2B5EF4-FFF2-40B4-BE49-F238E27FC236}">
                <a16:creationId xmlns:a16="http://schemas.microsoft.com/office/drawing/2014/main" id="{5DB20CD9-7859-E86A-693C-9680C4D178A6}"/>
              </a:ext>
            </a:extLst>
          </p:cNvPr>
          <p:cNvGraphicFramePr/>
          <p:nvPr>
            <p:extLst>
              <p:ext uri="{D42A27DB-BD31-4B8C-83A1-F6EECF244321}">
                <p14:modId xmlns:p14="http://schemas.microsoft.com/office/powerpoint/2010/main" val="2733997353"/>
              </p:ext>
            </p:extLst>
          </p:nvPr>
        </p:nvGraphicFramePr>
        <p:xfrm>
          <a:off x="3765917" y="1272729"/>
          <a:ext cx="3854083" cy="34308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29783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stretch>
            <a:fillRect l="-6000" r="-6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268264-7826-D86D-C99B-553F1FCF0346}"/>
              </a:ext>
            </a:extLst>
          </p:cNvPr>
          <p:cNvSpPr txBox="1"/>
          <p:nvPr/>
        </p:nvSpPr>
        <p:spPr>
          <a:xfrm>
            <a:off x="1618951" y="123717"/>
            <a:ext cx="8646635" cy="1179232"/>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r>
              <a:rPr lang="en-US" sz="3000" cap="all" dirty="0">
                <a:latin typeface="Gill Sans MT"/>
                <a:ea typeface="+mj-ea"/>
                <a:cs typeface="+mj-cs"/>
              </a:rPr>
              <a:t>Hiring Process:</a:t>
            </a:r>
          </a:p>
          <a:p>
            <a:pPr defTabSz="914400">
              <a:lnSpc>
                <a:spcPct val="90000"/>
              </a:lnSpc>
              <a:spcBef>
                <a:spcPct val="0"/>
              </a:spcBef>
              <a:spcAft>
                <a:spcPts val="600"/>
              </a:spcAft>
            </a:pPr>
            <a:r>
              <a:rPr lang="en-US" sz="3000" cap="all" dirty="0">
                <a:latin typeface="Gill Sans MT"/>
                <a:ea typeface="+mj-ea"/>
                <a:cs typeface="+mj-cs"/>
              </a:rPr>
              <a:t>Proposed Actions</a:t>
            </a:r>
          </a:p>
        </p:txBody>
      </p:sp>
      <p:cxnSp>
        <p:nvCxnSpPr>
          <p:cNvPr id="6" name="Straight Arrow Connector 5">
            <a:extLst>
              <a:ext uri="{FF2B5EF4-FFF2-40B4-BE49-F238E27FC236}">
                <a16:creationId xmlns:a16="http://schemas.microsoft.com/office/drawing/2014/main" id="{AB53ACFF-0EFC-4609-6F9D-3D70EF141FFD}"/>
              </a:ext>
            </a:extLst>
          </p:cNvPr>
          <p:cNvCxnSpPr/>
          <p:nvPr/>
        </p:nvCxnSpPr>
        <p:spPr>
          <a:xfrm>
            <a:off x="1615645" y="1153908"/>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10" name="TextBox 9">
            <a:extLst>
              <a:ext uri="{FF2B5EF4-FFF2-40B4-BE49-F238E27FC236}">
                <a16:creationId xmlns:a16="http://schemas.microsoft.com/office/drawing/2014/main" id="{B3F72FE4-EB19-7433-C99F-241476AFF1A9}"/>
              </a:ext>
            </a:extLst>
          </p:cNvPr>
          <p:cNvSpPr txBox="1"/>
          <p:nvPr/>
        </p:nvSpPr>
        <p:spPr>
          <a:xfrm>
            <a:off x="1611882" y="1308105"/>
            <a:ext cx="8651836"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latin typeface="Gill Sans MT"/>
              </a:rPr>
              <a:t>Produce a welcome packet: </a:t>
            </a:r>
          </a:p>
          <a:p>
            <a:pPr marL="742950" lvl="1" indent="-285750">
              <a:buFont typeface="Arial"/>
              <a:buChar char="•"/>
            </a:pPr>
            <a:r>
              <a:rPr lang="en-US" sz="1600" dirty="0">
                <a:latin typeface="Gill Sans MT"/>
              </a:rPr>
              <a:t>Get information from Chamber of Commerce</a:t>
            </a:r>
          </a:p>
          <a:p>
            <a:pPr marL="1200150" lvl="2" indent="-285750">
              <a:buFont typeface="Arial"/>
              <a:buChar char="•"/>
            </a:pPr>
            <a:r>
              <a:rPr lang="en-US" sz="1600" dirty="0">
                <a:latin typeface="Gill Sans MT"/>
              </a:rPr>
              <a:t>Coupons, flyers, brochures, etc.</a:t>
            </a:r>
          </a:p>
          <a:p>
            <a:pPr marL="742950" lvl="1" indent="-285750">
              <a:buFont typeface="Arial"/>
              <a:buChar char="•"/>
            </a:pPr>
            <a:r>
              <a:rPr lang="en-US" sz="1600" dirty="0">
                <a:latin typeface="Gill Sans MT"/>
              </a:rPr>
              <a:t>Get information from hospital, urgent care, after hours help</a:t>
            </a:r>
          </a:p>
          <a:p>
            <a:pPr marL="1200150" lvl="2" indent="-285750">
              <a:buFont typeface="Arial"/>
              <a:buChar char="•"/>
            </a:pPr>
            <a:r>
              <a:rPr lang="en-US" sz="1600" dirty="0">
                <a:latin typeface="Gill Sans MT"/>
              </a:rPr>
              <a:t>Match this with benefits packet</a:t>
            </a:r>
          </a:p>
          <a:p>
            <a:pPr marL="742950" lvl="1" indent="-285750">
              <a:buFont typeface="Arial"/>
              <a:buChar char="•"/>
            </a:pPr>
            <a:r>
              <a:rPr lang="en-US" sz="1600" dirty="0">
                <a:latin typeface="Gill Sans MT"/>
              </a:rPr>
              <a:t>Rental Agencies</a:t>
            </a:r>
          </a:p>
          <a:p>
            <a:pPr marL="1200150" lvl="2" indent="-285750">
              <a:buFont typeface="Arial"/>
              <a:buChar char="•"/>
            </a:pPr>
            <a:r>
              <a:rPr lang="en-US" sz="1600" dirty="0">
                <a:latin typeface="Gill Sans MT"/>
              </a:rPr>
              <a:t>Non-student apartment communities</a:t>
            </a:r>
          </a:p>
          <a:p>
            <a:pPr marL="1200150" lvl="2" indent="-285750">
              <a:buFont typeface="Arial"/>
              <a:buChar char="•"/>
            </a:pPr>
            <a:r>
              <a:rPr lang="en-US" sz="1600" dirty="0">
                <a:latin typeface="Gill Sans MT"/>
              </a:rPr>
              <a:t>Property rental groups (Wiregrass, Lincoln, Herndon, etc.)</a:t>
            </a:r>
          </a:p>
          <a:p>
            <a:pPr marL="742950" lvl="1" indent="-285750">
              <a:buFont typeface="Arial"/>
              <a:buChar char="•"/>
            </a:pPr>
            <a:r>
              <a:rPr lang="en-US" sz="1600" dirty="0">
                <a:latin typeface="Gill Sans MT"/>
              </a:rPr>
              <a:t>List of Storage Facilities/movers</a:t>
            </a:r>
          </a:p>
          <a:p>
            <a:pPr marL="1200150" lvl="2" indent="-285750">
              <a:buFont typeface="Arial"/>
              <a:buChar char="•"/>
            </a:pPr>
            <a:r>
              <a:rPr lang="en-US" sz="1600" dirty="0">
                <a:latin typeface="Gill Sans MT"/>
              </a:rPr>
              <a:t>Any we have discounts with? </a:t>
            </a:r>
          </a:p>
          <a:p>
            <a:pPr marL="1200150" lvl="2" indent="-285750">
              <a:buFont typeface="Arial"/>
              <a:buChar char="•"/>
            </a:pPr>
            <a:r>
              <a:rPr lang="en-US" sz="1600" dirty="0">
                <a:latin typeface="Gill Sans MT"/>
              </a:rPr>
              <a:t>Any offering coupons/discounts? </a:t>
            </a:r>
          </a:p>
          <a:p>
            <a:pPr marL="742950" lvl="1" indent="-285750">
              <a:buFont typeface="Arial"/>
              <a:buChar char="•"/>
            </a:pPr>
            <a:r>
              <a:rPr lang="en-US" sz="1600" dirty="0">
                <a:latin typeface="Gill Sans MT"/>
              </a:rPr>
              <a:t>Map of Valdosta with school boundaries</a:t>
            </a:r>
          </a:p>
          <a:p>
            <a:pPr marL="1200150" lvl="2" indent="-285750">
              <a:buFont typeface="Arial"/>
              <a:buChar char="•"/>
            </a:pPr>
            <a:r>
              <a:rPr lang="en-US" sz="1600" dirty="0">
                <a:latin typeface="Gill Sans MT"/>
              </a:rPr>
              <a:t>Where do folks go to register their kids for school?</a:t>
            </a:r>
          </a:p>
          <a:p>
            <a:pPr marL="742950" lvl="1" indent="-285750">
              <a:buFont typeface="Arial"/>
              <a:buChar char="•"/>
            </a:pPr>
            <a:r>
              <a:rPr lang="en-US" sz="1600" dirty="0">
                <a:latin typeface="Gill Sans MT"/>
              </a:rPr>
              <a:t>Best of Lists: (sometimes a local paper, or online review service will have these)</a:t>
            </a:r>
          </a:p>
          <a:p>
            <a:pPr marL="1200150" lvl="2" indent="-285750">
              <a:buFont typeface="Arial"/>
              <a:buChar char="•"/>
            </a:pPr>
            <a:r>
              <a:rPr lang="en-US" sz="1600" dirty="0">
                <a:latin typeface="Gill Sans MT"/>
              </a:rPr>
              <a:t>Restaurants</a:t>
            </a:r>
          </a:p>
          <a:p>
            <a:pPr marL="1200150" lvl="2" indent="-285750">
              <a:buFont typeface="Arial"/>
              <a:buChar char="•"/>
            </a:pPr>
            <a:r>
              <a:rPr lang="en-US" sz="1600" dirty="0">
                <a:latin typeface="Gill Sans MT"/>
              </a:rPr>
              <a:t>Things to do</a:t>
            </a:r>
          </a:p>
          <a:p>
            <a:pPr marL="1200150" lvl="2" indent="-285750">
              <a:buFont typeface="Arial"/>
              <a:buChar char="•"/>
            </a:pPr>
            <a:r>
              <a:rPr lang="en-US" sz="1600" dirty="0">
                <a:latin typeface="Gill Sans MT"/>
              </a:rPr>
              <a:t>Night out</a:t>
            </a:r>
          </a:p>
          <a:p>
            <a:r>
              <a:rPr lang="en-US" sz="1600" dirty="0">
                <a:latin typeface="Gill Sans MT"/>
              </a:rPr>
              <a:t>Alternative: </a:t>
            </a:r>
          </a:p>
          <a:p>
            <a:pPr marL="742950" lvl="1" indent="-285750">
              <a:buFont typeface="Arial"/>
              <a:buChar char="•"/>
            </a:pPr>
            <a:r>
              <a:rPr lang="en-US" sz="1600" dirty="0">
                <a:latin typeface="Gill Sans MT"/>
              </a:rPr>
              <a:t>Collaborate with the Visitors Center and Chamber of Commerce to provide a Welcome Packet that can be shared with new employees.</a:t>
            </a:r>
          </a:p>
        </p:txBody>
      </p:sp>
      <p:cxnSp>
        <p:nvCxnSpPr>
          <p:cNvPr id="11" name="Straight Arrow Connector 10">
            <a:extLst>
              <a:ext uri="{FF2B5EF4-FFF2-40B4-BE49-F238E27FC236}">
                <a16:creationId xmlns:a16="http://schemas.microsoft.com/office/drawing/2014/main" id="{D87F8FE5-CB54-334E-ED26-375781613D7E}"/>
              </a:ext>
            </a:extLst>
          </p:cNvPr>
          <p:cNvCxnSpPr>
            <a:cxnSpLocks/>
          </p:cNvCxnSpPr>
          <p:nvPr/>
        </p:nvCxnSpPr>
        <p:spPr>
          <a:xfrm>
            <a:off x="1559889" y="6571542"/>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93812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stretch>
            <a:fillRect l="-6000" r="-6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268264-7826-D86D-C99B-553F1FCF0346}"/>
              </a:ext>
            </a:extLst>
          </p:cNvPr>
          <p:cNvSpPr txBox="1"/>
          <p:nvPr/>
        </p:nvSpPr>
        <p:spPr>
          <a:xfrm>
            <a:off x="1618951" y="123717"/>
            <a:ext cx="8646635" cy="1179232"/>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r>
              <a:rPr lang="en-US" sz="3200" cap="all" dirty="0">
                <a:latin typeface="Gill Sans MT"/>
                <a:ea typeface="+mj-ea"/>
                <a:cs typeface="+mj-cs"/>
              </a:rPr>
              <a:t>Hiring Process:</a:t>
            </a:r>
          </a:p>
          <a:p>
            <a:pPr defTabSz="914400">
              <a:lnSpc>
                <a:spcPct val="90000"/>
              </a:lnSpc>
              <a:spcBef>
                <a:spcPct val="0"/>
              </a:spcBef>
              <a:spcAft>
                <a:spcPts val="600"/>
              </a:spcAft>
            </a:pPr>
            <a:r>
              <a:rPr lang="en-US" sz="3200" cap="all" dirty="0">
                <a:latin typeface="Gill Sans MT"/>
                <a:ea typeface="+mj-ea"/>
                <a:cs typeface="+mj-cs"/>
              </a:rPr>
              <a:t>Proposed Actions</a:t>
            </a:r>
          </a:p>
        </p:txBody>
      </p:sp>
      <p:cxnSp>
        <p:nvCxnSpPr>
          <p:cNvPr id="6" name="Straight Arrow Connector 5">
            <a:extLst>
              <a:ext uri="{FF2B5EF4-FFF2-40B4-BE49-F238E27FC236}">
                <a16:creationId xmlns:a16="http://schemas.microsoft.com/office/drawing/2014/main" id="{AB53ACFF-0EFC-4609-6F9D-3D70EF141FFD}"/>
              </a:ext>
            </a:extLst>
          </p:cNvPr>
          <p:cNvCxnSpPr/>
          <p:nvPr/>
        </p:nvCxnSpPr>
        <p:spPr>
          <a:xfrm>
            <a:off x="1615645" y="1153908"/>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10" name="TextBox 9">
            <a:extLst>
              <a:ext uri="{FF2B5EF4-FFF2-40B4-BE49-F238E27FC236}">
                <a16:creationId xmlns:a16="http://schemas.microsoft.com/office/drawing/2014/main" id="{B3F72FE4-EB19-7433-C99F-241476AFF1A9}"/>
              </a:ext>
            </a:extLst>
          </p:cNvPr>
          <p:cNvSpPr txBox="1"/>
          <p:nvPr/>
        </p:nvSpPr>
        <p:spPr>
          <a:xfrm>
            <a:off x="1564748" y="1945414"/>
            <a:ext cx="8651836" cy="338554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lvl="0" indent="-285750">
              <a:buFont typeface="Arial" panose="020B0604020202020204" pitchFamily="34" charset="0"/>
              <a:buChar char="•"/>
            </a:pPr>
            <a:r>
              <a:rPr lang="en-US" sz="2800" dirty="0"/>
              <a:t>Create an HR-approved template for department heads and/or search committees to use to keep. communication about the hiring process open with candidates, especially about length of time required for background checks.</a:t>
            </a:r>
          </a:p>
          <a:p>
            <a:pPr marL="285750" indent="-285750">
              <a:buFont typeface="Arial" panose="020B0604020202020204" pitchFamily="34" charset="0"/>
              <a:buChar char="•"/>
            </a:pPr>
            <a:r>
              <a:rPr lang="en-US" sz="2800" dirty="0"/>
              <a:t>Highlight the affordability of housing prices. </a:t>
            </a:r>
          </a:p>
          <a:p>
            <a:pPr marL="285750" indent="-285750">
              <a:buFont typeface="Arial" panose="020B0604020202020204" pitchFamily="34" charset="0"/>
              <a:buChar char="•"/>
            </a:pPr>
            <a:r>
              <a:rPr lang="en-US" sz="2800" dirty="0"/>
              <a:t>Share findings of this survey with Human Resources.</a:t>
            </a:r>
          </a:p>
          <a:p>
            <a:pPr marL="285750" lvl="0" indent="-285750">
              <a:buFont typeface="Arial" panose="020B0604020202020204" pitchFamily="34" charset="0"/>
              <a:buChar char="•"/>
            </a:pPr>
            <a:endParaRPr lang="en-US" dirty="0"/>
          </a:p>
        </p:txBody>
      </p:sp>
      <p:cxnSp>
        <p:nvCxnSpPr>
          <p:cNvPr id="11" name="Straight Arrow Connector 10">
            <a:extLst>
              <a:ext uri="{FF2B5EF4-FFF2-40B4-BE49-F238E27FC236}">
                <a16:creationId xmlns:a16="http://schemas.microsoft.com/office/drawing/2014/main" id="{D87F8FE5-CB54-334E-ED26-375781613D7E}"/>
              </a:ext>
            </a:extLst>
          </p:cNvPr>
          <p:cNvCxnSpPr>
            <a:cxnSpLocks/>
          </p:cNvCxnSpPr>
          <p:nvPr/>
        </p:nvCxnSpPr>
        <p:spPr>
          <a:xfrm>
            <a:off x="1559889" y="6571542"/>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029243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hart, bar chart&#10;&#10;Description automatically generated">
            <a:extLst>
              <a:ext uri="{FF2B5EF4-FFF2-40B4-BE49-F238E27FC236}">
                <a16:creationId xmlns:a16="http://schemas.microsoft.com/office/drawing/2014/main" id="{439BAE08-F634-FB1C-2604-B743F86BACDF}"/>
              </a:ext>
            </a:extLst>
          </p:cNvPr>
          <p:cNvPicPr>
            <a:picLocks noChangeAspect="1"/>
          </p:cNvPicPr>
          <p:nvPr/>
        </p:nvPicPr>
        <p:blipFill>
          <a:blip r:embed="rId2"/>
          <a:stretch>
            <a:fillRect/>
          </a:stretch>
        </p:blipFill>
        <p:spPr>
          <a:xfrm>
            <a:off x="-73377" y="649448"/>
            <a:ext cx="12265377" cy="5480083"/>
          </a:xfrm>
          <a:prstGeom prst="rect">
            <a:avLst/>
          </a:prstGeom>
        </p:spPr>
      </p:pic>
      <p:sp>
        <p:nvSpPr>
          <p:cNvPr id="5" name="TextBox 4">
            <a:extLst>
              <a:ext uri="{FF2B5EF4-FFF2-40B4-BE49-F238E27FC236}">
                <a16:creationId xmlns:a16="http://schemas.microsoft.com/office/drawing/2014/main" id="{27FA2890-FA2C-B003-57D4-D713AEC9D9D7}"/>
              </a:ext>
            </a:extLst>
          </p:cNvPr>
          <p:cNvSpPr txBox="1"/>
          <p:nvPr/>
        </p:nvSpPr>
        <p:spPr>
          <a:xfrm>
            <a:off x="1355693" y="64673"/>
            <a:ext cx="520417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ea typeface="+mn-lt"/>
                <a:cs typeface="+mn-lt"/>
              </a:rPr>
              <a:t>What support do you need? </a:t>
            </a:r>
            <a:endParaRPr lang="en-US" sz="3200" dirty="0"/>
          </a:p>
        </p:txBody>
      </p:sp>
    </p:spTree>
    <p:extLst>
      <p:ext uri="{BB962C8B-B14F-4D97-AF65-F5344CB8AC3E}">
        <p14:creationId xmlns:p14="http://schemas.microsoft.com/office/powerpoint/2010/main" val="3626090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hart, bar chart&#10;&#10;Description automatically generated">
            <a:extLst>
              <a:ext uri="{FF2B5EF4-FFF2-40B4-BE49-F238E27FC236}">
                <a16:creationId xmlns:a16="http://schemas.microsoft.com/office/drawing/2014/main" id="{877BBB1C-282C-B972-5991-3253DF1968EE}"/>
              </a:ext>
            </a:extLst>
          </p:cNvPr>
          <p:cNvPicPr>
            <a:picLocks noChangeAspect="1"/>
          </p:cNvPicPr>
          <p:nvPr/>
        </p:nvPicPr>
        <p:blipFill>
          <a:blip r:embed="rId2"/>
          <a:stretch>
            <a:fillRect/>
          </a:stretch>
        </p:blipFill>
        <p:spPr>
          <a:xfrm>
            <a:off x="0" y="779789"/>
            <a:ext cx="12309133" cy="5902147"/>
          </a:xfrm>
          <a:prstGeom prst="rect">
            <a:avLst/>
          </a:prstGeom>
        </p:spPr>
      </p:pic>
      <p:sp>
        <p:nvSpPr>
          <p:cNvPr id="3" name="TextBox 2">
            <a:extLst>
              <a:ext uri="{FF2B5EF4-FFF2-40B4-BE49-F238E27FC236}">
                <a16:creationId xmlns:a16="http://schemas.microsoft.com/office/drawing/2014/main" id="{CCB1D159-1D75-9EA4-1BCF-19A5DFD5ED70}"/>
              </a:ext>
            </a:extLst>
          </p:cNvPr>
          <p:cNvSpPr txBox="1"/>
          <p:nvPr/>
        </p:nvSpPr>
        <p:spPr>
          <a:xfrm>
            <a:off x="1487055" y="-51208"/>
            <a:ext cx="743023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What support do you need? </a:t>
            </a:r>
          </a:p>
          <a:p>
            <a:r>
              <a:rPr lang="en-US" sz="2400" dirty="0"/>
              <a:t>Broken down by rank</a:t>
            </a:r>
          </a:p>
        </p:txBody>
      </p:sp>
    </p:spTree>
    <p:extLst>
      <p:ext uri="{BB962C8B-B14F-4D97-AF65-F5344CB8AC3E}">
        <p14:creationId xmlns:p14="http://schemas.microsoft.com/office/powerpoint/2010/main" val="2961659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DA3D6-CBA7-4573-A7FC-FAE48AF327D6}"/>
              </a:ext>
            </a:extLst>
          </p:cNvPr>
          <p:cNvSpPr>
            <a:spLocks noGrp="1"/>
          </p:cNvSpPr>
          <p:nvPr>
            <p:ph type="title"/>
          </p:nvPr>
        </p:nvSpPr>
        <p:spPr>
          <a:xfrm>
            <a:off x="1451579" y="804520"/>
            <a:ext cx="9603275" cy="941154"/>
          </a:xfrm>
        </p:spPr>
        <p:txBody>
          <a:bodyPr/>
          <a:lstStyle/>
          <a:p>
            <a:r>
              <a:rPr lang="en-US" dirty="0"/>
              <a:t>About our Respondents</a:t>
            </a:r>
          </a:p>
        </p:txBody>
      </p:sp>
      <p:sp>
        <p:nvSpPr>
          <p:cNvPr id="3" name="Content Placeholder 2">
            <a:extLst>
              <a:ext uri="{FF2B5EF4-FFF2-40B4-BE49-F238E27FC236}">
                <a16:creationId xmlns:a16="http://schemas.microsoft.com/office/drawing/2014/main" id="{66C82FBF-A9ED-40ED-99E2-A72F14287744}"/>
              </a:ext>
            </a:extLst>
          </p:cNvPr>
          <p:cNvSpPr>
            <a:spLocks noGrp="1"/>
          </p:cNvSpPr>
          <p:nvPr>
            <p:ph idx="1"/>
          </p:nvPr>
        </p:nvSpPr>
        <p:spPr/>
        <p:txBody>
          <a:bodyPr/>
          <a:lstStyle/>
          <a:p>
            <a:r>
              <a:rPr lang="en-US" dirty="0"/>
              <a:t>How long have you been faculty at VSU?</a:t>
            </a:r>
          </a:p>
          <a:p>
            <a:pPr marL="0" indent="0">
              <a:buNone/>
            </a:pPr>
            <a:endParaRPr lang="en-US" dirty="0"/>
          </a:p>
        </p:txBody>
      </p:sp>
      <p:pic>
        <p:nvPicPr>
          <p:cNvPr id="4" name="Picture 3">
            <a:extLst>
              <a:ext uri="{FF2B5EF4-FFF2-40B4-BE49-F238E27FC236}">
                <a16:creationId xmlns:a16="http://schemas.microsoft.com/office/drawing/2014/main" id="{0CAF7FFA-FB12-4278-A109-F04F0BD83980}"/>
              </a:ext>
            </a:extLst>
          </p:cNvPr>
          <p:cNvPicPr>
            <a:picLocks noChangeAspect="1"/>
          </p:cNvPicPr>
          <p:nvPr/>
        </p:nvPicPr>
        <p:blipFill>
          <a:blip r:embed="rId2"/>
          <a:stretch>
            <a:fillRect/>
          </a:stretch>
        </p:blipFill>
        <p:spPr>
          <a:xfrm>
            <a:off x="523755" y="2687782"/>
            <a:ext cx="11033245" cy="2778563"/>
          </a:xfrm>
          <a:prstGeom prst="rect">
            <a:avLst/>
          </a:prstGeom>
        </p:spPr>
      </p:pic>
    </p:spTree>
    <p:extLst>
      <p:ext uri="{BB962C8B-B14F-4D97-AF65-F5344CB8AC3E}">
        <p14:creationId xmlns:p14="http://schemas.microsoft.com/office/powerpoint/2010/main" val="455361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stretch>
            <a:fillRect l="-6000" r="-6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268264-7826-D86D-C99B-553F1FCF0346}"/>
              </a:ext>
            </a:extLst>
          </p:cNvPr>
          <p:cNvSpPr txBox="1"/>
          <p:nvPr/>
        </p:nvSpPr>
        <p:spPr>
          <a:xfrm>
            <a:off x="1460976" y="123717"/>
            <a:ext cx="9185609" cy="1179232"/>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r>
              <a:rPr lang="en-US" sz="3200" cap="all" dirty="0">
                <a:latin typeface="Gill Sans MT"/>
                <a:ea typeface="+mj-ea"/>
                <a:cs typeface="+mj-cs"/>
              </a:rPr>
              <a:t>What Supports are needed?:</a:t>
            </a:r>
          </a:p>
          <a:p>
            <a:pPr defTabSz="914400">
              <a:lnSpc>
                <a:spcPct val="90000"/>
              </a:lnSpc>
              <a:spcBef>
                <a:spcPct val="0"/>
              </a:spcBef>
              <a:spcAft>
                <a:spcPts val="600"/>
              </a:spcAft>
            </a:pPr>
            <a:r>
              <a:rPr lang="en-US" sz="3200" cap="all" dirty="0">
                <a:latin typeface="Gill Sans MT"/>
                <a:ea typeface="+mj-ea"/>
                <a:cs typeface="+mj-cs"/>
              </a:rPr>
              <a:t>Proposed Actions</a:t>
            </a:r>
          </a:p>
        </p:txBody>
      </p:sp>
      <p:cxnSp>
        <p:nvCxnSpPr>
          <p:cNvPr id="6" name="Straight Arrow Connector 5">
            <a:extLst>
              <a:ext uri="{FF2B5EF4-FFF2-40B4-BE49-F238E27FC236}">
                <a16:creationId xmlns:a16="http://schemas.microsoft.com/office/drawing/2014/main" id="{AB53ACFF-0EFC-4609-6F9D-3D70EF141FFD}"/>
              </a:ext>
            </a:extLst>
          </p:cNvPr>
          <p:cNvCxnSpPr/>
          <p:nvPr/>
        </p:nvCxnSpPr>
        <p:spPr>
          <a:xfrm>
            <a:off x="1615645" y="1153908"/>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10" name="TextBox 9">
            <a:extLst>
              <a:ext uri="{FF2B5EF4-FFF2-40B4-BE49-F238E27FC236}">
                <a16:creationId xmlns:a16="http://schemas.microsoft.com/office/drawing/2014/main" id="{B3F72FE4-EB19-7433-C99F-241476AFF1A9}"/>
              </a:ext>
            </a:extLst>
          </p:cNvPr>
          <p:cNvSpPr txBox="1"/>
          <p:nvPr/>
        </p:nvSpPr>
        <p:spPr>
          <a:xfrm>
            <a:off x="1611882" y="1308105"/>
            <a:ext cx="8651836"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742950" lvl="1" indent="-285750">
              <a:buFont typeface="Arial,Sans-Serif"/>
              <a:buChar char="•"/>
            </a:pPr>
            <a:r>
              <a:rPr lang="en-US" sz="2400" dirty="0">
                <a:latin typeface="Gill Sans MT"/>
                <a:ea typeface="+mn-lt"/>
                <a:cs typeface="+mn-lt"/>
              </a:rPr>
              <a:t>Scholarship/Research</a:t>
            </a:r>
          </a:p>
          <a:p>
            <a:pPr marL="1200150" lvl="2" indent="-285750">
              <a:buFont typeface="Arial,Sans-Serif"/>
              <a:buChar char="•"/>
            </a:pPr>
            <a:r>
              <a:rPr lang="en-US" sz="2400" dirty="0">
                <a:latin typeface="Gill Sans MT"/>
                <a:cs typeface="Calibri"/>
              </a:rPr>
              <a:t>Coordinate research circles with faculty in current or related discipline.</a:t>
            </a:r>
          </a:p>
          <a:p>
            <a:pPr marL="1200150" lvl="2" indent="-285750">
              <a:buFont typeface="Arial,Sans-Serif"/>
              <a:buChar char="•"/>
            </a:pPr>
            <a:r>
              <a:rPr lang="en-US" sz="2400" dirty="0">
                <a:latin typeface="Gill Sans MT"/>
                <a:cs typeface="Calibri"/>
              </a:rPr>
              <a:t>Provide related workshops each semester (e.g., research writing 101, </a:t>
            </a:r>
            <a:r>
              <a:rPr lang="en-US" sz="2400" dirty="0" err="1">
                <a:latin typeface="Gill Sans MT"/>
                <a:cs typeface="Calibri"/>
              </a:rPr>
              <a:t>SoTL</a:t>
            </a:r>
            <a:r>
              <a:rPr lang="en-US" sz="2400" dirty="0">
                <a:latin typeface="Gill Sans MT"/>
                <a:cs typeface="Calibri"/>
              </a:rPr>
              <a:t> opportunities, available FLCs/groups, etc.).</a:t>
            </a:r>
          </a:p>
          <a:p>
            <a:pPr marL="1200150" lvl="2" indent="-285750">
              <a:buFont typeface="Arial,Sans-Serif"/>
              <a:buChar char="•"/>
            </a:pPr>
            <a:r>
              <a:rPr lang="en-US" sz="2400" dirty="0">
                <a:latin typeface="Gill Sans MT"/>
                <a:ea typeface="+mn-lt"/>
                <a:cs typeface="+mn-lt"/>
              </a:rPr>
              <a:t>CELT sponsored writing retreats based on interest.</a:t>
            </a:r>
          </a:p>
          <a:p>
            <a:pPr marL="742950" lvl="1" indent="-285750">
              <a:buFont typeface="Arial,Sans-Serif"/>
              <a:buChar char="•"/>
            </a:pPr>
            <a:r>
              <a:rPr lang="en-US" sz="2400" dirty="0">
                <a:latin typeface="Gill Sans MT"/>
                <a:ea typeface="+mn-lt"/>
                <a:cs typeface="+mn-lt"/>
              </a:rPr>
              <a:t>Mental Health</a:t>
            </a:r>
          </a:p>
          <a:p>
            <a:pPr marL="1200150" lvl="2" indent="-285750">
              <a:buFont typeface="Arial,Sans-Serif"/>
              <a:buChar char="•"/>
            </a:pPr>
            <a:r>
              <a:rPr lang="en-US" sz="2400" dirty="0">
                <a:latin typeface="Gill Sans MT"/>
                <a:ea typeface="+mn-lt"/>
                <a:cs typeface="+mn-lt"/>
              </a:rPr>
              <a:t>Link to what is provided to faculty – are there on-campus resources?</a:t>
            </a:r>
          </a:p>
          <a:p>
            <a:pPr marL="1200150" lvl="2" indent="-285750">
              <a:buFont typeface="Arial,Sans-Serif"/>
              <a:buChar char="•"/>
            </a:pPr>
            <a:r>
              <a:rPr lang="en-US" sz="2400" dirty="0">
                <a:latin typeface="Gill Sans MT"/>
                <a:ea typeface="+mn-lt"/>
                <a:cs typeface="+mn-lt"/>
              </a:rPr>
              <a:t>Link to what is covered in benefits.</a:t>
            </a:r>
          </a:p>
          <a:p>
            <a:endParaRPr lang="en-US" sz="1600" dirty="0">
              <a:latin typeface="Gill Sans MT"/>
            </a:endParaRPr>
          </a:p>
        </p:txBody>
      </p:sp>
      <p:cxnSp>
        <p:nvCxnSpPr>
          <p:cNvPr id="11" name="Straight Arrow Connector 10">
            <a:extLst>
              <a:ext uri="{FF2B5EF4-FFF2-40B4-BE49-F238E27FC236}">
                <a16:creationId xmlns:a16="http://schemas.microsoft.com/office/drawing/2014/main" id="{D87F8FE5-CB54-334E-ED26-375781613D7E}"/>
              </a:ext>
            </a:extLst>
          </p:cNvPr>
          <p:cNvCxnSpPr>
            <a:cxnSpLocks/>
          </p:cNvCxnSpPr>
          <p:nvPr/>
        </p:nvCxnSpPr>
        <p:spPr>
          <a:xfrm>
            <a:off x="1615645" y="5753786"/>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1729659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9"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0"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2"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33" name="Rectangle 14">
            <a:extLst>
              <a:ext uri="{FF2B5EF4-FFF2-40B4-BE49-F238E27FC236}">
                <a16:creationId xmlns:a16="http://schemas.microsoft.com/office/drawing/2014/main" id="{2FDF9410-E530-4E71-A2C0-4C24B4896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BB6F2AC-7509-08FB-32DD-72C5269FD91A}"/>
              </a:ext>
            </a:extLst>
          </p:cNvPr>
          <p:cNvSpPr txBox="1"/>
          <p:nvPr/>
        </p:nvSpPr>
        <p:spPr>
          <a:xfrm>
            <a:off x="1628244" y="123717"/>
            <a:ext cx="9455098" cy="1160646"/>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r>
              <a:rPr lang="en-US" sz="2400" cap="all" dirty="0">
                <a:latin typeface="+mj-lt"/>
                <a:ea typeface="+mj-ea"/>
                <a:cs typeface="+mj-cs"/>
              </a:rPr>
              <a:t>What Supports are Needed?:</a:t>
            </a:r>
          </a:p>
          <a:p>
            <a:pPr defTabSz="914400">
              <a:lnSpc>
                <a:spcPct val="90000"/>
              </a:lnSpc>
              <a:spcBef>
                <a:spcPct val="0"/>
              </a:spcBef>
              <a:spcAft>
                <a:spcPts val="600"/>
              </a:spcAft>
            </a:pPr>
            <a:r>
              <a:rPr lang="en-US" sz="2400" cap="all" dirty="0">
                <a:latin typeface="+mj-lt"/>
                <a:ea typeface="+mj-ea"/>
                <a:cs typeface="+mj-cs"/>
              </a:rPr>
              <a:t> Proposed </a:t>
            </a:r>
            <a:r>
              <a:rPr lang="en-US" sz="2400" cap="all" dirty="0" err="1">
                <a:latin typeface="+mj-lt"/>
                <a:ea typeface="+mj-ea"/>
                <a:cs typeface="+mj-cs"/>
              </a:rPr>
              <a:t>ActionS</a:t>
            </a:r>
            <a:endParaRPr lang="en-US" sz="2400" cap="all" dirty="0">
              <a:latin typeface="+mj-lt"/>
              <a:ea typeface="+mj-ea"/>
              <a:cs typeface="+mj-cs"/>
            </a:endParaRPr>
          </a:p>
        </p:txBody>
      </p:sp>
      <p:cxnSp>
        <p:nvCxnSpPr>
          <p:cNvPr id="34" name="Straight Connector 16">
            <a:extLst>
              <a:ext uri="{FF2B5EF4-FFF2-40B4-BE49-F238E27FC236}">
                <a16:creationId xmlns:a16="http://schemas.microsoft.com/office/drawing/2014/main" id="{53268B1E-8861-4702-9529-5A8FB23A61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1094758"/>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35" name="Straight Connector 18">
            <a:extLst>
              <a:ext uri="{FF2B5EF4-FFF2-40B4-BE49-F238E27FC236}">
                <a16:creationId xmlns:a16="http://schemas.microsoft.com/office/drawing/2014/main" id="{BC6646AE-8FD6-411E-8640-6CCB250D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4923706"/>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TextBox 3">
            <a:extLst>
              <a:ext uri="{FF2B5EF4-FFF2-40B4-BE49-F238E27FC236}">
                <a16:creationId xmlns:a16="http://schemas.microsoft.com/office/drawing/2014/main" id="{38E1C42E-71E4-8312-7962-5514074EA9D3}"/>
              </a:ext>
            </a:extLst>
          </p:cNvPr>
          <p:cNvSpPr txBox="1"/>
          <p:nvPr/>
        </p:nvSpPr>
        <p:spPr>
          <a:xfrm>
            <a:off x="1862666" y="1288814"/>
            <a:ext cx="8391407" cy="452431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Creating Training Seminars on Promotion/Tenure</a:t>
            </a:r>
          </a:p>
          <a:p>
            <a:pPr marL="742950" lvl="1" indent="-285750">
              <a:buFont typeface="Arial"/>
              <a:buChar char="•"/>
            </a:pPr>
            <a:r>
              <a:rPr lang="en-US" dirty="0"/>
              <a:t>FLC – accountability and training to do the year before a P&amp;T review.</a:t>
            </a:r>
          </a:p>
          <a:p>
            <a:pPr marL="742950" lvl="1" indent="-285750">
              <a:buFont typeface="Arial"/>
              <a:buChar char="•"/>
            </a:pPr>
            <a:r>
              <a:rPr lang="en-US" dirty="0"/>
              <a:t>Mentorship</a:t>
            </a:r>
          </a:p>
          <a:p>
            <a:pPr marL="1200150" lvl="2" indent="-285750">
              <a:buFont typeface="Arial"/>
              <a:buChar char="•"/>
            </a:pPr>
            <a:r>
              <a:rPr lang="en-US" dirty="0"/>
              <a:t>Assign new hires a "faculty friend" (informal mentor not in department).</a:t>
            </a:r>
          </a:p>
          <a:p>
            <a:pPr marL="1200150" lvl="2" indent="-285750">
              <a:buFont typeface="Arial"/>
              <a:buChar char="•"/>
            </a:pPr>
            <a:r>
              <a:rPr lang="en-US" dirty="0"/>
              <a:t>Assign new hires a mentor in their department – DH selects.</a:t>
            </a:r>
          </a:p>
          <a:p>
            <a:pPr marL="1200150" lvl="2" indent="-285750">
              <a:buFont typeface="Arial,Sans-Serif"/>
              <a:buChar char="•"/>
            </a:pPr>
            <a:r>
              <a:rPr lang="en-US" dirty="0"/>
              <a:t>Promote mentoring for new faculty earlier than the June orientation. </a:t>
            </a:r>
          </a:p>
          <a:p>
            <a:pPr marL="1657350" lvl="3" indent="-285750">
              <a:buFont typeface="Arial,Sans-Serif"/>
              <a:buChar char="•"/>
            </a:pPr>
            <a:r>
              <a:rPr lang="en-US" dirty="0"/>
              <a:t>Offer two rounds: June and September, for new faculty mentoring opportunities. </a:t>
            </a:r>
          </a:p>
          <a:p>
            <a:pPr marL="1200150" lvl="2" indent="-285750">
              <a:buFont typeface="Arial"/>
              <a:buChar char="•"/>
            </a:pPr>
            <a:r>
              <a:rPr lang="en-US" dirty="0"/>
              <a:t>Participate in FLC – for first-year hire – requirement? Bonus for doing it?</a:t>
            </a:r>
          </a:p>
          <a:p>
            <a:pPr marL="742950" lvl="1" indent="-285750">
              <a:buFont typeface="Arial"/>
              <a:buChar char="•"/>
            </a:pPr>
            <a:r>
              <a:rPr lang="en-US" dirty="0"/>
              <a:t>Scholarship/Research</a:t>
            </a:r>
          </a:p>
          <a:p>
            <a:pPr marL="1200150" lvl="2" indent="-285750">
              <a:buFont typeface="Arial" panose="020B0604020202020204" pitchFamily="34" charset="0"/>
              <a:buChar char="•"/>
            </a:pPr>
            <a:r>
              <a:rPr lang="en-US" dirty="0"/>
              <a:t>Create opportunities for interdisciplinary research among departments and colleges, much as LCOBA does among departments.</a:t>
            </a:r>
          </a:p>
          <a:p>
            <a:pPr marL="1200150" lvl="2" indent="-285750">
              <a:buFont typeface="Arial" panose="020B0604020202020204" pitchFamily="34" charset="0"/>
              <a:buChar char="•"/>
            </a:pPr>
            <a:r>
              <a:rPr lang="en-US" dirty="0"/>
              <a:t>FSC can create experiences to bring faculty together in smaller groups, perhaps for mini-presentations.</a:t>
            </a:r>
          </a:p>
          <a:p>
            <a:pPr marL="1200150" lvl="2" indent="-28575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967856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F11EE8D-07EA-D474-877C-3468981CBD4B}"/>
              </a:ext>
            </a:extLst>
          </p:cNvPr>
          <p:cNvSpPr txBox="1"/>
          <p:nvPr/>
        </p:nvSpPr>
        <p:spPr>
          <a:xfrm>
            <a:off x="917864" y="1082386"/>
            <a:ext cx="128933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pic>
        <p:nvPicPr>
          <p:cNvPr id="4" name="Picture 4" descr="Chart&#10;&#10;Description automatically generated">
            <a:extLst>
              <a:ext uri="{FF2B5EF4-FFF2-40B4-BE49-F238E27FC236}">
                <a16:creationId xmlns:a16="http://schemas.microsoft.com/office/drawing/2014/main" id="{08AEB2AA-4858-CAA9-44DC-BBA3A957C639}"/>
              </a:ext>
            </a:extLst>
          </p:cNvPr>
          <p:cNvPicPr>
            <a:picLocks noChangeAspect="1"/>
          </p:cNvPicPr>
          <p:nvPr/>
        </p:nvPicPr>
        <p:blipFill>
          <a:blip r:embed="rId2"/>
          <a:stretch>
            <a:fillRect/>
          </a:stretch>
        </p:blipFill>
        <p:spPr>
          <a:xfrm>
            <a:off x="186266" y="1524000"/>
            <a:ext cx="11971866" cy="4499362"/>
          </a:xfrm>
          <a:prstGeom prst="rect">
            <a:avLst/>
          </a:prstGeom>
        </p:spPr>
      </p:pic>
      <p:sp>
        <p:nvSpPr>
          <p:cNvPr id="5" name="TextBox 4">
            <a:extLst>
              <a:ext uri="{FF2B5EF4-FFF2-40B4-BE49-F238E27FC236}">
                <a16:creationId xmlns:a16="http://schemas.microsoft.com/office/drawing/2014/main" id="{8CDAAB4A-606A-513E-539F-A6F55118B3DF}"/>
              </a:ext>
            </a:extLst>
          </p:cNvPr>
          <p:cNvSpPr txBox="1"/>
          <p:nvPr/>
        </p:nvSpPr>
        <p:spPr>
          <a:xfrm>
            <a:off x="1122212" y="236785"/>
            <a:ext cx="8794044"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200" dirty="0">
                <a:ea typeface="+mn-lt"/>
                <a:cs typeface="+mn-lt"/>
              </a:rPr>
              <a:t>Are you participating in CELT's Peer Faculty Mentoring Program for new faculty members?</a:t>
            </a:r>
            <a:endParaRPr lang="en-US" sz="3200" dirty="0"/>
          </a:p>
        </p:txBody>
      </p:sp>
    </p:spTree>
    <p:extLst>
      <p:ext uri="{BB962C8B-B14F-4D97-AF65-F5344CB8AC3E}">
        <p14:creationId xmlns:p14="http://schemas.microsoft.com/office/powerpoint/2010/main" val="26351789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9"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0"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2"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33" name="Rectangle 14">
            <a:extLst>
              <a:ext uri="{FF2B5EF4-FFF2-40B4-BE49-F238E27FC236}">
                <a16:creationId xmlns:a16="http://schemas.microsoft.com/office/drawing/2014/main" id="{2FDF9410-E530-4E71-A2C0-4C24B4896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BB6F2AC-7509-08FB-32DD-72C5269FD91A}"/>
              </a:ext>
            </a:extLst>
          </p:cNvPr>
          <p:cNvSpPr txBox="1"/>
          <p:nvPr/>
        </p:nvSpPr>
        <p:spPr>
          <a:xfrm>
            <a:off x="1744345" y="117070"/>
            <a:ext cx="8628048" cy="1127345"/>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r>
              <a:rPr lang="en-US" sz="3000" cap="all" dirty="0">
                <a:latin typeface="+mj-lt"/>
                <a:ea typeface="+mj-ea"/>
                <a:cs typeface="+mj-cs"/>
              </a:rPr>
              <a:t>Mentoring:</a:t>
            </a:r>
          </a:p>
          <a:p>
            <a:pPr defTabSz="914400">
              <a:lnSpc>
                <a:spcPct val="90000"/>
              </a:lnSpc>
              <a:spcBef>
                <a:spcPct val="0"/>
              </a:spcBef>
              <a:spcAft>
                <a:spcPts val="600"/>
              </a:spcAft>
            </a:pPr>
            <a:r>
              <a:rPr lang="en-US" sz="3000" cap="all" dirty="0">
                <a:latin typeface="+mj-lt"/>
                <a:ea typeface="+mj-ea"/>
                <a:cs typeface="+mj-cs"/>
              </a:rPr>
              <a:t>Proposed Action</a:t>
            </a:r>
          </a:p>
        </p:txBody>
      </p:sp>
      <p:cxnSp>
        <p:nvCxnSpPr>
          <p:cNvPr id="34" name="Straight Connector 16">
            <a:extLst>
              <a:ext uri="{FF2B5EF4-FFF2-40B4-BE49-F238E27FC236}">
                <a16:creationId xmlns:a16="http://schemas.microsoft.com/office/drawing/2014/main" id="{53268B1E-8861-4702-9529-5A8FB23A61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1094758"/>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35" name="Straight Connector 18">
            <a:extLst>
              <a:ext uri="{FF2B5EF4-FFF2-40B4-BE49-F238E27FC236}">
                <a16:creationId xmlns:a16="http://schemas.microsoft.com/office/drawing/2014/main" id="{BC6646AE-8FD6-411E-8640-6CCB250D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4923706"/>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TextBox 3">
            <a:extLst>
              <a:ext uri="{FF2B5EF4-FFF2-40B4-BE49-F238E27FC236}">
                <a16:creationId xmlns:a16="http://schemas.microsoft.com/office/drawing/2014/main" id="{2FE27ED7-D8D4-452A-DFC8-FD429749B5C3}"/>
              </a:ext>
            </a:extLst>
          </p:cNvPr>
          <p:cNvSpPr txBox="1"/>
          <p:nvPr/>
        </p:nvSpPr>
        <p:spPr>
          <a:xfrm>
            <a:off x="1862666" y="1288814"/>
            <a:ext cx="8391407" cy="42473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Sign up is automatic/required -</a:t>
            </a:r>
          </a:p>
          <a:p>
            <a:pPr marL="742950" lvl="1" indent="-285750">
              <a:buFont typeface="Arial"/>
              <a:buChar char="•"/>
            </a:pPr>
            <a:r>
              <a:rPr lang="en-US" dirty="0"/>
              <a:t>Meet and Greet at orientation</a:t>
            </a:r>
          </a:p>
          <a:p>
            <a:pPr marL="1200150" lvl="2" indent="-285750">
              <a:buFont typeface="Arial"/>
              <a:buChar char="•"/>
            </a:pPr>
            <a:r>
              <a:rPr lang="en-US" dirty="0"/>
              <a:t>Coupons, flyers, brochures, etc.</a:t>
            </a:r>
          </a:p>
          <a:p>
            <a:pPr marL="742950" lvl="1" indent="-285750">
              <a:buFont typeface="Arial"/>
              <a:buChar char="•"/>
            </a:pPr>
            <a:r>
              <a:rPr lang="en-US" dirty="0"/>
              <a:t>Commitment – how often</a:t>
            </a:r>
          </a:p>
          <a:p>
            <a:pPr marL="1200150" lvl="2" indent="-285750">
              <a:buFont typeface="Arial"/>
              <a:buChar char="•"/>
            </a:pPr>
            <a:r>
              <a:rPr lang="en-US" dirty="0"/>
              <a:t>Decided by the individuals.</a:t>
            </a:r>
          </a:p>
          <a:p>
            <a:pPr marL="742950" lvl="1" indent="-285750">
              <a:buFont typeface="Arial"/>
              <a:buChar char="•"/>
            </a:pPr>
            <a:r>
              <a:rPr lang="en-US" dirty="0"/>
              <a:t>Informal </a:t>
            </a:r>
          </a:p>
          <a:p>
            <a:pPr marL="1200150" lvl="2" indent="-285750">
              <a:buFont typeface="Arial"/>
              <a:buChar char="•"/>
            </a:pPr>
            <a:r>
              <a:rPr lang="en-US" dirty="0"/>
              <a:t>We may encourage more Mentors if the process were less formal.</a:t>
            </a:r>
          </a:p>
          <a:p>
            <a:pPr marL="742950" lvl="1" indent="-285750">
              <a:buFont typeface="Arial"/>
              <a:buChar char="•"/>
            </a:pPr>
            <a:r>
              <a:rPr lang="en-US" dirty="0"/>
              <a:t>Handout to Mentors</a:t>
            </a:r>
          </a:p>
          <a:p>
            <a:pPr marL="1200150" lvl="2" indent="-285750">
              <a:buFont typeface="Arial"/>
              <a:buChar char="•"/>
            </a:pPr>
            <a:r>
              <a:rPr lang="en-US" dirty="0"/>
              <a:t>General ways to support new hire.</a:t>
            </a:r>
          </a:p>
          <a:p>
            <a:pPr marL="742950" lvl="1" indent="-285750">
              <a:buFont typeface="Arial"/>
              <a:buChar char="•"/>
            </a:pPr>
            <a:r>
              <a:rPr lang="en-US" dirty="0"/>
              <a:t>Handout to New hires</a:t>
            </a:r>
          </a:p>
          <a:p>
            <a:pPr marL="1200150" lvl="2" indent="-285750">
              <a:buFont typeface="Arial"/>
              <a:buChar char="•"/>
            </a:pPr>
            <a:r>
              <a:rPr lang="en-US" dirty="0"/>
              <a:t>Where to go for help (hypothetical scenarios).</a:t>
            </a:r>
          </a:p>
          <a:p>
            <a:pPr marL="1200150" lvl="2" indent="-285750">
              <a:buFont typeface="Arial"/>
              <a:buChar char="•"/>
            </a:pPr>
            <a:endParaRPr lang="en-US" dirty="0"/>
          </a:p>
          <a:p>
            <a:pPr marL="1200150" lvl="2" indent="-285750">
              <a:buFont typeface="Arial"/>
              <a:buChar char="•"/>
            </a:pPr>
            <a:endParaRPr lang="en-US" dirty="0"/>
          </a:p>
          <a:p>
            <a:pPr marL="742950" lvl="1" indent="-285750">
              <a:buFont typeface="Arial"/>
              <a:buChar char="•"/>
            </a:pPr>
            <a:endParaRPr lang="en-US" dirty="0"/>
          </a:p>
          <a:p>
            <a:endParaRPr lang="en-US" dirty="0"/>
          </a:p>
        </p:txBody>
      </p:sp>
    </p:spTree>
    <p:extLst>
      <p:ext uri="{BB962C8B-B14F-4D97-AF65-F5344CB8AC3E}">
        <p14:creationId xmlns:p14="http://schemas.microsoft.com/office/powerpoint/2010/main" val="3745263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Chart, bar chart&#10;&#10;Description automatically generated">
            <a:extLst>
              <a:ext uri="{FF2B5EF4-FFF2-40B4-BE49-F238E27FC236}">
                <a16:creationId xmlns:a16="http://schemas.microsoft.com/office/drawing/2014/main" id="{8885FC05-EAB5-B883-2A10-8D523FEB0DF6}"/>
              </a:ext>
            </a:extLst>
          </p:cNvPr>
          <p:cNvPicPr>
            <a:picLocks noChangeAspect="1"/>
          </p:cNvPicPr>
          <p:nvPr/>
        </p:nvPicPr>
        <p:blipFill>
          <a:blip r:embed="rId2"/>
          <a:stretch>
            <a:fillRect/>
          </a:stretch>
        </p:blipFill>
        <p:spPr>
          <a:xfrm>
            <a:off x="64701" y="59836"/>
            <a:ext cx="10073513" cy="6085638"/>
          </a:xfrm>
          <a:prstGeom prst="rect">
            <a:avLst/>
          </a:prstGeom>
        </p:spPr>
      </p:pic>
      <p:sp>
        <p:nvSpPr>
          <p:cNvPr id="3" name="TextBox 2">
            <a:extLst>
              <a:ext uri="{FF2B5EF4-FFF2-40B4-BE49-F238E27FC236}">
                <a16:creationId xmlns:a16="http://schemas.microsoft.com/office/drawing/2014/main" id="{4A07561D-3377-2B44-1EDB-2105D440380D}"/>
              </a:ext>
            </a:extLst>
          </p:cNvPr>
          <p:cNvSpPr txBox="1"/>
          <p:nvPr/>
        </p:nvSpPr>
        <p:spPr>
          <a:xfrm>
            <a:off x="2752436" y="59836"/>
            <a:ext cx="7385778"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ea typeface="+mn-lt"/>
                <a:cs typeface="+mn-lt"/>
              </a:rPr>
              <a:t>What are your reasons for staying through the promotion and/or tenure process? </a:t>
            </a:r>
            <a:endParaRPr lang="en-US" sz="2800" dirty="0"/>
          </a:p>
        </p:txBody>
      </p:sp>
      <p:sp>
        <p:nvSpPr>
          <p:cNvPr id="4" name="TextBox 3">
            <a:extLst>
              <a:ext uri="{FF2B5EF4-FFF2-40B4-BE49-F238E27FC236}">
                <a16:creationId xmlns:a16="http://schemas.microsoft.com/office/drawing/2014/main" id="{B82FB657-FBE9-F9CC-97F0-738207625160}"/>
              </a:ext>
            </a:extLst>
          </p:cNvPr>
          <p:cNvSpPr txBox="1"/>
          <p:nvPr/>
        </p:nvSpPr>
        <p:spPr>
          <a:xfrm>
            <a:off x="6986317" y="1107277"/>
            <a:ext cx="3216552"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u="sng" dirty="0"/>
              <a:t>Top Picks:</a:t>
            </a:r>
            <a:endParaRPr lang="en-US" dirty="0"/>
          </a:p>
          <a:p>
            <a:pPr marL="457200" indent="-457200">
              <a:buFont typeface="Arial" panose="020B0604020202020204" pitchFamily="34" charset="0"/>
              <a:buChar char="•"/>
            </a:pPr>
            <a:r>
              <a:rPr lang="en-US" dirty="0"/>
              <a:t>I like it here</a:t>
            </a:r>
          </a:p>
          <a:p>
            <a:pPr marL="457200" indent="-457200">
              <a:buFont typeface="Arial" panose="020B0604020202020204" pitchFamily="34" charset="0"/>
              <a:buChar char="•"/>
            </a:pPr>
            <a:r>
              <a:rPr lang="en-US" dirty="0"/>
              <a:t>Co-workers</a:t>
            </a:r>
          </a:p>
          <a:p>
            <a:pPr marL="457200" indent="-457200">
              <a:buFont typeface="Arial" panose="020B0604020202020204" pitchFamily="34" charset="0"/>
              <a:buChar char="•"/>
            </a:pPr>
            <a:r>
              <a:rPr lang="en-US" dirty="0"/>
              <a:t>Location</a:t>
            </a:r>
          </a:p>
          <a:p>
            <a:pPr marL="457200" indent="-457200">
              <a:buFont typeface="Arial" panose="020B0604020202020204" pitchFamily="34" charset="0"/>
              <a:buChar char="•"/>
            </a:pPr>
            <a:r>
              <a:rPr lang="en-US" dirty="0"/>
              <a:t>Students</a:t>
            </a:r>
          </a:p>
          <a:p>
            <a:pPr marL="457200" indent="-457200">
              <a:buFont typeface="Arial" panose="020B0604020202020204" pitchFamily="34" charset="0"/>
              <a:buChar char="•"/>
            </a:pPr>
            <a:r>
              <a:rPr lang="en-US" dirty="0"/>
              <a:t>Fulfillment of student achievement</a:t>
            </a:r>
          </a:p>
          <a:p>
            <a:pPr marL="457200" indent="-457200">
              <a:buFont typeface="Arial"/>
              <a:buChar char="•"/>
            </a:pPr>
            <a:r>
              <a:rPr lang="en-US" dirty="0"/>
              <a:t>Promotion/tenure potential</a:t>
            </a:r>
          </a:p>
          <a:p>
            <a:pPr marL="457200" indent="-457200">
              <a:buFont typeface="Arial"/>
              <a:buChar char="•"/>
            </a:pPr>
            <a:r>
              <a:rPr lang="en-US" dirty="0"/>
              <a:t>Support</a:t>
            </a:r>
          </a:p>
          <a:p>
            <a:pPr marL="457200" indent="-457200">
              <a:buFont typeface="Arial"/>
              <a:buChar char="•"/>
            </a:pPr>
            <a:r>
              <a:rPr lang="en-US" dirty="0"/>
              <a:t>Diversity/Culture</a:t>
            </a:r>
          </a:p>
        </p:txBody>
      </p:sp>
    </p:spTree>
    <p:extLst>
      <p:ext uri="{BB962C8B-B14F-4D97-AF65-F5344CB8AC3E}">
        <p14:creationId xmlns:p14="http://schemas.microsoft.com/office/powerpoint/2010/main" val="849918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Chart, bar chart&#10;&#10;Description automatically generated">
            <a:extLst>
              <a:ext uri="{FF2B5EF4-FFF2-40B4-BE49-F238E27FC236}">
                <a16:creationId xmlns:a16="http://schemas.microsoft.com/office/drawing/2014/main" id="{3CC3EA5F-9127-50EE-B8D0-6636F0AC3F6A}"/>
              </a:ext>
            </a:extLst>
          </p:cNvPr>
          <p:cNvPicPr>
            <a:picLocks noChangeAspect="1"/>
          </p:cNvPicPr>
          <p:nvPr/>
        </p:nvPicPr>
        <p:blipFill>
          <a:blip r:embed="rId2"/>
          <a:stretch>
            <a:fillRect/>
          </a:stretch>
        </p:blipFill>
        <p:spPr>
          <a:xfrm>
            <a:off x="60435" y="405283"/>
            <a:ext cx="12067224" cy="5651760"/>
          </a:xfrm>
          <a:prstGeom prst="rect">
            <a:avLst/>
          </a:prstGeom>
        </p:spPr>
      </p:pic>
      <p:sp>
        <p:nvSpPr>
          <p:cNvPr id="2" name="TextBox 1">
            <a:extLst>
              <a:ext uri="{FF2B5EF4-FFF2-40B4-BE49-F238E27FC236}">
                <a16:creationId xmlns:a16="http://schemas.microsoft.com/office/drawing/2014/main" id="{1BA2A3DB-6C8E-D3B4-6C2F-6CB86E9F2DCA}"/>
              </a:ext>
            </a:extLst>
          </p:cNvPr>
          <p:cNvSpPr txBox="1"/>
          <p:nvPr/>
        </p:nvSpPr>
        <p:spPr>
          <a:xfrm>
            <a:off x="988291" y="405283"/>
            <a:ext cx="11139368"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ea typeface="+mn-lt"/>
                <a:cs typeface="+mn-lt"/>
              </a:rPr>
              <a:t>Do you have concerns that would make you look elsewhere for a faculty position?</a:t>
            </a:r>
            <a:endParaRPr lang="en-US" sz="2400" dirty="0"/>
          </a:p>
        </p:txBody>
      </p:sp>
    </p:spTree>
    <p:extLst>
      <p:ext uri="{BB962C8B-B14F-4D97-AF65-F5344CB8AC3E}">
        <p14:creationId xmlns:p14="http://schemas.microsoft.com/office/powerpoint/2010/main" val="3076811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9"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0"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2"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33" name="Rectangle 14">
            <a:extLst>
              <a:ext uri="{FF2B5EF4-FFF2-40B4-BE49-F238E27FC236}">
                <a16:creationId xmlns:a16="http://schemas.microsoft.com/office/drawing/2014/main" id="{2FDF9410-E530-4E71-A2C0-4C24B4896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BB6F2AC-7509-08FB-32DD-72C5269FD91A}"/>
              </a:ext>
            </a:extLst>
          </p:cNvPr>
          <p:cNvSpPr txBox="1"/>
          <p:nvPr/>
        </p:nvSpPr>
        <p:spPr>
          <a:xfrm>
            <a:off x="1600309" y="-23443"/>
            <a:ext cx="8739562" cy="1160646"/>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r>
              <a:rPr lang="en-US" sz="3200" cap="all" dirty="0">
                <a:latin typeface="+mj-lt"/>
                <a:ea typeface="+mj-ea"/>
                <a:cs typeface="+mj-cs"/>
              </a:rPr>
              <a:t>Concerns about Staying:</a:t>
            </a:r>
          </a:p>
          <a:p>
            <a:pPr defTabSz="914400">
              <a:lnSpc>
                <a:spcPct val="90000"/>
              </a:lnSpc>
              <a:spcBef>
                <a:spcPct val="0"/>
              </a:spcBef>
              <a:spcAft>
                <a:spcPts val="600"/>
              </a:spcAft>
            </a:pPr>
            <a:r>
              <a:rPr lang="en-US" sz="3200" cap="all" dirty="0">
                <a:latin typeface="+mj-lt"/>
                <a:ea typeface="+mj-ea"/>
                <a:cs typeface="+mj-cs"/>
              </a:rPr>
              <a:t>Proposed </a:t>
            </a:r>
            <a:r>
              <a:rPr lang="en-US" sz="3200" cap="all" dirty="0" err="1">
                <a:latin typeface="+mj-lt"/>
                <a:ea typeface="+mj-ea"/>
                <a:cs typeface="+mj-cs"/>
              </a:rPr>
              <a:t>ActionS</a:t>
            </a:r>
            <a:endParaRPr lang="en-US" sz="3200" cap="all" dirty="0">
              <a:latin typeface="+mj-lt"/>
              <a:ea typeface="+mj-ea"/>
              <a:cs typeface="+mj-cs"/>
            </a:endParaRPr>
          </a:p>
        </p:txBody>
      </p:sp>
      <p:cxnSp>
        <p:nvCxnSpPr>
          <p:cNvPr id="34" name="Straight Connector 16">
            <a:extLst>
              <a:ext uri="{FF2B5EF4-FFF2-40B4-BE49-F238E27FC236}">
                <a16:creationId xmlns:a16="http://schemas.microsoft.com/office/drawing/2014/main" id="{53268B1E-8861-4702-9529-5A8FB23A61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1094758"/>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35" name="Straight Connector 18">
            <a:extLst>
              <a:ext uri="{FF2B5EF4-FFF2-40B4-BE49-F238E27FC236}">
                <a16:creationId xmlns:a16="http://schemas.microsoft.com/office/drawing/2014/main" id="{BC6646AE-8FD6-411E-8640-6CCB250D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4923706"/>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TextBox 3">
            <a:extLst>
              <a:ext uri="{FF2B5EF4-FFF2-40B4-BE49-F238E27FC236}">
                <a16:creationId xmlns:a16="http://schemas.microsoft.com/office/drawing/2014/main" id="{87EA1C46-1B1A-E728-52E5-1FD03AC02433}"/>
              </a:ext>
            </a:extLst>
          </p:cNvPr>
          <p:cNvSpPr txBox="1"/>
          <p:nvPr/>
        </p:nvSpPr>
        <p:spPr>
          <a:xfrm>
            <a:off x="1862666" y="1288814"/>
            <a:ext cx="8391407" cy="443198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en-US" sz="2400" dirty="0"/>
              <a:t>To address time concerns for pre-tenure faculty, consider limiting the number of committees on which new faculty serve.</a:t>
            </a:r>
          </a:p>
          <a:p>
            <a:pPr marL="742950" lvl="1" indent="-285750">
              <a:buFont typeface="Arial" panose="020B0604020202020204" pitchFamily="34" charset="0"/>
              <a:buChar char="•"/>
            </a:pPr>
            <a:r>
              <a:rPr lang="en-US" sz="2400" dirty="0"/>
              <a:t>Ask Council of Department Heads to consider this and included in our Best Practices list.</a:t>
            </a:r>
          </a:p>
          <a:p>
            <a:pPr marL="285750" lvl="0" indent="-285750">
              <a:buFont typeface="Arial" panose="020B0604020202020204" pitchFamily="34" charset="0"/>
              <a:buChar char="•"/>
            </a:pPr>
            <a:r>
              <a:rPr lang="en-US" sz="2400" dirty="0"/>
              <a:t>Create and include a checklist for what to do each year in preparing for tenure and promotion, to reside on the Academic Affairs website.</a:t>
            </a:r>
          </a:p>
          <a:p>
            <a:pPr marL="285750" lvl="0" indent="-285750">
              <a:buFont typeface="Arial" panose="020B0604020202020204" pitchFamily="34" charset="0"/>
              <a:buChar char="•"/>
            </a:pPr>
            <a:r>
              <a:rPr lang="en-US" sz="2400" dirty="0"/>
              <a:t>Pursue a tenure and promotion support group with CELT.</a:t>
            </a:r>
          </a:p>
          <a:p>
            <a:pPr marL="742950" lvl="1" indent="-285750">
              <a:buFont typeface="Arial" panose="020B0604020202020204" pitchFamily="34" charset="0"/>
              <a:buChar char="•"/>
            </a:pPr>
            <a:endParaRPr lang="en-US" dirty="0"/>
          </a:p>
          <a:p>
            <a:endParaRPr lang="en-US" dirty="0"/>
          </a:p>
          <a:p>
            <a:pPr marL="1200150" lvl="2" indent="-285750">
              <a:buFont typeface="Arial"/>
              <a:buChar char="•"/>
            </a:pPr>
            <a:endParaRPr lang="en-US" dirty="0"/>
          </a:p>
          <a:p>
            <a:pPr marL="742950" lvl="1" indent="-285750">
              <a:buFont typeface="Arial"/>
              <a:buChar char="•"/>
            </a:pPr>
            <a:endParaRPr lang="en-US" dirty="0"/>
          </a:p>
          <a:p>
            <a:endParaRPr lang="en-US" dirty="0"/>
          </a:p>
        </p:txBody>
      </p:sp>
    </p:spTree>
    <p:extLst>
      <p:ext uri="{BB962C8B-B14F-4D97-AF65-F5344CB8AC3E}">
        <p14:creationId xmlns:p14="http://schemas.microsoft.com/office/powerpoint/2010/main" val="439361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9"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0"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2"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33" name="Rectangle 14">
            <a:extLst>
              <a:ext uri="{FF2B5EF4-FFF2-40B4-BE49-F238E27FC236}">
                <a16:creationId xmlns:a16="http://schemas.microsoft.com/office/drawing/2014/main" id="{2FDF9410-E530-4E71-A2C0-4C24B4896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BB6F2AC-7509-08FB-32DD-72C5269FD91A}"/>
              </a:ext>
            </a:extLst>
          </p:cNvPr>
          <p:cNvSpPr txBox="1"/>
          <p:nvPr/>
        </p:nvSpPr>
        <p:spPr>
          <a:xfrm>
            <a:off x="1637537" y="123717"/>
            <a:ext cx="8792205" cy="1188524"/>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Autofit/>
          </a:bodyPr>
          <a:lstStyle/>
          <a:p>
            <a:pPr defTabSz="914400">
              <a:lnSpc>
                <a:spcPct val="90000"/>
              </a:lnSpc>
              <a:spcBef>
                <a:spcPct val="0"/>
              </a:spcBef>
              <a:spcAft>
                <a:spcPts val="600"/>
              </a:spcAft>
            </a:pPr>
            <a:r>
              <a:rPr lang="en-US" sz="2800" cap="all">
                <a:latin typeface="+mj-lt"/>
                <a:ea typeface="+mj-ea"/>
                <a:cs typeface="+mj-cs"/>
              </a:rPr>
              <a:t>What would help Create a Stronger sense of academic or social community?</a:t>
            </a:r>
          </a:p>
        </p:txBody>
      </p:sp>
      <p:cxnSp>
        <p:nvCxnSpPr>
          <p:cNvPr id="34" name="Straight Connector 16">
            <a:extLst>
              <a:ext uri="{FF2B5EF4-FFF2-40B4-BE49-F238E27FC236}">
                <a16:creationId xmlns:a16="http://schemas.microsoft.com/office/drawing/2014/main" id="{53268B1E-8861-4702-9529-5A8FB23A61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1094758"/>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35" name="Straight Connector 18">
            <a:extLst>
              <a:ext uri="{FF2B5EF4-FFF2-40B4-BE49-F238E27FC236}">
                <a16:creationId xmlns:a16="http://schemas.microsoft.com/office/drawing/2014/main" id="{BC6646AE-8FD6-411E-8640-6CCB250D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4923706"/>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6" name="TextBox 5">
            <a:extLst>
              <a:ext uri="{FF2B5EF4-FFF2-40B4-BE49-F238E27FC236}">
                <a16:creationId xmlns:a16="http://schemas.microsoft.com/office/drawing/2014/main" id="{34E41310-FCB7-CC74-8D95-FF3EB570DC3C}"/>
              </a:ext>
            </a:extLst>
          </p:cNvPr>
          <p:cNvSpPr txBox="1"/>
          <p:nvPr/>
        </p:nvSpPr>
        <p:spPr>
          <a:xfrm>
            <a:off x="1464138" y="1191587"/>
            <a:ext cx="8961495" cy="37856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742950" lvl="1" indent="-285750">
              <a:buFont typeface="Arial"/>
              <a:buChar char="•"/>
            </a:pPr>
            <a:r>
              <a:rPr lang="en-US" sz="2400" dirty="0"/>
              <a:t>31% mention more connectedness, poor peer culture, or outright loneliness</a:t>
            </a:r>
            <a:endParaRPr lang="en-US" dirty="0"/>
          </a:p>
          <a:p>
            <a:pPr marL="742950" lvl="1" indent="-285750">
              <a:buFont typeface="Arial"/>
              <a:buChar char="•"/>
            </a:pPr>
            <a:endParaRPr lang="en-US" sz="2400" dirty="0"/>
          </a:p>
          <a:p>
            <a:pPr marL="800100" lvl="1" indent="-342900">
              <a:buFont typeface="Arial"/>
              <a:buChar char="•"/>
            </a:pPr>
            <a:r>
              <a:rPr lang="en-US" sz="2400" dirty="0"/>
              <a:t>21% mention needed improvements from leadership or administration  </a:t>
            </a:r>
          </a:p>
          <a:p>
            <a:pPr marL="1714500" lvl="3" indent="-342900">
              <a:buFont typeface="Wingdings"/>
              <a:buChar char="Ø"/>
            </a:pPr>
            <a:r>
              <a:rPr lang="en-US" sz="2400" dirty="0"/>
              <a:t>(transparency, fairness, communication)</a:t>
            </a:r>
          </a:p>
          <a:p>
            <a:pPr marL="1714500" lvl="3" indent="-342900">
              <a:buFont typeface="Wingdings"/>
              <a:buChar char="Ø"/>
            </a:pPr>
            <a:endParaRPr lang="en-US" sz="2400" dirty="0"/>
          </a:p>
          <a:p>
            <a:pPr marL="742950" lvl="1" indent="-285750">
              <a:buFont typeface="Arial"/>
              <a:buChar char="•"/>
            </a:pPr>
            <a:r>
              <a:rPr lang="en-US" sz="2400" dirty="0"/>
              <a:t>21% have no suggestions</a:t>
            </a:r>
          </a:p>
          <a:p>
            <a:pPr marL="742950" lvl="1" indent="-285750">
              <a:buFont typeface="Arial"/>
              <a:buChar char="•"/>
            </a:pPr>
            <a:endParaRPr lang="en-US" sz="2400" dirty="0"/>
          </a:p>
          <a:p>
            <a:pPr marL="742950" lvl="1" indent="-285750">
              <a:buFont typeface="Arial"/>
              <a:buChar char="•"/>
            </a:pPr>
            <a:r>
              <a:rPr lang="en-US" sz="2400" dirty="0"/>
              <a:t>10% mention collaboration </a:t>
            </a:r>
          </a:p>
        </p:txBody>
      </p:sp>
    </p:spTree>
    <p:extLst>
      <p:ext uri="{BB962C8B-B14F-4D97-AF65-F5344CB8AC3E}">
        <p14:creationId xmlns:p14="http://schemas.microsoft.com/office/powerpoint/2010/main" val="3150320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stretch>
            <a:fillRect l="-6000" r="-6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268264-7826-D86D-C99B-553F1FCF0346}"/>
              </a:ext>
            </a:extLst>
          </p:cNvPr>
          <p:cNvSpPr txBox="1"/>
          <p:nvPr/>
        </p:nvSpPr>
        <p:spPr>
          <a:xfrm>
            <a:off x="1335696" y="123717"/>
            <a:ext cx="9323395" cy="1188524"/>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r>
              <a:rPr lang="en-US" sz="3600" cap="all" dirty="0">
                <a:ea typeface="+mn-lt"/>
                <a:cs typeface="+mn-lt"/>
              </a:rPr>
              <a:t>WHAT WOULD HELP CREATE A STRONGER SENSE OF ACADEMIC OR SOCIAL COMMUNITY?</a:t>
            </a:r>
            <a:endParaRPr lang="en-US" sz="3600" dirty="0">
              <a:ea typeface="+mj-ea"/>
              <a:cs typeface="+mj-cs"/>
            </a:endParaRPr>
          </a:p>
        </p:txBody>
      </p:sp>
      <p:cxnSp>
        <p:nvCxnSpPr>
          <p:cNvPr id="6" name="Straight Arrow Connector 5">
            <a:extLst>
              <a:ext uri="{FF2B5EF4-FFF2-40B4-BE49-F238E27FC236}">
                <a16:creationId xmlns:a16="http://schemas.microsoft.com/office/drawing/2014/main" id="{AB53ACFF-0EFC-4609-6F9D-3D70EF141FFD}"/>
              </a:ext>
            </a:extLst>
          </p:cNvPr>
          <p:cNvCxnSpPr/>
          <p:nvPr/>
        </p:nvCxnSpPr>
        <p:spPr>
          <a:xfrm>
            <a:off x="1615645" y="1153908"/>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10" name="TextBox 9">
            <a:extLst>
              <a:ext uri="{FF2B5EF4-FFF2-40B4-BE49-F238E27FC236}">
                <a16:creationId xmlns:a16="http://schemas.microsoft.com/office/drawing/2014/main" id="{B3F72FE4-EB19-7433-C99F-241476AFF1A9}"/>
              </a:ext>
            </a:extLst>
          </p:cNvPr>
          <p:cNvSpPr txBox="1"/>
          <p:nvPr/>
        </p:nvSpPr>
        <p:spPr>
          <a:xfrm>
            <a:off x="407734" y="1308105"/>
            <a:ext cx="10919020" cy="452431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US" dirty="0">
                <a:ea typeface="+mn-lt"/>
                <a:cs typeface="+mn-lt"/>
              </a:rPr>
              <a:t>I believe having less limited term faculty would help. </a:t>
            </a:r>
          </a:p>
          <a:p>
            <a:pPr marL="285750" indent="-285750">
              <a:buFont typeface="Arial"/>
              <a:buChar char="•"/>
            </a:pPr>
            <a:r>
              <a:rPr lang="en-US" dirty="0">
                <a:ea typeface="+mn-lt"/>
                <a:cs typeface="+mn-lt"/>
              </a:rPr>
              <a:t>More gatherings like faculty socials, casual events at CELT.</a:t>
            </a:r>
            <a:endParaRPr lang="en-US" dirty="0">
              <a:cs typeface="Calibri" panose="020F0502020204030204"/>
            </a:endParaRPr>
          </a:p>
          <a:p>
            <a:pPr marL="285750" indent="-285750">
              <a:buFont typeface="Arial"/>
              <a:buChar char="•"/>
            </a:pPr>
            <a:r>
              <a:rPr lang="en-US" dirty="0">
                <a:ea typeface="+mn-lt"/>
                <a:cs typeface="+mn-lt"/>
              </a:rPr>
              <a:t>Opportunities for faculty to collaborate with other disciplines for research.</a:t>
            </a:r>
            <a:endParaRPr lang="en-US" dirty="0">
              <a:cs typeface="Calibri" panose="020F0502020204030204"/>
            </a:endParaRPr>
          </a:p>
          <a:p>
            <a:pPr marL="285750" indent="-285750">
              <a:buFont typeface="Arial"/>
              <a:buChar char="•"/>
            </a:pPr>
            <a:r>
              <a:rPr lang="en-US" dirty="0">
                <a:ea typeface="+mn-lt"/>
                <a:cs typeface="+mn-lt"/>
              </a:rPr>
              <a:t>Nicer peers who wanted to work together.</a:t>
            </a:r>
            <a:endParaRPr lang="en-US" dirty="0">
              <a:cs typeface="Calibri" panose="020F0502020204030204"/>
            </a:endParaRPr>
          </a:p>
          <a:p>
            <a:pPr marL="285750" indent="-285750">
              <a:buFont typeface="Arial"/>
              <a:buChar char="•"/>
            </a:pPr>
            <a:r>
              <a:rPr lang="en-US" dirty="0">
                <a:ea typeface="+mn-lt"/>
                <a:cs typeface="+mn-lt"/>
              </a:rPr>
              <a:t>Social gathering of faculty members. We don't actually see each other—other than in the department.</a:t>
            </a:r>
            <a:endParaRPr lang="en-US" dirty="0">
              <a:cs typeface="Calibri" panose="020F0502020204030204"/>
            </a:endParaRPr>
          </a:p>
          <a:p>
            <a:pPr marL="285750" indent="-285750">
              <a:buFont typeface="Arial"/>
              <a:buChar char="•"/>
            </a:pPr>
            <a:r>
              <a:rPr lang="en-US" dirty="0">
                <a:ea typeface="+mn-lt"/>
                <a:cs typeface="+mn-lt"/>
              </a:rPr>
              <a:t>Fair process during the hiring process.</a:t>
            </a:r>
            <a:endParaRPr lang="en-US" dirty="0">
              <a:latin typeface="Calibri"/>
              <a:ea typeface="+mn-lt"/>
              <a:cs typeface="+mn-lt"/>
            </a:endParaRPr>
          </a:p>
          <a:p>
            <a:pPr marL="285750" indent="-285750">
              <a:buFont typeface="Arial"/>
              <a:buChar char="•"/>
            </a:pPr>
            <a:r>
              <a:rPr lang="en-US" dirty="0">
                <a:ea typeface="+mn-lt"/>
                <a:cs typeface="+mn-lt"/>
              </a:rPr>
              <a:t>Time . . . getting past the first semester.</a:t>
            </a:r>
            <a:endParaRPr lang="en-US" dirty="0">
              <a:latin typeface="Calibri"/>
              <a:ea typeface="+mn-lt"/>
              <a:cs typeface="+mn-lt"/>
            </a:endParaRPr>
          </a:p>
          <a:p>
            <a:pPr marL="285750" indent="-285750">
              <a:buFont typeface="Arial"/>
              <a:buChar char="•"/>
            </a:pPr>
            <a:r>
              <a:rPr lang="en-US" dirty="0">
                <a:ea typeface="+mn-lt"/>
                <a:cs typeface="+mn-lt"/>
              </a:rPr>
              <a:t>More transparency and more accountability of leadership.</a:t>
            </a:r>
            <a:endParaRPr lang="en-US" dirty="0">
              <a:latin typeface="Calibri"/>
              <a:ea typeface="+mn-lt"/>
              <a:cs typeface="+mn-lt"/>
            </a:endParaRPr>
          </a:p>
          <a:p>
            <a:pPr marL="285750" indent="-285750">
              <a:buFont typeface="Arial"/>
              <a:buChar char="•"/>
            </a:pPr>
            <a:r>
              <a:rPr lang="en-US" dirty="0">
                <a:ea typeface="+mn-lt"/>
                <a:cs typeface="+mn-lt"/>
              </a:rPr>
              <a:t>More social groups/clubs for faculty.</a:t>
            </a:r>
            <a:endParaRPr lang="en-US" dirty="0">
              <a:latin typeface="Calibri"/>
              <a:ea typeface="+mn-lt"/>
              <a:cs typeface="+mn-lt"/>
            </a:endParaRPr>
          </a:p>
          <a:p>
            <a:pPr marL="285750" indent="-285750">
              <a:buFont typeface="Arial"/>
              <a:buChar char="•"/>
            </a:pPr>
            <a:r>
              <a:rPr lang="en-US" dirty="0">
                <a:ea typeface="+mn-lt"/>
                <a:cs typeface="+mn-lt"/>
              </a:rPr>
              <a:t>Faculty Research Presentations that include q/a sessions with students and other.</a:t>
            </a:r>
            <a:endParaRPr lang="en-US" dirty="0">
              <a:latin typeface="Calibri"/>
              <a:ea typeface="+mn-lt"/>
              <a:cs typeface="+mn-lt"/>
            </a:endParaRPr>
          </a:p>
          <a:p>
            <a:pPr marL="285750" indent="-285750">
              <a:buFont typeface="Arial"/>
              <a:buChar char="•"/>
            </a:pPr>
            <a:r>
              <a:rPr lang="en-US" dirty="0">
                <a:ea typeface="+mn-lt"/>
                <a:cs typeface="+mn-lt"/>
              </a:rPr>
              <a:t>Outspoken administrators in support of diversity and faculty who teach diversity-related courses rather than administrators who are silenced by state politics and parents/students who have implicit/explicit racial bias.</a:t>
            </a:r>
            <a:endParaRPr lang="en-US" dirty="0">
              <a:latin typeface="Calibri"/>
              <a:ea typeface="+mn-lt"/>
              <a:cs typeface="+mn-lt"/>
            </a:endParaRPr>
          </a:p>
          <a:p>
            <a:pPr marL="285750" indent="-285750">
              <a:buFont typeface="Arial"/>
              <a:buChar char="•"/>
            </a:pPr>
            <a:r>
              <a:rPr lang="en-US" dirty="0">
                <a:ea typeface="+mn-lt"/>
                <a:cs typeface="+mn-lt"/>
              </a:rPr>
              <a:t>Openness and communication with the faculty from the administration.</a:t>
            </a:r>
            <a:endParaRPr lang="en-US" dirty="0">
              <a:latin typeface="Calibri"/>
              <a:ea typeface="+mn-lt"/>
              <a:cs typeface="+mn-lt"/>
            </a:endParaRPr>
          </a:p>
          <a:p>
            <a:pPr marL="285750" indent="-285750">
              <a:buFont typeface="Arial"/>
              <a:buChar char="•"/>
            </a:pPr>
            <a:r>
              <a:rPr lang="en-US" dirty="0">
                <a:ea typeface="+mn-lt"/>
                <a:cs typeface="+mn-lt"/>
              </a:rPr>
              <a:t>More collaboration.</a:t>
            </a:r>
            <a:endParaRPr lang="en-US" dirty="0">
              <a:latin typeface="Calibri"/>
              <a:ea typeface="+mn-lt"/>
              <a:cs typeface="+mn-lt"/>
            </a:endParaRPr>
          </a:p>
          <a:p>
            <a:pPr marL="285750" indent="-285750">
              <a:buFont typeface="Arial"/>
              <a:buChar char="•"/>
            </a:pPr>
            <a:r>
              <a:rPr lang="en-US" dirty="0">
                <a:ea typeface="+mn-lt"/>
                <a:cs typeface="+mn-lt"/>
              </a:rPr>
              <a:t>The department head should build a team. I feel lonely, nobody is around, everyone is doing its own thing. No team.</a:t>
            </a:r>
            <a:endParaRPr lang="en-US" dirty="0">
              <a:latin typeface="Gill Sans MT"/>
              <a:cs typeface="Calibri"/>
            </a:endParaRPr>
          </a:p>
        </p:txBody>
      </p:sp>
      <p:cxnSp>
        <p:nvCxnSpPr>
          <p:cNvPr id="11" name="Straight Arrow Connector 10">
            <a:extLst>
              <a:ext uri="{FF2B5EF4-FFF2-40B4-BE49-F238E27FC236}">
                <a16:creationId xmlns:a16="http://schemas.microsoft.com/office/drawing/2014/main" id="{D87F8FE5-CB54-334E-ED26-375781613D7E}"/>
              </a:ext>
            </a:extLst>
          </p:cNvPr>
          <p:cNvCxnSpPr>
            <a:cxnSpLocks/>
          </p:cNvCxnSpPr>
          <p:nvPr/>
        </p:nvCxnSpPr>
        <p:spPr>
          <a:xfrm>
            <a:off x="1615645" y="5753786"/>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7439449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9" name="Rectangle 6">
            <a:extLst>
              <a:ext uri="{FF2B5EF4-FFF2-40B4-BE49-F238E27FC236}">
                <a16:creationId xmlns:a16="http://schemas.microsoft.com/office/drawing/2014/main" id="{23522FE7-5A29-4EF6-B1EF-2CA55748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0" name="Picture 8">
            <a:extLst>
              <a:ext uri="{FF2B5EF4-FFF2-40B4-BE49-F238E27FC236}">
                <a16:creationId xmlns:a16="http://schemas.microsoft.com/office/drawing/2014/main" id="{C2192E09-EBC7-416C-B887-DFF915D7F43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1" name="Straight Connector 10">
            <a:extLst>
              <a:ext uri="{FF2B5EF4-FFF2-40B4-BE49-F238E27FC236}">
                <a16:creationId xmlns:a16="http://schemas.microsoft.com/office/drawing/2014/main" id="{2924498D-E084-44BE-A196-CFCE355643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2" name="Straight Connector 12">
            <a:extLst>
              <a:ext uri="{FF2B5EF4-FFF2-40B4-BE49-F238E27FC236}">
                <a16:creationId xmlns:a16="http://schemas.microsoft.com/office/drawing/2014/main" id="{3BBC7667-C352-4842-9AFD-E5C16AD002F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33" name="Rectangle 14">
            <a:extLst>
              <a:ext uri="{FF2B5EF4-FFF2-40B4-BE49-F238E27FC236}">
                <a16:creationId xmlns:a16="http://schemas.microsoft.com/office/drawing/2014/main" id="{2FDF9410-E530-4E71-A2C0-4C24B4896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8BB6F2AC-7509-08FB-32DD-72C5269FD91A}"/>
              </a:ext>
            </a:extLst>
          </p:cNvPr>
          <p:cNvSpPr txBox="1"/>
          <p:nvPr/>
        </p:nvSpPr>
        <p:spPr>
          <a:xfrm>
            <a:off x="1553734" y="-21095"/>
            <a:ext cx="8804610" cy="1160646"/>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fontScale="92500" lnSpcReduction="20000"/>
          </a:bodyPr>
          <a:lstStyle/>
          <a:p>
            <a:pPr defTabSz="914400">
              <a:lnSpc>
                <a:spcPct val="90000"/>
              </a:lnSpc>
              <a:spcBef>
                <a:spcPct val="0"/>
              </a:spcBef>
              <a:spcAft>
                <a:spcPts val="600"/>
              </a:spcAft>
            </a:pPr>
            <a:r>
              <a:rPr lang="en-US" sz="3200" cap="all" dirty="0">
                <a:latin typeface="+mj-lt"/>
                <a:ea typeface="+mj-ea"/>
                <a:cs typeface="+mj-cs"/>
              </a:rPr>
              <a:t>Creating Stronger Academic &amp; Social Community:</a:t>
            </a:r>
          </a:p>
          <a:p>
            <a:pPr defTabSz="914400">
              <a:lnSpc>
                <a:spcPct val="90000"/>
              </a:lnSpc>
              <a:spcBef>
                <a:spcPct val="0"/>
              </a:spcBef>
              <a:spcAft>
                <a:spcPts val="600"/>
              </a:spcAft>
            </a:pPr>
            <a:r>
              <a:rPr lang="en-US" sz="3200" cap="all" dirty="0">
                <a:latin typeface="+mj-lt"/>
                <a:ea typeface="+mj-ea"/>
                <a:cs typeface="+mj-cs"/>
              </a:rPr>
              <a:t>Proposed </a:t>
            </a:r>
            <a:r>
              <a:rPr lang="en-US" sz="3200" cap="all" dirty="0" err="1">
                <a:latin typeface="+mj-lt"/>
                <a:ea typeface="+mj-ea"/>
                <a:cs typeface="+mj-cs"/>
              </a:rPr>
              <a:t>ActionS</a:t>
            </a:r>
            <a:endParaRPr lang="en-US" sz="3200" cap="all" dirty="0">
              <a:latin typeface="+mj-lt"/>
              <a:ea typeface="+mj-ea"/>
              <a:cs typeface="+mj-cs"/>
            </a:endParaRPr>
          </a:p>
        </p:txBody>
      </p:sp>
      <p:cxnSp>
        <p:nvCxnSpPr>
          <p:cNvPr id="34" name="Straight Connector 16">
            <a:extLst>
              <a:ext uri="{FF2B5EF4-FFF2-40B4-BE49-F238E27FC236}">
                <a16:creationId xmlns:a16="http://schemas.microsoft.com/office/drawing/2014/main" id="{53268B1E-8861-4702-9529-5A8FB23A61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1094758"/>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cxnSp>
        <p:nvCxnSpPr>
          <p:cNvPr id="35" name="Straight Connector 18">
            <a:extLst>
              <a:ext uri="{FF2B5EF4-FFF2-40B4-BE49-F238E27FC236}">
                <a16:creationId xmlns:a16="http://schemas.microsoft.com/office/drawing/2014/main" id="{BC6646AE-8FD6-411E-8640-6CCB250D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752966" y="4923706"/>
            <a:ext cx="868680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4" name="TextBox 3">
            <a:extLst>
              <a:ext uri="{FF2B5EF4-FFF2-40B4-BE49-F238E27FC236}">
                <a16:creationId xmlns:a16="http://schemas.microsoft.com/office/drawing/2014/main" id="{87EA1C46-1B1A-E728-52E5-1FD03AC02433}"/>
              </a:ext>
            </a:extLst>
          </p:cNvPr>
          <p:cNvSpPr txBox="1"/>
          <p:nvPr/>
        </p:nvSpPr>
        <p:spPr>
          <a:xfrm>
            <a:off x="1287262" y="1288814"/>
            <a:ext cx="8966811" cy="54476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en-US" sz="2400" dirty="0"/>
              <a:t>Pursue possibility of a faculty social at CELT or at VSU Alumni House.</a:t>
            </a:r>
          </a:p>
          <a:p>
            <a:pPr marL="285750" indent="-285750">
              <a:buFont typeface="Arial" panose="020B0604020202020204" pitchFamily="34" charset="0"/>
              <a:buChar char="•"/>
            </a:pPr>
            <a:r>
              <a:rPr lang="en-US" sz="2400" dirty="0"/>
              <a:t>Ask hosts of faculty socials if some of the socials could be family-friendly to allow more parents to attend.</a:t>
            </a:r>
          </a:p>
          <a:p>
            <a:pPr marL="285750" indent="-285750">
              <a:buFont typeface="Arial" panose="020B0604020202020204" pitchFamily="34" charset="0"/>
              <a:buChar char="•"/>
            </a:pPr>
            <a:r>
              <a:rPr lang="en-US" sz="2400" dirty="0"/>
              <a:t>Consider other ways besides email to initiate communication with faculty.</a:t>
            </a:r>
          </a:p>
          <a:p>
            <a:pPr marL="742950" lvl="1" indent="-285750">
              <a:buFont typeface="Arial" panose="020B0604020202020204" pitchFamily="34" charset="0"/>
              <a:buChar char="•"/>
            </a:pPr>
            <a:r>
              <a:rPr lang="en-US" sz="2400" dirty="0"/>
              <a:t>What methods of communication do faculty want? </a:t>
            </a:r>
          </a:p>
          <a:p>
            <a:pPr marL="742950" lvl="1" indent="-285750">
              <a:buFont typeface="Arial" panose="020B0604020202020204" pitchFamily="34" charset="0"/>
              <a:buChar char="•"/>
            </a:pPr>
            <a:r>
              <a:rPr lang="en-US" sz="2400" dirty="0"/>
              <a:t>Promote FSC suggestion box at college meetings or through Faculty Senate Executive Committee as an alternate means of communication.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pPr marL="1200150" lvl="2" indent="-285750">
              <a:buFont typeface="Arial"/>
              <a:buChar char="•"/>
            </a:pPr>
            <a:endParaRPr lang="en-US" dirty="0"/>
          </a:p>
          <a:p>
            <a:pPr marL="742950" lvl="1" indent="-285750">
              <a:buFont typeface="Arial"/>
              <a:buChar char="•"/>
            </a:pPr>
            <a:endParaRPr lang="en-US" dirty="0"/>
          </a:p>
          <a:p>
            <a:endParaRPr lang="en-US" dirty="0"/>
          </a:p>
        </p:txBody>
      </p:sp>
    </p:spTree>
    <p:extLst>
      <p:ext uri="{BB962C8B-B14F-4D97-AF65-F5344CB8AC3E}">
        <p14:creationId xmlns:p14="http://schemas.microsoft.com/office/powerpoint/2010/main" val="4171020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AD0E3-52A0-0694-0648-FC04A1CFFB6A}"/>
              </a:ext>
            </a:extLst>
          </p:cNvPr>
          <p:cNvSpPr>
            <a:spLocks noGrp="1"/>
          </p:cNvSpPr>
          <p:nvPr>
            <p:ph type="title"/>
          </p:nvPr>
        </p:nvSpPr>
        <p:spPr>
          <a:xfrm>
            <a:off x="1451579" y="1294670"/>
            <a:ext cx="9603275" cy="559084"/>
          </a:xfrm>
        </p:spPr>
        <p:txBody>
          <a:bodyPr/>
          <a:lstStyle/>
          <a:p>
            <a:r>
              <a:rPr lang="en-US" dirty="0"/>
              <a:t>About our Respondents Continued:</a:t>
            </a:r>
          </a:p>
        </p:txBody>
      </p:sp>
      <p:sp>
        <p:nvSpPr>
          <p:cNvPr id="3" name="Content Placeholder 2">
            <a:extLst>
              <a:ext uri="{FF2B5EF4-FFF2-40B4-BE49-F238E27FC236}">
                <a16:creationId xmlns:a16="http://schemas.microsoft.com/office/drawing/2014/main" id="{A2B74E19-B369-1682-C358-CEC8D43AC801}"/>
              </a:ext>
            </a:extLst>
          </p:cNvPr>
          <p:cNvSpPr>
            <a:spLocks noGrp="1"/>
          </p:cNvSpPr>
          <p:nvPr>
            <p:ph idx="1"/>
          </p:nvPr>
        </p:nvSpPr>
        <p:spPr>
          <a:xfrm>
            <a:off x="1451579" y="2015732"/>
            <a:ext cx="9603275" cy="3918343"/>
          </a:xfrm>
        </p:spPr>
        <p:txBody>
          <a:bodyPr/>
          <a:lstStyle/>
          <a:p>
            <a:pPr marL="0" indent="0">
              <a:buNone/>
            </a:pPr>
            <a:r>
              <a:rPr lang="en-US" dirty="0">
                <a:ea typeface="+mn-lt"/>
                <a:cs typeface="+mn-lt"/>
              </a:rPr>
              <a:t>Prior to employment at VSU what was your rank/position?</a:t>
            </a:r>
            <a:endParaRPr lang="en-US" dirty="0"/>
          </a:p>
          <a:p>
            <a:pPr marL="0" indent="0">
              <a:buNone/>
            </a:pPr>
            <a:endParaRPr lang="en-US" dirty="0"/>
          </a:p>
          <a:p>
            <a:pPr marL="0" indent="0">
              <a:buNone/>
            </a:pPr>
            <a:endParaRPr lang="en-US" dirty="0"/>
          </a:p>
          <a:p>
            <a:endParaRPr lang="en-US" dirty="0"/>
          </a:p>
        </p:txBody>
      </p:sp>
      <p:grpSp>
        <p:nvGrpSpPr>
          <p:cNvPr id="4" name="Group 3">
            <a:extLst>
              <a:ext uri="{FF2B5EF4-FFF2-40B4-BE49-F238E27FC236}">
                <a16:creationId xmlns:a16="http://schemas.microsoft.com/office/drawing/2014/main" id="{3E1F5752-29D1-4E9C-9AC2-E5DCCD0CE983}"/>
              </a:ext>
            </a:extLst>
          </p:cNvPr>
          <p:cNvGrpSpPr/>
          <p:nvPr/>
        </p:nvGrpSpPr>
        <p:grpSpPr>
          <a:xfrm>
            <a:off x="674347" y="2747009"/>
            <a:ext cx="10280165" cy="3071900"/>
            <a:chOff x="513981" y="0"/>
            <a:chExt cx="5805677" cy="1423283"/>
          </a:xfrm>
        </p:grpSpPr>
        <p:sp>
          <p:nvSpPr>
            <p:cNvPr id="5" name="Rectangle 4">
              <a:extLst>
                <a:ext uri="{FF2B5EF4-FFF2-40B4-BE49-F238E27FC236}">
                  <a16:creationId xmlns:a16="http://schemas.microsoft.com/office/drawing/2014/main" id="{46776D7A-0845-4A60-9F8E-98F31D281AC6}"/>
                </a:ext>
              </a:extLst>
            </p:cNvPr>
            <p:cNvSpPr/>
            <p:nvPr/>
          </p:nvSpPr>
          <p:spPr>
            <a:xfrm>
              <a:off x="1042654" y="26709"/>
              <a:ext cx="541187" cy="160976"/>
            </a:xfrm>
            <a:prstGeom prst="rect">
              <a:avLst/>
            </a:prstGeom>
            <a:ln>
              <a:noFill/>
            </a:ln>
          </p:spPr>
          <p:txBody>
            <a:bodyPr vert="horz" lIns="0" tIns="0" rIns="0" bIns="0" rtlCol="0">
              <a:noAutofit/>
            </a:bodyPr>
            <a:lstStyle/>
            <a:p>
              <a:pPr marL="0" marR="0" algn="r">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Recent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graduate</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6" name="Rectangle 5">
              <a:extLst>
                <a:ext uri="{FF2B5EF4-FFF2-40B4-BE49-F238E27FC236}">
                  <a16:creationId xmlns:a16="http://schemas.microsoft.com/office/drawing/2014/main" id="{4C41A9DC-75E1-4E95-98DB-E27B16646441}"/>
                </a:ext>
              </a:extLst>
            </p:cNvPr>
            <p:cNvSpPr/>
            <p:nvPr/>
          </p:nvSpPr>
          <p:spPr>
            <a:xfrm>
              <a:off x="1083684" y="155459"/>
              <a:ext cx="518109" cy="131090"/>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Post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doc</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fellow </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7" name="Rectangle 6">
              <a:extLst>
                <a:ext uri="{FF2B5EF4-FFF2-40B4-BE49-F238E27FC236}">
                  <a16:creationId xmlns:a16="http://schemas.microsoft.com/office/drawing/2014/main" id="{46A64E84-3E8A-49AF-B4DB-F6A9B8A60858}"/>
                </a:ext>
              </a:extLst>
            </p:cNvPr>
            <p:cNvSpPr/>
            <p:nvPr/>
          </p:nvSpPr>
          <p:spPr>
            <a:xfrm>
              <a:off x="1321360" y="253071"/>
              <a:ext cx="280432" cy="14438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Adjunct</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8" name="Rectangle 7">
              <a:extLst>
                <a:ext uri="{FF2B5EF4-FFF2-40B4-BE49-F238E27FC236}">
                  <a16:creationId xmlns:a16="http://schemas.microsoft.com/office/drawing/2014/main" id="{F7772D4D-EBF9-494D-A6EC-A54C991859CF}"/>
                </a:ext>
              </a:extLst>
            </p:cNvPr>
            <p:cNvSpPr/>
            <p:nvPr/>
          </p:nvSpPr>
          <p:spPr>
            <a:xfrm>
              <a:off x="1321361" y="367678"/>
              <a:ext cx="280430" cy="143029"/>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Lecturer   </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9" name="Rectangle 8">
              <a:extLst>
                <a:ext uri="{FF2B5EF4-FFF2-40B4-BE49-F238E27FC236}">
                  <a16:creationId xmlns:a16="http://schemas.microsoft.com/office/drawing/2014/main" id="{C57D6C68-010C-440F-AAA6-1736D69AAF0C}"/>
                </a:ext>
              </a:extLst>
            </p:cNvPr>
            <p:cNvSpPr/>
            <p:nvPr/>
          </p:nvSpPr>
          <p:spPr>
            <a:xfrm>
              <a:off x="1083683" y="457406"/>
              <a:ext cx="518108" cy="160974"/>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Senior</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Lecturer</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0" name="Rectangle 9">
              <a:extLst>
                <a:ext uri="{FF2B5EF4-FFF2-40B4-BE49-F238E27FC236}">
                  <a16:creationId xmlns:a16="http://schemas.microsoft.com/office/drawing/2014/main" id="{15DA9B6A-3182-4DDD-AB49-C268F4DFCC5D}"/>
                </a:ext>
              </a:extLst>
            </p:cNvPr>
            <p:cNvSpPr/>
            <p:nvPr/>
          </p:nvSpPr>
          <p:spPr>
            <a:xfrm>
              <a:off x="881959" y="579023"/>
              <a:ext cx="701882" cy="14703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Limited-term</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Faculty</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1" name="Rectangle 10">
              <a:extLst>
                <a:ext uri="{FF2B5EF4-FFF2-40B4-BE49-F238E27FC236}">
                  <a16:creationId xmlns:a16="http://schemas.microsoft.com/office/drawing/2014/main" id="{F5301E01-426C-43C3-AB3C-ED2D01CFA3E4}"/>
                </a:ext>
              </a:extLst>
            </p:cNvPr>
            <p:cNvSpPr/>
            <p:nvPr/>
          </p:nvSpPr>
          <p:spPr>
            <a:xfrm>
              <a:off x="934968" y="689930"/>
              <a:ext cx="666823" cy="12449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Assistant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Professor</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2" name="Rectangle 11">
              <a:extLst>
                <a:ext uri="{FF2B5EF4-FFF2-40B4-BE49-F238E27FC236}">
                  <a16:creationId xmlns:a16="http://schemas.microsoft.com/office/drawing/2014/main" id="{20BF00A3-6F62-4A17-A875-A8A680095D79}"/>
                </a:ext>
              </a:extLst>
            </p:cNvPr>
            <p:cNvSpPr/>
            <p:nvPr/>
          </p:nvSpPr>
          <p:spPr>
            <a:xfrm>
              <a:off x="901009" y="797603"/>
              <a:ext cx="1136589" cy="143799"/>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Associate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Professor</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3" name="Rectangle 12">
              <a:extLst>
                <a:ext uri="{FF2B5EF4-FFF2-40B4-BE49-F238E27FC236}">
                  <a16:creationId xmlns:a16="http://schemas.microsoft.com/office/drawing/2014/main" id="{B9924138-58E4-4939-B6E4-484CE5B252F1}"/>
                </a:ext>
              </a:extLst>
            </p:cNvPr>
            <p:cNvSpPr/>
            <p:nvPr/>
          </p:nvSpPr>
          <p:spPr>
            <a:xfrm>
              <a:off x="1083684" y="895928"/>
              <a:ext cx="517488" cy="153149"/>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Full</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Professor</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4" name="Rectangle 13">
              <a:extLst>
                <a:ext uri="{FF2B5EF4-FFF2-40B4-BE49-F238E27FC236}">
                  <a16:creationId xmlns:a16="http://schemas.microsoft.com/office/drawing/2014/main" id="{326B720C-F8BE-4E1E-99E7-90A5D73F91A5}"/>
                </a:ext>
              </a:extLst>
            </p:cNvPr>
            <p:cNvSpPr/>
            <p:nvPr/>
          </p:nvSpPr>
          <p:spPr>
            <a:xfrm>
              <a:off x="513981" y="996190"/>
              <a:ext cx="1064696" cy="160558"/>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Director/Program</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Coordinator </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5" name="Rectangle 14">
              <a:extLst>
                <a:ext uri="{FF2B5EF4-FFF2-40B4-BE49-F238E27FC236}">
                  <a16:creationId xmlns:a16="http://schemas.microsoft.com/office/drawing/2014/main" id="{06FF9291-D612-4F2B-8246-C1829E187C41}"/>
                </a:ext>
              </a:extLst>
            </p:cNvPr>
            <p:cNvSpPr/>
            <p:nvPr/>
          </p:nvSpPr>
          <p:spPr>
            <a:xfrm>
              <a:off x="738603" y="1111277"/>
              <a:ext cx="840074" cy="15314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Other</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Please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Write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6" name="Shape 157">
              <a:extLst>
                <a:ext uri="{FF2B5EF4-FFF2-40B4-BE49-F238E27FC236}">
                  <a16:creationId xmlns:a16="http://schemas.microsoft.com/office/drawing/2014/main" id="{1E195302-6541-498F-B53F-66AE79457F6B}"/>
                </a:ext>
              </a:extLst>
            </p:cNvPr>
            <p:cNvSpPr/>
            <p:nvPr/>
          </p:nvSpPr>
          <p:spPr>
            <a:xfrm>
              <a:off x="1712672"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17" name="Rectangle 16">
              <a:extLst>
                <a:ext uri="{FF2B5EF4-FFF2-40B4-BE49-F238E27FC236}">
                  <a16:creationId xmlns:a16="http://schemas.microsoft.com/office/drawing/2014/main" id="{105C4CAF-67AE-4C94-AFF2-73A09FB116D3}"/>
                </a:ext>
              </a:extLst>
            </p:cNvPr>
            <p:cNvSpPr/>
            <p:nvPr/>
          </p:nvSpPr>
          <p:spPr>
            <a:xfrm>
              <a:off x="1677371"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0</a:t>
              </a:r>
              <a:endParaRPr lang="en-US" sz="1100">
                <a:solidFill>
                  <a:srgbClr val="000000"/>
                </a:solidFill>
                <a:effectLst/>
                <a:latin typeface="Calibri" panose="020F0502020204030204" pitchFamily="34" charset="0"/>
                <a:ea typeface="Calibri" panose="020F0502020204030204" pitchFamily="34" charset="0"/>
              </a:endParaRPr>
            </a:p>
          </p:txBody>
        </p:sp>
        <p:sp>
          <p:nvSpPr>
            <p:cNvPr id="18" name="Rectangle 17">
              <a:extLst>
                <a:ext uri="{FF2B5EF4-FFF2-40B4-BE49-F238E27FC236}">
                  <a16:creationId xmlns:a16="http://schemas.microsoft.com/office/drawing/2014/main" id="{E8C40114-9987-4BD7-84A0-0463D7463F3C}"/>
                </a:ext>
              </a:extLst>
            </p:cNvPr>
            <p:cNvSpPr/>
            <p:nvPr/>
          </p:nvSpPr>
          <p:spPr>
            <a:xfrm>
              <a:off x="2425665"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2</a:t>
              </a:r>
              <a:endParaRPr lang="en-US" sz="1100">
                <a:solidFill>
                  <a:srgbClr val="000000"/>
                </a:solidFill>
                <a:effectLst/>
                <a:latin typeface="Calibri" panose="020F050202020403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EEDE1AB4-FC92-4D8B-854D-4C19223F8249}"/>
                </a:ext>
              </a:extLst>
            </p:cNvPr>
            <p:cNvSpPr/>
            <p:nvPr/>
          </p:nvSpPr>
          <p:spPr>
            <a:xfrm>
              <a:off x="3173960"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4</a:t>
              </a:r>
              <a:endParaRPr lang="en-US" sz="1100">
                <a:solidFill>
                  <a:srgbClr val="000000"/>
                </a:solidFill>
                <a:effectLst/>
                <a:latin typeface="Calibri" panose="020F0502020204030204" pitchFamily="34" charset="0"/>
                <a:ea typeface="Calibri" panose="020F0502020204030204" pitchFamily="34" charset="0"/>
              </a:endParaRPr>
            </a:p>
          </p:txBody>
        </p:sp>
        <p:sp>
          <p:nvSpPr>
            <p:cNvPr id="20" name="Rectangle 19">
              <a:extLst>
                <a:ext uri="{FF2B5EF4-FFF2-40B4-BE49-F238E27FC236}">
                  <a16:creationId xmlns:a16="http://schemas.microsoft.com/office/drawing/2014/main" id="{5EB02020-A9F4-456F-AABD-F2C73E5B0E45}"/>
                </a:ext>
              </a:extLst>
            </p:cNvPr>
            <p:cNvSpPr/>
            <p:nvPr/>
          </p:nvSpPr>
          <p:spPr>
            <a:xfrm>
              <a:off x="3922255"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6</a:t>
              </a:r>
              <a:endParaRPr lang="en-US" sz="1100">
                <a:solidFill>
                  <a:srgbClr val="000000"/>
                </a:solidFill>
                <a:effectLst/>
                <a:latin typeface="Calibri" panose="020F0502020204030204" pitchFamily="34" charset="0"/>
                <a:ea typeface="Calibri" panose="020F0502020204030204" pitchFamily="34" charset="0"/>
              </a:endParaRPr>
            </a:p>
          </p:txBody>
        </p:sp>
        <p:sp>
          <p:nvSpPr>
            <p:cNvPr id="21" name="Rectangle 20">
              <a:extLst>
                <a:ext uri="{FF2B5EF4-FFF2-40B4-BE49-F238E27FC236}">
                  <a16:creationId xmlns:a16="http://schemas.microsoft.com/office/drawing/2014/main" id="{BDAB574A-65BF-4907-B3EE-18FCD9E7B418}"/>
                </a:ext>
              </a:extLst>
            </p:cNvPr>
            <p:cNvSpPr/>
            <p:nvPr/>
          </p:nvSpPr>
          <p:spPr>
            <a:xfrm>
              <a:off x="4670550"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8</a:t>
              </a:r>
              <a:endParaRPr lang="en-US" sz="1100">
                <a:solidFill>
                  <a:srgbClr val="000000"/>
                </a:solidFill>
                <a:effectLst/>
                <a:latin typeface="Calibri" panose="020F0502020204030204" pitchFamily="34" charset="0"/>
                <a:ea typeface="Calibri" panose="020F0502020204030204" pitchFamily="34" charset="0"/>
              </a:endParaRPr>
            </a:p>
          </p:txBody>
        </p:sp>
        <p:sp>
          <p:nvSpPr>
            <p:cNvPr id="22" name="Rectangle 21">
              <a:extLst>
                <a:ext uri="{FF2B5EF4-FFF2-40B4-BE49-F238E27FC236}">
                  <a16:creationId xmlns:a16="http://schemas.microsoft.com/office/drawing/2014/main" id="{99683076-D5B4-4308-A969-048BD83324EC}"/>
                </a:ext>
              </a:extLst>
            </p:cNvPr>
            <p:cNvSpPr/>
            <p:nvPr/>
          </p:nvSpPr>
          <p:spPr>
            <a:xfrm>
              <a:off x="5383543" y="1264558"/>
              <a:ext cx="18781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10</a:t>
              </a:r>
              <a:endParaRPr lang="en-US" sz="1100">
                <a:solidFill>
                  <a:srgbClr val="000000"/>
                </a:solidFill>
                <a:effectLst/>
                <a:latin typeface="Calibri" panose="020F0502020204030204" pitchFamily="34" charset="0"/>
                <a:ea typeface="Calibri" panose="020F0502020204030204" pitchFamily="34" charset="0"/>
              </a:endParaRPr>
            </a:p>
          </p:txBody>
        </p:sp>
        <p:sp>
          <p:nvSpPr>
            <p:cNvPr id="23" name="Rectangle 22">
              <a:extLst>
                <a:ext uri="{FF2B5EF4-FFF2-40B4-BE49-F238E27FC236}">
                  <a16:creationId xmlns:a16="http://schemas.microsoft.com/office/drawing/2014/main" id="{5631D190-4D57-4463-A432-1141BCE59532}"/>
                </a:ext>
              </a:extLst>
            </p:cNvPr>
            <p:cNvSpPr/>
            <p:nvPr/>
          </p:nvSpPr>
          <p:spPr>
            <a:xfrm>
              <a:off x="6131838" y="1264558"/>
              <a:ext cx="187820"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12</a:t>
              </a:r>
              <a:endParaRPr lang="en-US" sz="1100">
                <a:solidFill>
                  <a:srgbClr val="000000"/>
                </a:solidFill>
                <a:effectLst/>
                <a:latin typeface="Calibri" panose="020F0502020204030204" pitchFamily="34" charset="0"/>
                <a:ea typeface="Calibri" panose="020F0502020204030204" pitchFamily="34" charset="0"/>
              </a:endParaRPr>
            </a:p>
          </p:txBody>
        </p:sp>
        <p:sp>
          <p:nvSpPr>
            <p:cNvPr id="24" name="Shape 50307">
              <a:extLst>
                <a:ext uri="{FF2B5EF4-FFF2-40B4-BE49-F238E27FC236}">
                  <a16:creationId xmlns:a16="http://schemas.microsoft.com/office/drawing/2014/main" id="{B161A34C-86B4-4B9E-991C-C65A100B941E}"/>
                </a:ext>
              </a:extLst>
            </p:cNvPr>
            <p:cNvSpPr/>
            <p:nvPr/>
          </p:nvSpPr>
          <p:spPr>
            <a:xfrm>
              <a:off x="1712672" y="35891"/>
              <a:ext cx="3741475" cy="89728"/>
            </a:xfrm>
            <a:custGeom>
              <a:avLst/>
              <a:gdLst/>
              <a:ahLst/>
              <a:cxnLst/>
              <a:rect l="0" t="0" r="0" b="0"/>
              <a:pathLst>
                <a:path w="3741475" h="89728">
                  <a:moveTo>
                    <a:pt x="0" y="0"/>
                  </a:moveTo>
                  <a:lnTo>
                    <a:pt x="3741475" y="0"/>
                  </a:lnTo>
                  <a:lnTo>
                    <a:pt x="3741475"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5" name="Shape 166">
              <a:extLst>
                <a:ext uri="{FF2B5EF4-FFF2-40B4-BE49-F238E27FC236}">
                  <a16:creationId xmlns:a16="http://schemas.microsoft.com/office/drawing/2014/main" id="{DD31AD1D-B930-47F5-98DB-9D05206BFD63}"/>
                </a:ext>
              </a:extLst>
            </p:cNvPr>
            <p:cNvSpPr/>
            <p:nvPr/>
          </p:nvSpPr>
          <p:spPr>
            <a:xfrm>
              <a:off x="1717435" y="40653"/>
              <a:ext cx="3733800" cy="76200"/>
            </a:xfrm>
            <a:custGeom>
              <a:avLst/>
              <a:gdLst/>
              <a:ahLst/>
              <a:cxnLst/>
              <a:rect l="0" t="0" r="0" b="0"/>
              <a:pathLst>
                <a:path w="3733800" h="76200">
                  <a:moveTo>
                    <a:pt x="0" y="0"/>
                  </a:moveTo>
                  <a:lnTo>
                    <a:pt x="3733800" y="0"/>
                  </a:lnTo>
                  <a:lnTo>
                    <a:pt x="373380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6" name="Shape 50308">
              <a:extLst>
                <a:ext uri="{FF2B5EF4-FFF2-40B4-BE49-F238E27FC236}">
                  <a16:creationId xmlns:a16="http://schemas.microsoft.com/office/drawing/2014/main" id="{8D9ECE75-9965-4F9E-A2EF-7AE2D2705113}"/>
                </a:ext>
              </a:extLst>
            </p:cNvPr>
            <p:cNvSpPr/>
            <p:nvPr/>
          </p:nvSpPr>
          <p:spPr>
            <a:xfrm>
              <a:off x="1712672" y="143566"/>
              <a:ext cx="748295" cy="89728"/>
            </a:xfrm>
            <a:custGeom>
              <a:avLst/>
              <a:gdLst/>
              <a:ahLst/>
              <a:cxnLst/>
              <a:rect l="0" t="0" r="0" b="0"/>
              <a:pathLst>
                <a:path w="748295" h="89728">
                  <a:moveTo>
                    <a:pt x="0" y="0"/>
                  </a:moveTo>
                  <a:lnTo>
                    <a:pt x="748295" y="0"/>
                  </a:lnTo>
                  <a:lnTo>
                    <a:pt x="748295"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7" name="Shape 168">
              <a:extLst>
                <a:ext uri="{FF2B5EF4-FFF2-40B4-BE49-F238E27FC236}">
                  <a16:creationId xmlns:a16="http://schemas.microsoft.com/office/drawing/2014/main" id="{A1421AF6-30E2-49C8-9CCF-79637B6D0924}"/>
                </a:ext>
              </a:extLst>
            </p:cNvPr>
            <p:cNvSpPr/>
            <p:nvPr/>
          </p:nvSpPr>
          <p:spPr>
            <a:xfrm>
              <a:off x="1717435" y="148329"/>
              <a:ext cx="742950" cy="76200"/>
            </a:xfrm>
            <a:custGeom>
              <a:avLst/>
              <a:gdLst/>
              <a:ahLst/>
              <a:cxnLst/>
              <a:rect l="0" t="0" r="0" b="0"/>
              <a:pathLst>
                <a:path w="742950" h="76200">
                  <a:moveTo>
                    <a:pt x="0" y="0"/>
                  </a:moveTo>
                  <a:lnTo>
                    <a:pt x="742950" y="0"/>
                  </a:lnTo>
                  <a:lnTo>
                    <a:pt x="7429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8" name="Shape 50309">
              <a:extLst>
                <a:ext uri="{FF2B5EF4-FFF2-40B4-BE49-F238E27FC236}">
                  <a16:creationId xmlns:a16="http://schemas.microsoft.com/office/drawing/2014/main" id="{F6686631-CB21-49AA-85EB-B08C6F490E87}"/>
                </a:ext>
              </a:extLst>
            </p:cNvPr>
            <p:cNvSpPr/>
            <p:nvPr/>
          </p:nvSpPr>
          <p:spPr>
            <a:xfrm>
              <a:off x="1712672" y="251239"/>
              <a:ext cx="2619032" cy="89728"/>
            </a:xfrm>
            <a:custGeom>
              <a:avLst/>
              <a:gdLst/>
              <a:ahLst/>
              <a:cxnLst/>
              <a:rect l="0" t="0" r="0" b="0"/>
              <a:pathLst>
                <a:path w="2619032" h="89728">
                  <a:moveTo>
                    <a:pt x="0" y="0"/>
                  </a:moveTo>
                  <a:lnTo>
                    <a:pt x="2619032" y="0"/>
                  </a:lnTo>
                  <a:lnTo>
                    <a:pt x="2619032"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9" name="Shape 170">
              <a:extLst>
                <a:ext uri="{FF2B5EF4-FFF2-40B4-BE49-F238E27FC236}">
                  <a16:creationId xmlns:a16="http://schemas.microsoft.com/office/drawing/2014/main" id="{020D82EE-DDB6-4BCE-AAAD-8CBD11071399}"/>
                </a:ext>
              </a:extLst>
            </p:cNvPr>
            <p:cNvSpPr/>
            <p:nvPr/>
          </p:nvSpPr>
          <p:spPr>
            <a:xfrm>
              <a:off x="1717435" y="256001"/>
              <a:ext cx="2609850" cy="76200"/>
            </a:xfrm>
            <a:custGeom>
              <a:avLst/>
              <a:gdLst/>
              <a:ahLst/>
              <a:cxnLst/>
              <a:rect l="0" t="0" r="0" b="0"/>
              <a:pathLst>
                <a:path w="2609850" h="76200">
                  <a:moveTo>
                    <a:pt x="0" y="0"/>
                  </a:moveTo>
                  <a:lnTo>
                    <a:pt x="2609850" y="0"/>
                  </a:lnTo>
                  <a:lnTo>
                    <a:pt x="26098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30" name="Shape 50310">
              <a:extLst>
                <a:ext uri="{FF2B5EF4-FFF2-40B4-BE49-F238E27FC236}">
                  <a16:creationId xmlns:a16="http://schemas.microsoft.com/office/drawing/2014/main" id="{09BE3ADA-33F7-4086-A9C7-59A067993D85}"/>
                </a:ext>
              </a:extLst>
            </p:cNvPr>
            <p:cNvSpPr/>
            <p:nvPr/>
          </p:nvSpPr>
          <p:spPr>
            <a:xfrm>
              <a:off x="1712672" y="358913"/>
              <a:ext cx="2993180" cy="89728"/>
            </a:xfrm>
            <a:custGeom>
              <a:avLst/>
              <a:gdLst/>
              <a:ahLst/>
              <a:cxnLst/>
              <a:rect l="0" t="0" r="0" b="0"/>
              <a:pathLst>
                <a:path w="2993180" h="89728">
                  <a:moveTo>
                    <a:pt x="0" y="0"/>
                  </a:moveTo>
                  <a:lnTo>
                    <a:pt x="2993180" y="0"/>
                  </a:lnTo>
                  <a:lnTo>
                    <a:pt x="2993180"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31" name="Shape 172">
              <a:extLst>
                <a:ext uri="{FF2B5EF4-FFF2-40B4-BE49-F238E27FC236}">
                  <a16:creationId xmlns:a16="http://schemas.microsoft.com/office/drawing/2014/main" id="{61113362-A208-482E-9B99-126A1E6B825F}"/>
                </a:ext>
              </a:extLst>
            </p:cNvPr>
            <p:cNvSpPr/>
            <p:nvPr/>
          </p:nvSpPr>
          <p:spPr>
            <a:xfrm>
              <a:off x="1717435" y="363675"/>
              <a:ext cx="2981325" cy="76200"/>
            </a:xfrm>
            <a:custGeom>
              <a:avLst/>
              <a:gdLst/>
              <a:ahLst/>
              <a:cxnLst/>
              <a:rect l="0" t="0" r="0" b="0"/>
              <a:pathLst>
                <a:path w="2981325" h="76200">
                  <a:moveTo>
                    <a:pt x="0" y="0"/>
                  </a:moveTo>
                  <a:lnTo>
                    <a:pt x="2981325" y="0"/>
                  </a:lnTo>
                  <a:lnTo>
                    <a:pt x="2981325"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32" name="Shape 50311">
              <a:extLst>
                <a:ext uri="{FF2B5EF4-FFF2-40B4-BE49-F238E27FC236}">
                  <a16:creationId xmlns:a16="http://schemas.microsoft.com/office/drawing/2014/main" id="{752781A7-13FA-49BA-9399-C1B8517577B7}"/>
                </a:ext>
              </a:extLst>
            </p:cNvPr>
            <p:cNvSpPr/>
            <p:nvPr/>
          </p:nvSpPr>
          <p:spPr>
            <a:xfrm>
              <a:off x="1712672" y="466589"/>
              <a:ext cx="748295" cy="89728"/>
            </a:xfrm>
            <a:custGeom>
              <a:avLst/>
              <a:gdLst/>
              <a:ahLst/>
              <a:cxnLst/>
              <a:rect l="0" t="0" r="0" b="0"/>
              <a:pathLst>
                <a:path w="748295" h="89728">
                  <a:moveTo>
                    <a:pt x="0" y="0"/>
                  </a:moveTo>
                  <a:lnTo>
                    <a:pt x="748295" y="0"/>
                  </a:lnTo>
                  <a:lnTo>
                    <a:pt x="748295"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33" name="Shape 174">
              <a:extLst>
                <a:ext uri="{FF2B5EF4-FFF2-40B4-BE49-F238E27FC236}">
                  <a16:creationId xmlns:a16="http://schemas.microsoft.com/office/drawing/2014/main" id="{3DB01733-C129-4A3B-B6EC-1A582BDF16CA}"/>
                </a:ext>
              </a:extLst>
            </p:cNvPr>
            <p:cNvSpPr/>
            <p:nvPr/>
          </p:nvSpPr>
          <p:spPr>
            <a:xfrm>
              <a:off x="1717435" y="471351"/>
              <a:ext cx="742950" cy="76200"/>
            </a:xfrm>
            <a:custGeom>
              <a:avLst/>
              <a:gdLst/>
              <a:ahLst/>
              <a:cxnLst/>
              <a:rect l="0" t="0" r="0" b="0"/>
              <a:pathLst>
                <a:path w="742950" h="76200">
                  <a:moveTo>
                    <a:pt x="0" y="0"/>
                  </a:moveTo>
                  <a:lnTo>
                    <a:pt x="742950" y="0"/>
                  </a:lnTo>
                  <a:lnTo>
                    <a:pt x="7429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34" name="Shape 50312">
              <a:extLst>
                <a:ext uri="{FF2B5EF4-FFF2-40B4-BE49-F238E27FC236}">
                  <a16:creationId xmlns:a16="http://schemas.microsoft.com/office/drawing/2014/main" id="{95FDEAA3-607D-4327-A8EF-EE884F88253B}"/>
                </a:ext>
              </a:extLst>
            </p:cNvPr>
            <p:cNvSpPr/>
            <p:nvPr/>
          </p:nvSpPr>
          <p:spPr>
            <a:xfrm>
              <a:off x="1712672" y="574261"/>
              <a:ext cx="2619032" cy="89728"/>
            </a:xfrm>
            <a:custGeom>
              <a:avLst/>
              <a:gdLst/>
              <a:ahLst/>
              <a:cxnLst/>
              <a:rect l="0" t="0" r="0" b="0"/>
              <a:pathLst>
                <a:path w="2619032" h="89728">
                  <a:moveTo>
                    <a:pt x="0" y="0"/>
                  </a:moveTo>
                  <a:lnTo>
                    <a:pt x="2619032" y="0"/>
                  </a:lnTo>
                  <a:lnTo>
                    <a:pt x="2619032"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35" name="Shape 176">
              <a:extLst>
                <a:ext uri="{FF2B5EF4-FFF2-40B4-BE49-F238E27FC236}">
                  <a16:creationId xmlns:a16="http://schemas.microsoft.com/office/drawing/2014/main" id="{3BEA37AA-0E26-4364-AC45-A57991B867B9}"/>
                </a:ext>
              </a:extLst>
            </p:cNvPr>
            <p:cNvSpPr/>
            <p:nvPr/>
          </p:nvSpPr>
          <p:spPr>
            <a:xfrm>
              <a:off x="1717435" y="579024"/>
              <a:ext cx="2609850" cy="76200"/>
            </a:xfrm>
            <a:custGeom>
              <a:avLst/>
              <a:gdLst/>
              <a:ahLst/>
              <a:cxnLst/>
              <a:rect l="0" t="0" r="0" b="0"/>
              <a:pathLst>
                <a:path w="2609850" h="76200">
                  <a:moveTo>
                    <a:pt x="0" y="0"/>
                  </a:moveTo>
                  <a:lnTo>
                    <a:pt x="2609850" y="0"/>
                  </a:lnTo>
                  <a:lnTo>
                    <a:pt x="26098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36" name="Shape 50313">
              <a:extLst>
                <a:ext uri="{FF2B5EF4-FFF2-40B4-BE49-F238E27FC236}">
                  <a16:creationId xmlns:a16="http://schemas.microsoft.com/office/drawing/2014/main" id="{B2F7D269-5E4F-4F3F-A6B7-04DC8CFA9329}"/>
                </a:ext>
              </a:extLst>
            </p:cNvPr>
            <p:cNvSpPr/>
            <p:nvPr/>
          </p:nvSpPr>
          <p:spPr>
            <a:xfrm>
              <a:off x="1712672" y="681935"/>
              <a:ext cx="2244885" cy="89728"/>
            </a:xfrm>
            <a:custGeom>
              <a:avLst/>
              <a:gdLst/>
              <a:ahLst/>
              <a:cxnLst/>
              <a:rect l="0" t="0" r="0" b="0"/>
              <a:pathLst>
                <a:path w="2244885" h="89728">
                  <a:moveTo>
                    <a:pt x="0" y="0"/>
                  </a:moveTo>
                  <a:lnTo>
                    <a:pt x="2244885" y="0"/>
                  </a:lnTo>
                  <a:lnTo>
                    <a:pt x="2244885"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37" name="Shape 178">
              <a:extLst>
                <a:ext uri="{FF2B5EF4-FFF2-40B4-BE49-F238E27FC236}">
                  <a16:creationId xmlns:a16="http://schemas.microsoft.com/office/drawing/2014/main" id="{CB6CEB0B-A6C5-4135-AA37-24222B43BBA9}"/>
                </a:ext>
              </a:extLst>
            </p:cNvPr>
            <p:cNvSpPr/>
            <p:nvPr/>
          </p:nvSpPr>
          <p:spPr>
            <a:xfrm>
              <a:off x="1717435" y="686698"/>
              <a:ext cx="2238375" cy="76200"/>
            </a:xfrm>
            <a:custGeom>
              <a:avLst/>
              <a:gdLst/>
              <a:ahLst/>
              <a:cxnLst/>
              <a:rect l="0" t="0" r="0" b="0"/>
              <a:pathLst>
                <a:path w="2238375" h="76200">
                  <a:moveTo>
                    <a:pt x="0" y="0"/>
                  </a:moveTo>
                  <a:lnTo>
                    <a:pt x="2238375" y="0"/>
                  </a:lnTo>
                  <a:lnTo>
                    <a:pt x="2238375"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38" name="Shape 50314">
              <a:extLst>
                <a:ext uri="{FF2B5EF4-FFF2-40B4-BE49-F238E27FC236}">
                  <a16:creationId xmlns:a16="http://schemas.microsoft.com/office/drawing/2014/main" id="{FACAAA17-1564-4DD5-8FEC-D2B1EA582EA2}"/>
                </a:ext>
              </a:extLst>
            </p:cNvPr>
            <p:cNvSpPr/>
            <p:nvPr/>
          </p:nvSpPr>
          <p:spPr>
            <a:xfrm>
              <a:off x="1712672" y="789608"/>
              <a:ext cx="1496590" cy="89728"/>
            </a:xfrm>
            <a:custGeom>
              <a:avLst/>
              <a:gdLst/>
              <a:ahLst/>
              <a:cxnLst/>
              <a:rect l="0" t="0" r="0" b="0"/>
              <a:pathLst>
                <a:path w="1496590" h="89728">
                  <a:moveTo>
                    <a:pt x="0" y="0"/>
                  </a:moveTo>
                  <a:lnTo>
                    <a:pt x="1496590" y="0"/>
                  </a:lnTo>
                  <a:lnTo>
                    <a:pt x="1496590"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39" name="Shape 180">
              <a:extLst>
                <a:ext uri="{FF2B5EF4-FFF2-40B4-BE49-F238E27FC236}">
                  <a16:creationId xmlns:a16="http://schemas.microsoft.com/office/drawing/2014/main" id="{AFF29C1F-7442-4DDA-9307-172C6DE9F93A}"/>
                </a:ext>
              </a:extLst>
            </p:cNvPr>
            <p:cNvSpPr/>
            <p:nvPr/>
          </p:nvSpPr>
          <p:spPr>
            <a:xfrm>
              <a:off x="1717435" y="794370"/>
              <a:ext cx="1485900" cy="76200"/>
            </a:xfrm>
            <a:custGeom>
              <a:avLst/>
              <a:gdLst/>
              <a:ahLst/>
              <a:cxnLst/>
              <a:rect l="0" t="0" r="0" b="0"/>
              <a:pathLst>
                <a:path w="1485900" h="76200">
                  <a:moveTo>
                    <a:pt x="0" y="0"/>
                  </a:moveTo>
                  <a:lnTo>
                    <a:pt x="1485900" y="0"/>
                  </a:lnTo>
                  <a:lnTo>
                    <a:pt x="148590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40" name="Shape 50315">
              <a:extLst>
                <a:ext uri="{FF2B5EF4-FFF2-40B4-BE49-F238E27FC236}">
                  <a16:creationId xmlns:a16="http://schemas.microsoft.com/office/drawing/2014/main" id="{79839074-9525-42B1-AE28-893DBBE1AA59}"/>
                </a:ext>
              </a:extLst>
            </p:cNvPr>
            <p:cNvSpPr/>
            <p:nvPr/>
          </p:nvSpPr>
          <p:spPr>
            <a:xfrm>
              <a:off x="1712672" y="897283"/>
              <a:ext cx="9525" cy="89728"/>
            </a:xfrm>
            <a:custGeom>
              <a:avLst/>
              <a:gdLst/>
              <a:ahLst/>
              <a:cxnLst/>
              <a:rect l="0" t="0" r="0" b="0"/>
              <a:pathLst>
                <a:path w="9525" h="89728">
                  <a:moveTo>
                    <a:pt x="0" y="0"/>
                  </a:moveTo>
                  <a:lnTo>
                    <a:pt x="9525" y="0"/>
                  </a:lnTo>
                  <a:lnTo>
                    <a:pt x="9525"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41" name="Shape 182">
              <a:extLst>
                <a:ext uri="{FF2B5EF4-FFF2-40B4-BE49-F238E27FC236}">
                  <a16:creationId xmlns:a16="http://schemas.microsoft.com/office/drawing/2014/main" id="{E44A9295-61B5-47DF-B318-0DFAE2426A85}"/>
                </a:ext>
              </a:extLst>
            </p:cNvPr>
            <p:cNvSpPr/>
            <p:nvPr/>
          </p:nvSpPr>
          <p:spPr>
            <a:xfrm>
              <a:off x="1707910" y="902046"/>
              <a:ext cx="19050" cy="76200"/>
            </a:xfrm>
            <a:custGeom>
              <a:avLst/>
              <a:gdLst/>
              <a:ahLst/>
              <a:cxnLst/>
              <a:rect l="0" t="0" r="0" b="0"/>
              <a:pathLst>
                <a:path w="19050" h="76200">
                  <a:moveTo>
                    <a:pt x="0" y="0"/>
                  </a:moveTo>
                  <a:lnTo>
                    <a:pt x="19050" y="0"/>
                  </a:lnTo>
                  <a:lnTo>
                    <a:pt x="190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42" name="Shape 50316">
              <a:extLst>
                <a:ext uri="{FF2B5EF4-FFF2-40B4-BE49-F238E27FC236}">
                  <a16:creationId xmlns:a16="http://schemas.microsoft.com/office/drawing/2014/main" id="{2F069EE1-BEB4-4F10-A9B4-4B673E8E141D}"/>
                </a:ext>
              </a:extLst>
            </p:cNvPr>
            <p:cNvSpPr/>
            <p:nvPr/>
          </p:nvSpPr>
          <p:spPr>
            <a:xfrm>
              <a:off x="1712672" y="1004957"/>
              <a:ext cx="374148" cy="89728"/>
            </a:xfrm>
            <a:custGeom>
              <a:avLst/>
              <a:gdLst/>
              <a:ahLst/>
              <a:cxnLst/>
              <a:rect l="0" t="0" r="0" b="0"/>
              <a:pathLst>
                <a:path w="374148" h="89728">
                  <a:moveTo>
                    <a:pt x="0" y="0"/>
                  </a:moveTo>
                  <a:lnTo>
                    <a:pt x="374148" y="0"/>
                  </a:lnTo>
                  <a:lnTo>
                    <a:pt x="374148"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43" name="Shape 184">
              <a:extLst>
                <a:ext uri="{FF2B5EF4-FFF2-40B4-BE49-F238E27FC236}">
                  <a16:creationId xmlns:a16="http://schemas.microsoft.com/office/drawing/2014/main" id="{7A08BC88-6CAF-45AA-810F-0F31E99934B1}"/>
                </a:ext>
              </a:extLst>
            </p:cNvPr>
            <p:cNvSpPr/>
            <p:nvPr/>
          </p:nvSpPr>
          <p:spPr>
            <a:xfrm>
              <a:off x="1717435" y="1009720"/>
              <a:ext cx="361950" cy="76200"/>
            </a:xfrm>
            <a:custGeom>
              <a:avLst/>
              <a:gdLst/>
              <a:ahLst/>
              <a:cxnLst/>
              <a:rect l="0" t="0" r="0" b="0"/>
              <a:pathLst>
                <a:path w="361950" h="76200">
                  <a:moveTo>
                    <a:pt x="0" y="0"/>
                  </a:moveTo>
                  <a:lnTo>
                    <a:pt x="361950" y="0"/>
                  </a:lnTo>
                  <a:lnTo>
                    <a:pt x="3619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44" name="Shape 50317">
              <a:extLst>
                <a:ext uri="{FF2B5EF4-FFF2-40B4-BE49-F238E27FC236}">
                  <a16:creationId xmlns:a16="http://schemas.microsoft.com/office/drawing/2014/main" id="{F6A7483C-A541-4C8B-B863-3A3BCCD10240}"/>
                </a:ext>
              </a:extLst>
            </p:cNvPr>
            <p:cNvSpPr/>
            <p:nvPr/>
          </p:nvSpPr>
          <p:spPr>
            <a:xfrm>
              <a:off x="1712672" y="1112630"/>
              <a:ext cx="4489770" cy="89728"/>
            </a:xfrm>
            <a:custGeom>
              <a:avLst/>
              <a:gdLst/>
              <a:ahLst/>
              <a:cxnLst/>
              <a:rect l="0" t="0" r="0" b="0"/>
              <a:pathLst>
                <a:path w="4489770" h="89728">
                  <a:moveTo>
                    <a:pt x="0" y="0"/>
                  </a:moveTo>
                  <a:lnTo>
                    <a:pt x="4489770" y="0"/>
                  </a:lnTo>
                  <a:lnTo>
                    <a:pt x="4489770" y="89728"/>
                  </a:lnTo>
                  <a:lnTo>
                    <a:pt x="0" y="89728"/>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45" name="Shape 186">
              <a:extLst>
                <a:ext uri="{FF2B5EF4-FFF2-40B4-BE49-F238E27FC236}">
                  <a16:creationId xmlns:a16="http://schemas.microsoft.com/office/drawing/2014/main" id="{6058C9BB-0EDE-4087-AA8E-DAE91227A9E0}"/>
                </a:ext>
              </a:extLst>
            </p:cNvPr>
            <p:cNvSpPr/>
            <p:nvPr/>
          </p:nvSpPr>
          <p:spPr>
            <a:xfrm>
              <a:off x="1717435" y="1117392"/>
              <a:ext cx="4476750" cy="76200"/>
            </a:xfrm>
            <a:custGeom>
              <a:avLst/>
              <a:gdLst/>
              <a:ahLst/>
              <a:cxnLst/>
              <a:rect l="0" t="0" r="0" b="0"/>
              <a:pathLst>
                <a:path w="4476750" h="76200">
                  <a:moveTo>
                    <a:pt x="0" y="0"/>
                  </a:moveTo>
                  <a:lnTo>
                    <a:pt x="4476750" y="0"/>
                  </a:lnTo>
                  <a:lnTo>
                    <a:pt x="44767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5274699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a:stretch>
            <a:fillRect l="-6000" r="-6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268264-7826-D86D-C99B-553F1FCF0346}"/>
              </a:ext>
            </a:extLst>
          </p:cNvPr>
          <p:cNvSpPr txBox="1"/>
          <p:nvPr/>
        </p:nvSpPr>
        <p:spPr>
          <a:xfrm>
            <a:off x="1335696" y="123717"/>
            <a:ext cx="9323395" cy="1188524"/>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r>
              <a:rPr lang="en-US" sz="3600" b="1" cap="all">
                <a:ea typeface="+mn-lt"/>
                <a:cs typeface="+mn-lt"/>
              </a:rPr>
              <a:t>Please tell us anything you think we need to know </a:t>
            </a:r>
            <a:endParaRPr lang="en-US">
              <a:ea typeface="+mj-ea"/>
              <a:cs typeface="+mj-cs"/>
            </a:endParaRPr>
          </a:p>
        </p:txBody>
      </p:sp>
      <p:cxnSp>
        <p:nvCxnSpPr>
          <p:cNvPr id="6" name="Straight Arrow Connector 5">
            <a:extLst>
              <a:ext uri="{FF2B5EF4-FFF2-40B4-BE49-F238E27FC236}">
                <a16:creationId xmlns:a16="http://schemas.microsoft.com/office/drawing/2014/main" id="{AB53ACFF-0EFC-4609-6F9D-3D70EF141FFD}"/>
              </a:ext>
            </a:extLst>
          </p:cNvPr>
          <p:cNvCxnSpPr/>
          <p:nvPr/>
        </p:nvCxnSpPr>
        <p:spPr>
          <a:xfrm>
            <a:off x="1615645" y="1153908"/>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10" name="TextBox 9">
            <a:extLst>
              <a:ext uri="{FF2B5EF4-FFF2-40B4-BE49-F238E27FC236}">
                <a16:creationId xmlns:a16="http://schemas.microsoft.com/office/drawing/2014/main" id="{B3F72FE4-EB19-7433-C99F-241476AFF1A9}"/>
              </a:ext>
            </a:extLst>
          </p:cNvPr>
          <p:cNvSpPr txBox="1"/>
          <p:nvPr/>
        </p:nvSpPr>
        <p:spPr>
          <a:xfrm>
            <a:off x="407734" y="1308105"/>
            <a:ext cx="1091902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endParaRPr lang="en-US">
              <a:latin typeface="Calibri"/>
              <a:cs typeface="Calibri"/>
            </a:endParaRPr>
          </a:p>
        </p:txBody>
      </p:sp>
      <p:cxnSp>
        <p:nvCxnSpPr>
          <p:cNvPr id="11" name="Straight Arrow Connector 10">
            <a:extLst>
              <a:ext uri="{FF2B5EF4-FFF2-40B4-BE49-F238E27FC236}">
                <a16:creationId xmlns:a16="http://schemas.microsoft.com/office/drawing/2014/main" id="{D87F8FE5-CB54-334E-ED26-375781613D7E}"/>
              </a:ext>
            </a:extLst>
          </p:cNvPr>
          <p:cNvCxnSpPr>
            <a:cxnSpLocks/>
          </p:cNvCxnSpPr>
          <p:nvPr/>
        </p:nvCxnSpPr>
        <p:spPr>
          <a:xfrm>
            <a:off x="1615645" y="5753786"/>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2" name="TextBox 1">
            <a:extLst>
              <a:ext uri="{FF2B5EF4-FFF2-40B4-BE49-F238E27FC236}">
                <a16:creationId xmlns:a16="http://schemas.microsoft.com/office/drawing/2014/main" id="{3FB75C38-A7EE-2218-F674-8BB9D1874369}"/>
              </a:ext>
            </a:extLst>
          </p:cNvPr>
          <p:cNvSpPr txBox="1"/>
          <p:nvPr/>
        </p:nvSpPr>
        <p:spPr>
          <a:xfrm>
            <a:off x="1845734" y="1347141"/>
            <a:ext cx="7776162" cy="403187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742950" lvl="1" indent="-285750">
              <a:buFont typeface="Arial"/>
              <a:buChar char="•"/>
            </a:pPr>
            <a:r>
              <a:rPr lang="en-US" sz="3200" dirty="0"/>
              <a:t>10% Express high satisfaction</a:t>
            </a:r>
            <a:endParaRPr lang="en-US" sz="3200">
              <a:cs typeface="Calibri"/>
            </a:endParaRPr>
          </a:p>
          <a:p>
            <a:pPr marL="742950" lvl="1" indent="-285750">
              <a:buFont typeface="Arial"/>
              <a:buChar char="•"/>
            </a:pPr>
            <a:endParaRPr lang="en-US" sz="3200" dirty="0">
              <a:cs typeface="Calibri"/>
            </a:endParaRPr>
          </a:p>
          <a:p>
            <a:pPr marL="742950" lvl="1" indent="-285750">
              <a:buFont typeface="Arial"/>
              <a:buChar char="•"/>
            </a:pPr>
            <a:r>
              <a:rPr lang="en-US" sz="3200" dirty="0"/>
              <a:t>31% Mention the importance and need for mentoring,</a:t>
            </a:r>
            <a:endParaRPr lang="en-US" sz="3200">
              <a:cs typeface="Calibri" panose="020F0502020204030204"/>
            </a:endParaRPr>
          </a:p>
          <a:p>
            <a:pPr marL="1714500" lvl="3" indent="-342900">
              <a:buFont typeface="Wingdings"/>
              <a:buChar char="Ø"/>
            </a:pPr>
            <a:r>
              <a:rPr lang="en-US" sz="3200" dirty="0"/>
              <a:t>especially connected to P&amp;T</a:t>
            </a:r>
            <a:endParaRPr lang="en-US" sz="3200">
              <a:cs typeface="Calibri" panose="020F0502020204030204"/>
            </a:endParaRPr>
          </a:p>
          <a:p>
            <a:pPr marL="742950" lvl="1" indent="-285750">
              <a:buFont typeface="Arial"/>
              <a:buChar char="•"/>
            </a:pPr>
            <a:endParaRPr lang="en-US" sz="3200" dirty="0">
              <a:cs typeface="Calibri"/>
            </a:endParaRPr>
          </a:p>
          <a:p>
            <a:pPr marL="742950" lvl="1" indent="-285750">
              <a:buFont typeface="Arial"/>
              <a:buChar char="•"/>
            </a:pPr>
            <a:r>
              <a:rPr lang="en-US" sz="3200" dirty="0"/>
              <a:t>26% Mention concerns about the P&amp;T process </a:t>
            </a:r>
            <a:endParaRPr lang="en-US" sz="3200" dirty="0">
              <a:cs typeface="Calibri" panose="020F0502020204030204"/>
            </a:endParaRPr>
          </a:p>
        </p:txBody>
      </p:sp>
    </p:spTree>
    <p:extLst>
      <p:ext uri="{BB962C8B-B14F-4D97-AF65-F5344CB8AC3E}">
        <p14:creationId xmlns:p14="http://schemas.microsoft.com/office/powerpoint/2010/main" val="2148882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stretch>
            <a:fillRect l="-6000" r="-6000"/>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268264-7826-D86D-C99B-553F1FCF0346}"/>
              </a:ext>
            </a:extLst>
          </p:cNvPr>
          <p:cNvSpPr txBox="1"/>
          <p:nvPr/>
        </p:nvSpPr>
        <p:spPr>
          <a:xfrm>
            <a:off x="1335696" y="123717"/>
            <a:ext cx="9323395" cy="1188524"/>
          </a:xfrm>
          <a:prstGeom prst="rect">
            <a:avLst/>
          </a:prstGeom>
        </p:spPr>
        <p:txBody>
          <a:bodyPr rot="0" spcFirstLastPara="0" vertOverflow="overflow" horzOverflow="overflow" vert="horz" lIns="91440" tIns="45720" rIns="91440" bIns="0" numCol="1" spcCol="0" rtlCol="0" fromWordArt="0" anchor="ctr" anchorCtr="0" forceAA="0" compatLnSpc="1">
            <a:prstTxWarp prst="textNoShape">
              <a:avLst/>
            </a:prstTxWarp>
            <a:normAutofit/>
          </a:bodyPr>
          <a:lstStyle/>
          <a:p>
            <a:pPr defTabSz="914400">
              <a:lnSpc>
                <a:spcPct val="90000"/>
              </a:lnSpc>
              <a:spcBef>
                <a:spcPct val="0"/>
              </a:spcBef>
              <a:spcAft>
                <a:spcPts val="600"/>
              </a:spcAft>
            </a:pPr>
            <a:r>
              <a:rPr lang="en-US" sz="3200" b="1" cap="all" dirty="0">
                <a:ea typeface="+mn-lt"/>
                <a:cs typeface="+mn-lt"/>
              </a:rPr>
              <a:t>Please tell us anything you think we need to know (selected Examples)</a:t>
            </a:r>
            <a:endParaRPr lang="en-US" sz="3200" dirty="0">
              <a:ea typeface="+mj-ea"/>
              <a:cs typeface="+mj-cs"/>
            </a:endParaRPr>
          </a:p>
        </p:txBody>
      </p:sp>
      <p:cxnSp>
        <p:nvCxnSpPr>
          <p:cNvPr id="6" name="Straight Arrow Connector 5">
            <a:extLst>
              <a:ext uri="{FF2B5EF4-FFF2-40B4-BE49-F238E27FC236}">
                <a16:creationId xmlns:a16="http://schemas.microsoft.com/office/drawing/2014/main" id="{AB53ACFF-0EFC-4609-6F9D-3D70EF141FFD}"/>
              </a:ext>
            </a:extLst>
          </p:cNvPr>
          <p:cNvCxnSpPr/>
          <p:nvPr/>
        </p:nvCxnSpPr>
        <p:spPr>
          <a:xfrm>
            <a:off x="1615645" y="1153908"/>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10" name="TextBox 9">
            <a:extLst>
              <a:ext uri="{FF2B5EF4-FFF2-40B4-BE49-F238E27FC236}">
                <a16:creationId xmlns:a16="http://schemas.microsoft.com/office/drawing/2014/main" id="{B3F72FE4-EB19-7433-C99F-241476AFF1A9}"/>
              </a:ext>
            </a:extLst>
          </p:cNvPr>
          <p:cNvSpPr txBox="1"/>
          <p:nvPr/>
        </p:nvSpPr>
        <p:spPr>
          <a:xfrm>
            <a:off x="407734" y="1308105"/>
            <a:ext cx="1091902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endParaRPr lang="en-US">
              <a:latin typeface="Calibri"/>
              <a:cs typeface="Calibri"/>
            </a:endParaRPr>
          </a:p>
        </p:txBody>
      </p:sp>
      <p:cxnSp>
        <p:nvCxnSpPr>
          <p:cNvPr id="11" name="Straight Arrow Connector 10">
            <a:extLst>
              <a:ext uri="{FF2B5EF4-FFF2-40B4-BE49-F238E27FC236}">
                <a16:creationId xmlns:a16="http://schemas.microsoft.com/office/drawing/2014/main" id="{D87F8FE5-CB54-334E-ED26-375781613D7E}"/>
              </a:ext>
            </a:extLst>
          </p:cNvPr>
          <p:cNvCxnSpPr>
            <a:cxnSpLocks/>
          </p:cNvCxnSpPr>
          <p:nvPr/>
        </p:nvCxnSpPr>
        <p:spPr>
          <a:xfrm>
            <a:off x="1615645" y="5753786"/>
            <a:ext cx="8656695" cy="1882"/>
          </a:xfrm>
          <a:prstGeom prst="straightConnector1">
            <a:avLst/>
          </a:prstGeom>
          <a:ln>
            <a:solidFill>
              <a:srgbClr val="C00000"/>
            </a:solidFill>
          </a:ln>
        </p:spPr>
        <p:style>
          <a:lnRef idx="3">
            <a:schemeClr val="accent2"/>
          </a:lnRef>
          <a:fillRef idx="0">
            <a:schemeClr val="accent2"/>
          </a:fillRef>
          <a:effectRef idx="2">
            <a:schemeClr val="accent2"/>
          </a:effectRef>
          <a:fontRef idx="minor">
            <a:schemeClr val="tx1"/>
          </a:fontRef>
        </p:style>
      </p:cxnSp>
      <p:sp>
        <p:nvSpPr>
          <p:cNvPr id="2" name="TextBox 1">
            <a:extLst>
              <a:ext uri="{FF2B5EF4-FFF2-40B4-BE49-F238E27FC236}">
                <a16:creationId xmlns:a16="http://schemas.microsoft.com/office/drawing/2014/main" id="{3FB75C38-A7EE-2218-F674-8BB9D1874369}"/>
              </a:ext>
            </a:extLst>
          </p:cNvPr>
          <p:cNvSpPr txBox="1"/>
          <p:nvPr/>
        </p:nvSpPr>
        <p:spPr>
          <a:xfrm>
            <a:off x="820328" y="1347141"/>
            <a:ext cx="10071567" cy="39703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742950" lvl="1" indent="-285750">
              <a:buFont typeface="Arial"/>
              <a:buChar char="•"/>
            </a:pPr>
            <a:r>
              <a:rPr lang="en-US" sz="2100" dirty="0">
                <a:ea typeface="+mn-lt"/>
                <a:cs typeface="+mn-lt"/>
              </a:rPr>
              <a:t>VSU is a wonderful institution that I grew up knowing. I am honored to be faculty here. I hope to make this my forever job.</a:t>
            </a:r>
          </a:p>
          <a:p>
            <a:pPr marL="742950" lvl="1" indent="-285750">
              <a:buFont typeface="Arial"/>
              <a:buChar char="•"/>
            </a:pPr>
            <a:r>
              <a:rPr lang="en-US" sz="2100" dirty="0">
                <a:ea typeface="+mn-lt"/>
                <a:cs typeface="+mn-lt"/>
              </a:rPr>
              <a:t>Guidance for research/scholarship, mainly publications, since this is a requirement for promotion/tenure.</a:t>
            </a:r>
          </a:p>
          <a:p>
            <a:pPr marL="742950" lvl="1" indent="-285750">
              <a:buFont typeface="Arial"/>
              <a:buChar char="•"/>
            </a:pPr>
            <a:r>
              <a:rPr lang="en-US" sz="2100" dirty="0">
                <a:ea typeface="+mn-lt"/>
                <a:cs typeface="+mn-lt"/>
              </a:rPr>
              <a:t>A PDF guide would be great, and a person to be our guide.</a:t>
            </a:r>
          </a:p>
          <a:p>
            <a:pPr marL="742950" lvl="1" indent="-285750">
              <a:buFont typeface="Arial"/>
              <a:buChar char="•"/>
            </a:pPr>
            <a:r>
              <a:rPr lang="en-US" sz="2100" dirty="0">
                <a:ea typeface="+mn-lt"/>
                <a:cs typeface="+mn-lt"/>
              </a:rPr>
              <a:t>Formal mentoring system needs to be established for fair evaluation during the tenure/promotion review.</a:t>
            </a:r>
            <a:endParaRPr lang="en-US" sz="2100" dirty="0">
              <a:cs typeface="Calibri" panose="020F0502020204030204"/>
            </a:endParaRPr>
          </a:p>
          <a:p>
            <a:pPr marL="742950" lvl="1" indent="-285750">
              <a:buFont typeface="Arial"/>
              <a:buChar char="•"/>
            </a:pPr>
            <a:r>
              <a:rPr lang="en-US" sz="2100" dirty="0">
                <a:ea typeface="+mn-lt"/>
                <a:cs typeface="+mn-lt"/>
              </a:rPr>
              <a:t>Provide mentorship to younger faculty.</a:t>
            </a:r>
            <a:endParaRPr lang="en-US" sz="2100" dirty="0">
              <a:cs typeface="Calibri" panose="020F0502020204030204"/>
            </a:endParaRPr>
          </a:p>
          <a:p>
            <a:pPr marL="742950" lvl="1" indent="-285750">
              <a:buFont typeface="Arial"/>
              <a:buChar char="•"/>
            </a:pPr>
            <a:r>
              <a:rPr lang="en-US" sz="2100" dirty="0">
                <a:ea typeface="+mn-lt"/>
                <a:cs typeface="+mn-lt"/>
              </a:rPr>
              <a:t>I think you are doing a great job.</a:t>
            </a:r>
          </a:p>
          <a:p>
            <a:pPr marL="742950" lvl="1" indent="-285750">
              <a:buFont typeface="Arial"/>
              <a:buChar char="•"/>
            </a:pPr>
            <a:r>
              <a:rPr lang="en-US" sz="2100" dirty="0">
                <a:ea typeface="+mn-lt"/>
                <a:cs typeface="+mn-lt"/>
              </a:rPr>
              <a:t>Make the tenure process easier to understand and clearer to new, incoming faculty who have never had to go through the process before.</a:t>
            </a:r>
            <a:endParaRPr lang="en-US" sz="2100" dirty="0">
              <a:cs typeface="Calibri" panose="020F0502020204030204"/>
            </a:endParaRPr>
          </a:p>
          <a:p>
            <a:pPr marL="742950" lvl="1" indent="-285750">
              <a:buFont typeface="Arial"/>
              <a:buChar char="•"/>
            </a:pPr>
            <a:r>
              <a:rPr lang="en-US" sz="2100" dirty="0">
                <a:ea typeface="+mn-lt"/>
                <a:cs typeface="+mn-lt"/>
              </a:rPr>
              <a:t>I appreciate the opportunity to be able to fill this out honestly.</a:t>
            </a:r>
            <a:endParaRPr lang="en-US" sz="2100" dirty="0">
              <a:cs typeface="Calibri" panose="020F0502020204030204"/>
            </a:endParaRPr>
          </a:p>
        </p:txBody>
      </p:sp>
    </p:spTree>
    <p:extLst>
      <p:ext uri="{BB962C8B-B14F-4D97-AF65-F5344CB8AC3E}">
        <p14:creationId xmlns:p14="http://schemas.microsoft.com/office/powerpoint/2010/main" val="1554499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AD0E3-52A0-0694-0648-FC04A1CFFB6A}"/>
              </a:ext>
            </a:extLst>
          </p:cNvPr>
          <p:cNvSpPr>
            <a:spLocks noGrp="1"/>
          </p:cNvSpPr>
          <p:nvPr>
            <p:ph type="title"/>
          </p:nvPr>
        </p:nvSpPr>
        <p:spPr>
          <a:xfrm>
            <a:off x="1451579" y="1294670"/>
            <a:ext cx="9603275" cy="559084"/>
          </a:xfrm>
        </p:spPr>
        <p:txBody>
          <a:bodyPr>
            <a:normAutofit/>
          </a:bodyPr>
          <a:lstStyle/>
          <a:p>
            <a:r>
              <a:rPr lang="en-US"/>
              <a:t>About Our Respondents Continued:</a:t>
            </a:r>
          </a:p>
        </p:txBody>
      </p:sp>
      <p:sp>
        <p:nvSpPr>
          <p:cNvPr id="3" name="Content Placeholder 2">
            <a:extLst>
              <a:ext uri="{FF2B5EF4-FFF2-40B4-BE49-F238E27FC236}">
                <a16:creationId xmlns:a16="http://schemas.microsoft.com/office/drawing/2014/main" id="{A2B74E19-B369-1682-C358-CEC8D43AC801}"/>
              </a:ext>
            </a:extLst>
          </p:cNvPr>
          <p:cNvSpPr>
            <a:spLocks noGrp="1"/>
          </p:cNvSpPr>
          <p:nvPr>
            <p:ph idx="1"/>
          </p:nvPr>
        </p:nvSpPr>
        <p:spPr>
          <a:xfrm>
            <a:off x="1451579" y="2015732"/>
            <a:ext cx="9603275" cy="3450613"/>
          </a:xfrm>
        </p:spPr>
        <p:txBody>
          <a:bodyPr/>
          <a:lstStyle/>
          <a:p>
            <a:r>
              <a:rPr lang="en-US" dirty="0"/>
              <a:t>How did you find the open position?</a:t>
            </a:r>
          </a:p>
          <a:p>
            <a:pPr marL="0" indent="0">
              <a:buNone/>
            </a:pPr>
            <a:endParaRPr lang="en-US" dirty="0"/>
          </a:p>
        </p:txBody>
      </p:sp>
      <p:grpSp>
        <p:nvGrpSpPr>
          <p:cNvPr id="5" name="Group 4">
            <a:extLst>
              <a:ext uri="{FF2B5EF4-FFF2-40B4-BE49-F238E27FC236}">
                <a16:creationId xmlns:a16="http://schemas.microsoft.com/office/drawing/2014/main" id="{A867CA69-4451-4A22-B7FF-BD7831001AF9}"/>
              </a:ext>
            </a:extLst>
          </p:cNvPr>
          <p:cNvGrpSpPr/>
          <p:nvPr/>
        </p:nvGrpSpPr>
        <p:grpSpPr>
          <a:xfrm>
            <a:off x="969820" y="2530764"/>
            <a:ext cx="9291780" cy="2935581"/>
            <a:chOff x="262792" y="0"/>
            <a:chExt cx="5939650" cy="1423284"/>
          </a:xfrm>
        </p:grpSpPr>
        <p:sp>
          <p:nvSpPr>
            <p:cNvPr id="6" name="Rectangle 5">
              <a:extLst>
                <a:ext uri="{FF2B5EF4-FFF2-40B4-BE49-F238E27FC236}">
                  <a16:creationId xmlns:a16="http://schemas.microsoft.com/office/drawing/2014/main" id="{A1DF8171-8475-44BE-8064-2DC87C781CEB}"/>
                </a:ext>
              </a:extLst>
            </p:cNvPr>
            <p:cNvSpPr/>
            <p:nvPr/>
          </p:nvSpPr>
          <p:spPr>
            <a:xfrm>
              <a:off x="1093522" y="57462"/>
              <a:ext cx="638373"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LinkedIn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7" name="Rectangle 6">
              <a:extLst>
                <a:ext uri="{FF2B5EF4-FFF2-40B4-BE49-F238E27FC236}">
                  <a16:creationId xmlns:a16="http://schemas.microsoft.com/office/drawing/2014/main" id="{04586BFA-55AC-4301-B06C-926DFD17633B}"/>
                </a:ext>
              </a:extLst>
            </p:cNvPr>
            <p:cNvSpPr/>
            <p:nvPr/>
          </p:nvSpPr>
          <p:spPr>
            <a:xfrm>
              <a:off x="570750" y="209405"/>
              <a:ext cx="788261" cy="15245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Chronicle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of</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Higher</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Ed </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8" name="Rectangle 7">
              <a:extLst>
                <a:ext uri="{FF2B5EF4-FFF2-40B4-BE49-F238E27FC236}">
                  <a16:creationId xmlns:a16="http://schemas.microsoft.com/office/drawing/2014/main" id="{EC64DF1D-07E8-4EF0-A414-74F869088C09}"/>
                </a:ext>
              </a:extLst>
            </p:cNvPr>
            <p:cNvSpPr/>
            <p:nvPr/>
          </p:nvSpPr>
          <p:spPr>
            <a:xfrm>
              <a:off x="262792" y="348812"/>
              <a:ext cx="1152823"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Subject-specific</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Association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9" name="Rectangle 8">
              <a:extLst>
                <a:ext uri="{FF2B5EF4-FFF2-40B4-BE49-F238E27FC236}">
                  <a16:creationId xmlns:a16="http://schemas.microsoft.com/office/drawing/2014/main" id="{EC40E105-174B-47B8-90D3-7C493347FCFE}"/>
                </a:ext>
              </a:extLst>
            </p:cNvPr>
            <p:cNvSpPr/>
            <p:nvPr/>
          </p:nvSpPr>
          <p:spPr>
            <a:xfrm>
              <a:off x="1059320" y="496620"/>
              <a:ext cx="702808" cy="15659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a:t>
              </a:r>
              <a:r>
                <a:rPr lang="en-US" sz="1000" dirty="0" err="1">
                  <a:solidFill>
                    <a:srgbClr val="222222"/>
                  </a:solidFill>
                  <a:effectLst/>
                  <a:latin typeface="Calibri" panose="020F0502020204030204" pitchFamily="34" charset="0"/>
                  <a:ea typeface="Calibri" panose="020F0502020204030204" pitchFamily="34" charset="0"/>
                </a:rPr>
                <a:t>FaceBook</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0" name="Rectangle 9">
              <a:extLst>
                <a:ext uri="{FF2B5EF4-FFF2-40B4-BE49-F238E27FC236}">
                  <a16:creationId xmlns:a16="http://schemas.microsoft.com/office/drawing/2014/main" id="{2650C624-377A-4626-931E-7B30B3796C92}"/>
                </a:ext>
              </a:extLst>
            </p:cNvPr>
            <p:cNvSpPr/>
            <p:nvPr/>
          </p:nvSpPr>
          <p:spPr>
            <a:xfrm>
              <a:off x="901711" y="646945"/>
              <a:ext cx="513902" cy="15194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VSU</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Website</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1" name="Rectangle 10">
              <a:extLst>
                <a:ext uri="{FF2B5EF4-FFF2-40B4-BE49-F238E27FC236}">
                  <a16:creationId xmlns:a16="http://schemas.microsoft.com/office/drawing/2014/main" id="{7F44A7F4-70D0-407D-9EE1-EB8D8637D7C9}"/>
                </a:ext>
              </a:extLst>
            </p:cNvPr>
            <p:cNvSpPr/>
            <p:nvPr/>
          </p:nvSpPr>
          <p:spPr>
            <a:xfrm>
              <a:off x="773899" y="798890"/>
              <a:ext cx="641712" cy="1456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Inside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Higher</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Ed</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2" name="Rectangle 11">
              <a:extLst>
                <a:ext uri="{FF2B5EF4-FFF2-40B4-BE49-F238E27FC236}">
                  <a16:creationId xmlns:a16="http://schemas.microsoft.com/office/drawing/2014/main" id="{EBA19821-5B2B-4142-96DF-2DA0CF5959A4}"/>
                </a:ext>
              </a:extLst>
            </p:cNvPr>
            <p:cNvSpPr/>
            <p:nvPr/>
          </p:nvSpPr>
          <p:spPr>
            <a:xfrm>
              <a:off x="568393" y="944565"/>
              <a:ext cx="847215" cy="145681"/>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Professional</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Association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3" name="Rectangle 12">
              <a:extLst>
                <a:ext uri="{FF2B5EF4-FFF2-40B4-BE49-F238E27FC236}">
                  <a16:creationId xmlns:a16="http://schemas.microsoft.com/office/drawing/2014/main" id="{C92D7F12-1895-4A9E-BDFC-7C117665FC2F}"/>
                </a:ext>
              </a:extLst>
            </p:cNvPr>
            <p:cNvSpPr/>
            <p:nvPr/>
          </p:nvSpPr>
          <p:spPr>
            <a:xfrm>
              <a:off x="624839" y="1086106"/>
              <a:ext cx="790769" cy="14981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Other</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Please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Write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4" name="Shape 276">
              <a:extLst>
                <a:ext uri="{FF2B5EF4-FFF2-40B4-BE49-F238E27FC236}">
                  <a16:creationId xmlns:a16="http://schemas.microsoft.com/office/drawing/2014/main" id="{0D64EDAF-E7D3-4CF3-AC6D-24052F66218A}"/>
                </a:ext>
              </a:extLst>
            </p:cNvPr>
            <p:cNvSpPr/>
            <p:nvPr/>
          </p:nvSpPr>
          <p:spPr>
            <a:xfrm>
              <a:off x="1621117"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15" name="Rectangle 14">
              <a:extLst>
                <a:ext uri="{FF2B5EF4-FFF2-40B4-BE49-F238E27FC236}">
                  <a16:creationId xmlns:a16="http://schemas.microsoft.com/office/drawing/2014/main" id="{7B4E2051-E129-4073-AD95-77CF4830BB09}"/>
                </a:ext>
              </a:extLst>
            </p:cNvPr>
            <p:cNvSpPr/>
            <p:nvPr/>
          </p:nvSpPr>
          <p:spPr>
            <a:xfrm>
              <a:off x="1585815" y="1264558"/>
              <a:ext cx="9391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0</a:t>
              </a:r>
              <a:endParaRPr lang="en-US" sz="1100">
                <a:solidFill>
                  <a:srgbClr val="000000"/>
                </a:solidFill>
                <a:effectLst/>
                <a:latin typeface="Calibri" panose="020F0502020204030204" pitchFamily="34" charset="0"/>
                <a:ea typeface="Calibri" panose="020F0502020204030204" pitchFamily="34" charset="0"/>
              </a:endParaRPr>
            </a:p>
          </p:txBody>
        </p:sp>
        <p:sp>
          <p:nvSpPr>
            <p:cNvPr id="16" name="Rectangle 15">
              <a:extLst>
                <a:ext uri="{FF2B5EF4-FFF2-40B4-BE49-F238E27FC236}">
                  <a16:creationId xmlns:a16="http://schemas.microsoft.com/office/drawing/2014/main" id="{DEA5B5FC-2ABB-4E70-B65F-A20098F706B0}"/>
                </a:ext>
              </a:extLst>
            </p:cNvPr>
            <p:cNvSpPr/>
            <p:nvPr/>
          </p:nvSpPr>
          <p:spPr>
            <a:xfrm>
              <a:off x="2581755" y="1264558"/>
              <a:ext cx="9391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5</a:t>
              </a:r>
              <a:endParaRPr lang="en-US" sz="1100">
                <a:solidFill>
                  <a:srgbClr val="000000"/>
                </a:solidFill>
                <a:effectLst/>
                <a:latin typeface="Calibri" panose="020F0502020204030204" pitchFamily="34" charset="0"/>
                <a:ea typeface="Calibri" panose="020F0502020204030204" pitchFamily="34" charset="0"/>
              </a:endParaRPr>
            </a:p>
          </p:txBody>
        </p:sp>
        <p:sp>
          <p:nvSpPr>
            <p:cNvPr id="17" name="Rectangle 16">
              <a:extLst>
                <a:ext uri="{FF2B5EF4-FFF2-40B4-BE49-F238E27FC236}">
                  <a16:creationId xmlns:a16="http://schemas.microsoft.com/office/drawing/2014/main" id="{0010B1FE-0C5A-476C-A057-8A22B66EF8C4}"/>
                </a:ext>
              </a:extLst>
            </p:cNvPr>
            <p:cNvSpPr/>
            <p:nvPr/>
          </p:nvSpPr>
          <p:spPr>
            <a:xfrm>
              <a:off x="3542393" y="1264558"/>
              <a:ext cx="18781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10</a:t>
              </a:r>
              <a:endParaRPr lang="en-US" sz="1100">
                <a:solidFill>
                  <a:srgbClr val="000000"/>
                </a:solidFill>
                <a:effectLst/>
                <a:latin typeface="Calibri" panose="020F0502020204030204" pitchFamily="34" charset="0"/>
                <a:ea typeface="Calibri" panose="020F0502020204030204" pitchFamily="34" charset="0"/>
              </a:endParaRPr>
            </a:p>
          </p:txBody>
        </p:sp>
        <p:sp>
          <p:nvSpPr>
            <p:cNvPr id="18" name="Rectangle 17">
              <a:extLst>
                <a:ext uri="{FF2B5EF4-FFF2-40B4-BE49-F238E27FC236}">
                  <a16:creationId xmlns:a16="http://schemas.microsoft.com/office/drawing/2014/main" id="{C22DF43C-2EDF-4908-9875-F5ADB439901B}"/>
                </a:ext>
              </a:extLst>
            </p:cNvPr>
            <p:cNvSpPr/>
            <p:nvPr/>
          </p:nvSpPr>
          <p:spPr>
            <a:xfrm>
              <a:off x="4538334" y="1264558"/>
              <a:ext cx="18781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15</a:t>
              </a:r>
              <a:endParaRPr lang="en-US" sz="1100">
                <a:solidFill>
                  <a:srgbClr val="000000"/>
                </a:solidFill>
                <a:effectLst/>
                <a:latin typeface="Calibri" panose="020F050202020403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33643158-6187-4C73-A19D-72542AFA503F}"/>
                </a:ext>
              </a:extLst>
            </p:cNvPr>
            <p:cNvSpPr/>
            <p:nvPr/>
          </p:nvSpPr>
          <p:spPr>
            <a:xfrm>
              <a:off x="5534274" y="1264558"/>
              <a:ext cx="18781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20</a:t>
              </a:r>
              <a:endParaRPr lang="en-US" sz="1100">
                <a:solidFill>
                  <a:srgbClr val="000000"/>
                </a:solidFill>
                <a:effectLst/>
                <a:latin typeface="Calibri" panose="020F0502020204030204" pitchFamily="34" charset="0"/>
                <a:ea typeface="Calibri" panose="020F0502020204030204" pitchFamily="34" charset="0"/>
              </a:endParaRPr>
            </a:p>
          </p:txBody>
        </p:sp>
        <p:sp>
          <p:nvSpPr>
            <p:cNvPr id="20" name="Shape 50447">
              <a:extLst>
                <a:ext uri="{FF2B5EF4-FFF2-40B4-BE49-F238E27FC236}">
                  <a16:creationId xmlns:a16="http://schemas.microsoft.com/office/drawing/2014/main" id="{74319A18-5C25-473C-8CAB-BE2FF17DCBC3}"/>
                </a:ext>
              </a:extLst>
            </p:cNvPr>
            <p:cNvSpPr/>
            <p:nvPr/>
          </p:nvSpPr>
          <p:spPr>
            <a:xfrm>
              <a:off x="1621117" y="48560"/>
              <a:ext cx="9525" cy="121397"/>
            </a:xfrm>
            <a:custGeom>
              <a:avLst/>
              <a:gdLst/>
              <a:ahLst/>
              <a:cxnLst/>
              <a:rect l="0" t="0" r="0" b="0"/>
              <a:pathLst>
                <a:path w="9525" h="121397">
                  <a:moveTo>
                    <a:pt x="0" y="0"/>
                  </a:moveTo>
                  <a:lnTo>
                    <a:pt x="9525" y="0"/>
                  </a:lnTo>
                  <a:lnTo>
                    <a:pt x="9525" y="121397"/>
                  </a:lnTo>
                  <a:lnTo>
                    <a:pt x="0" y="121397"/>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1" name="Shape 283">
              <a:extLst>
                <a:ext uri="{FF2B5EF4-FFF2-40B4-BE49-F238E27FC236}">
                  <a16:creationId xmlns:a16="http://schemas.microsoft.com/office/drawing/2014/main" id="{66BF2AE0-5709-4193-BF85-CD356DB7CD17}"/>
                </a:ext>
              </a:extLst>
            </p:cNvPr>
            <p:cNvSpPr/>
            <p:nvPr/>
          </p:nvSpPr>
          <p:spPr>
            <a:xfrm>
              <a:off x="1616354" y="53322"/>
              <a:ext cx="19050" cy="114300"/>
            </a:xfrm>
            <a:custGeom>
              <a:avLst/>
              <a:gdLst/>
              <a:ahLst/>
              <a:cxnLst/>
              <a:rect l="0" t="0" r="0" b="0"/>
              <a:pathLst>
                <a:path w="19050" h="114300">
                  <a:moveTo>
                    <a:pt x="0" y="0"/>
                  </a:moveTo>
                  <a:lnTo>
                    <a:pt x="19050" y="0"/>
                  </a:lnTo>
                  <a:lnTo>
                    <a:pt x="19050" y="114300"/>
                  </a:lnTo>
                  <a:lnTo>
                    <a:pt x="0" y="1143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2" name="Shape 50448">
              <a:extLst>
                <a:ext uri="{FF2B5EF4-FFF2-40B4-BE49-F238E27FC236}">
                  <a16:creationId xmlns:a16="http://schemas.microsoft.com/office/drawing/2014/main" id="{52133379-E91E-4EF0-96AD-F6700483B09C}"/>
                </a:ext>
              </a:extLst>
            </p:cNvPr>
            <p:cNvSpPr/>
            <p:nvPr/>
          </p:nvSpPr>
          <p:spPr>
            <a:xfrm>
              <a:off x="1621117" y="194235"/>
              <a:ext cx="1991880" cy="121397"/>
            </a:xfrm>
            <a:custGeom>
              <a:avLst/>
              <a:gdLst/>
              <a:ahLst/>
              <a:cxnLst/>
              <a:rect l="0" t="0" r="0" b="0"/>
              <a:pathLst>
                <a:path w="1991880" h="121397">
                  <a:moveTo>
                    <a:pt x="0" y="0"/>
                  </a:moveTo>
                  <a:lnTo>
                    <a:pt x="1991880" y="0"/>
                  </a:lnTo>
                  <a:lnTo>
                    <a:pt x="1991880" y="121397"/>
                  </a:lnTo>
                  <a:lnTo>
                    <a:pt x="0" y="121397"/>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3" name="Shape 285">
              <a:extLst>
                <a:ext uri="{FF2B5EF4-FFF2-40B4-BE49-F238E27FC236}">
                  <a16:creationId xmlns:a16="http://schemas.microsoft.com/office/drawing/2014/main" id="{ECA5DFAF-D9C9-4A3F-B072-B706052687F7}"/>
                </a:ext>
              </a:extLst>
            </p:cNvPr>
            <p:cNvSpPr/>
            <p:nvPr/>
          </p:nvSpPr>
          <p:spPr>
            <a:xfrm>
              <a:off x="1625879" y="198997"/>
              <a:ext cx="1981200" cy="114300"/>
            </a:xfrm>
            <a:custGeom>
              <a:avLst/>
              <a:gdLst/>
              <a:ahLst/>
              <a:cxnLst/>
              <a:rect l="0" t="0" r="0" b="0"/>
              <a:pathLst>
                <a:path w="1981200" h="114300">
                  <a:moveTo>
                    <a:pt x="0" y="0"/>
                  </a:moveTo>
                  <a:lnTo>
                    <a:pt x="1981200" y="0"/>
                  </a:lnTo>
                  <a:lnTo>
                    <a:pt x="1981200" y="114300"/>
                  </a:lnTo>
                  <a:lnTo>
                    <a:pt x="0" y="1143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4" name="Shape 50449">
              <a:extLst>
                <a:ext uri="{FF2B5EF4-FFF2-40B4-BE49-F238E27FC236}">
                  <a16:creationId xmlns:a16="http://schemas.microsoft.com/office/drawing/2014/main" id="{229607F3-E04E-4A28-A9A6-E254F37ED944}"/>
                </a:ext>
              </a:extLst>
            </p:cNvPr>
            <p:cNvSpPr/>
            <p:nvPr/>
          </p:nvSpPr>
          <p:spPr>
            <a:xfrm>
              <a:off x="1621117" y="339910"/>
              <a:ext cx="398376" cy="121397"/>
            </a:xfrm>
            <a:custGeom>
              <a:avLst/>
              <a:gdLst/>
              <a:ahLst/>
              <a:cxnLst/>
              <a:rect l="0" t="0" r="0" b="0"/>
              <a:pathLst>
                <a:path w="398376" h="121397">
                  <a:moveTo>
                    <a:pt x="0" y="0"/>
                  </a:moveTo>
                  <a:lnTo>
                    <a:pt x="398376" y="0"/>
                  </a:lnTo>
                  <a:lnTo>
                    <a:pt x="398376" y="121397"/>
                  </a:lnTo>
                  <a:lnTo>
                    <a:pt x="0" y="121397"/>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5" name="Shape 287">
              <a:extLst>
                <a:ext uri="{FF2B5EF4-FFF2-40B4-BE49-F238E27FC236}">
                  <a16:creationId xmlns:a16="http://schemas.microsoft.com/office/drawing/2014/main" id="{92E864DD-32F4-4E70-ADB7-D45C30758639}"/>
                </a:ext>
              </a:extLst>
            </p:cNvPr>
            <p:cNvSpPr/>
            <p:nvPr/>
          </p:nvSpPr>
          <p:spPr>
            <a:xfrm>
              <a:off x="1625879" y="344672"/>
              <a:ext cx="390525" cy="114300"/>
            </a:xfrm>
            <a:custGeom>
              <a:avLst/>
              <a:gdLst/>
              <a:ahLst/>
              <a:cxnLst/>
              <a:rect l="0" t="0" r="0" b="0"/>
              <a:pathLst>
                <a:path w="390525" h="114300">
                  <a:moveTo>
                    <a:pt x="0" y="0"/>
                  </a:moveTo>
                  <a:lnTo>
                    <a:pt x="390525" y="0"/>
                  </a:lnTo>
                  <a:lnTo>
                    <a:pt x="390525" y="114300"/>
                  </a:lnTo>
                  <a:lnTo>
                    <a:pt x="0" y="1143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6" name="Shape 50450">
              <a:extLst>
                <a:ext uri="{FF2B5EF4-FFF2-40B4-BE49-F238E27FC236}">
                  <a16:creationId xmlns:a16="http://schemas.microsoft.com/office/drawing/2014/main" id="{8CF960CF-7CC9-464F-99A9-CA388EFAB3F5}"/>
                </a:ext>
              </a:extLst>
            </p:cNvPr>
            <p:cNvSpPr/>
            <p:nvPr/>
          </p:nvSpPr>
          <p:spPr>
            <a:xfrm>
              <a:off x="1621117" y="485589"/>
              <a:ext cx="9525" cy="121397"/>
            </a:xfrm>
            <a:custGeom>
              <a:avLst/>
              <a:gdLst/>
              <a:ahLst/>
              <a:cxnLst/>
              <a:rect l="0" t="0" r="0" b="0"/>
              <a:pathLst>
                <a:path w="9525" h="121397">
                  <a:moveTo>
                    <a:pt x="0" y="0"/>
                  </a:moveTo>
                  <a:lnTo>
                    <a:pt x="9525" y="0"/>
                  </a:lnTo>
                  <a:lnTo>
                    <a:pt x="9525" y="121397"/>
                  </a:lnTo>
                  <a:lnTo>
                    <a:pt x="0" y="121397"/>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7" name="Shape 289">
              <a:extLst>
                <a:ext uri="{FF2B5EF4-FFF2-40B4-BE49-F238E27FC236}">
                  <a16:creationId xmlns:a16="http://schemas.microsoft.com/office/drawing/2014/main" id="{EC7B4873-D1DF-4F13-9A58-E7CA32273EF2}"/>
                </a:ext>
              </a:extLst>
            </p:cNvPr>
            <p:cNvSpPr/>
            <p:nvPr/>
          </p:nvSpPr>
          <p:spPr>
            <a:xfrm>
              <a:off x="1616354" y="490351"/>
              <a:ext cx="19050" cy="114300"/>
            </a:xfrm>
            <a:custGeom>
              <a:avLst/>
              <a:gdLst/>
              <a:ahLst/>
              <a:cxnLst/>
              <a:rect l="0" t="0" r="0" b="0"/>
              <a:pathLst>
                <a:path w="19050" h="114300">
                  <a:moveTo>
                    <a:pt x="0" y="0"/>
                  </a:moveTo>
                  <a:lnTo>
                    <a:pt x="19050" y="0"/>
                  </a:lnTo>
                  <a:lnTo>
                    <a:pt x="19050" y="114300"/>
                  </a:lnTo>
                  <a:lnTo>
                    <a:pt x="0" y="1143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8" name="Shape 50451">
              <a:extLst>
                <a:ext uri="{FF2B5EF4-FFF2-40B4-BE49-F238E27FC236}">
                  <a16:creationId xmlns:a16="http://schemas.microsoft.com/office/drawing/2014/main" id="{4AC01344-F207-4862-8392-A254ACAD20C0}"/>
                </a:ext>
              </a:extLst>
            </p:cNvPr>
            <p:cNvSpPr/>
            <p:nvPr/>
          </p:nvSpPr>
          <p:spPr>
            <a:xfrm>
              <a:off x="1621117" y="631264"/>
              <a:ext cx="2788633" cy="121397"/>
            </a:xfrm>
            <a:custGeom>
              <a:avLst/>
              <a:gdLst/>
              <a:ahLst/>
              <a:cxnLst/>
              <a:rect l="0" t="0" r="0" b="0"/>
              <a:pathLst>
                <a:path w="2788633" h="121397">
                  <a:moveTo>
                    <a:pt x="0" y="0"/>
                  </a:moveTo>
                  <a:lnTo>
                    <a:pt x="2788633" y="0"/>
                  </a:lnTo>
                  <a:lnTo>
                    <a:pt x="2788633" y="121397"/>
                  </a:lnTo>
                  <a:lnTo>
                    <a:pt x="0" y="121397"/>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9" name="Shape 291">
              <a:extLst>
                <a:ext uri="{FF2B5EF4-FFF2-40B4-BE49-F238E27FC236}">
                  <a16:creationId xmlns:a16="http://schemas.microsoft.com/office/drawing/2014/main" id="{BCE0441D-19FE-4CF8-B7D0-265F343474D7}"/>
                </a:ext>
              </a:extLst>
            </p:cNvPr>
            <p:cNvSpPr/>
            <p:nvPr/>
          </p:nvSpPr>
          <p:spPr>
            <a:xfrm>
              <a:off x="1625879" y="636026"/>
              <a:ext cx="2781300" cy="114300"/>
            </a:xfrm>
            <a:custGeom>
              <a:avLst/>
              <a:gdLst/>
              <a:ahLst/>
              <a:cxnLst/>
              <a:rect l="0" t="0" r="0" b="0"/>
              <a:pathLst>
                <a:path w="2781300" h="114300">
                  <a:moveTo>
                    <a:pt x="0" y="0"/>
                  </a:moveTo>
                  <a:lnTo>
                    <a:pt x="2781300" y="0"/>
                  </a:lnTo>
                  <a:lnTo>
                    <a:pt x="2781300" y="114300"/>
                  </a:lnTo>
                  <a:lnTo>
                    <a:pt x="0" y="1143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30" name="Shape 50452">
              <a:extLst>
                <a:ext uri="{FF2B5EF4-FFF2-40B4-BE49-F238E27FC236}">
                  <a16:creationId xmlns:a16="http://schemas.microsoft.com/office/drawing/2014/main" id="{01496DBB-650A-4DB9-87B6-508358B8B475}"/>
                </a:ext>
              </a:extLst>
            </p:cNvPr>
            <p:cNvSpPr/>
            <p:nvPr/>
          </p:nvSpPr>
          <p:spPr>
            <a:xfrm>
              <a:off x="1621117" y="776943"/>
              <a:ext cx="796752" cy="121397"/>
            </a:xfrm>
            <a:custGeom>
              <a:avLst/>
              <a:gdLst/>
              <a:ahLst/>
              <a:cxnLst/>
              <a:rect l="0" t="0" r="0" b="0"/>
              <a:pathLst>
                <a:path w="796752" h="121397">
                  <a:moveTo>
                    <a:pt x="0" y="0"/>
                  </a:moveTo>
                  <a:lnTo>
                    <a:pt x="796752" y="0"/>
                  </a:lnTo>
                  <a:lnTo>
                    <a:pt x="796752" y="121397"/>
                  </a:lnTo>
                  <a:lnTo>
                    <a:pt x="0" y="121397"/>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31" name="Shape 293">
              <a:extLst>
                <a:ext uri="{FF2B5EF4-FFF2-40B4-BE49-F238E27FC236}">
                  <a16:creationId xmlns:a16="http://schemas.microsoft.com/office/drawing/2014/main" id="{580C4F4A-681D-4228-9FA3-26194CB3059F}"/>
                </a:ext>
              </a:extLst>
            </p:cNvPr>
            <p:cNvSpPr/>
            <p:nvPr/>
          </p:nvSpPr>
          <p:spPr>
            <a:xfrm>
              <a:off x="1625879" y="781706"/>
              <a:ext cx="790575" cy="114300"/>
            </a:xfrm>
            <a:custGeom>
              <a:avLst/>
              <a:gdLst/>
              <a:ahLst/>
              <a:cxnLst/>
              <a:rect l="0" t="0" r="0" b="0"/>
              <a:pathLst>
                <a:path w="790575" h="114300">
                  <a:moveTo>
                    <a:pt x="0" y="0"/>
                  </a:moveTo>
                  <a:lnTo>
                    <a:pt x="790575" y="0"/>
                  </a:lnTo>
                  <a:lnTo>
                    <a:pt x="790575" y="114300"/>
                  </a:lnTo>
                  <a:lnTo>
                    <a:pt x="0" y="1143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32" name="Shape 50453">
              <a:extLst>
                <a:ext uri="{FF2B5EF4-FFF2-40B4-BE49-F238E27FC236}">
                  <a16:creationId xmlns:a16="http://schemas.microsoft.com/office/drawing/2014/main" id="{ABF72B3C-6963-4760-B807-C54A2D50F717}"/>
                </a:ext>
              </a:extLst>
            </p:cNvPr>
            <p:cNvSpPr/>
            <p:nvPr/>
          </p:nvSpPr>
          <p:spPr>
            <a:xfrm>
              <a:off x="1621117" y="922618"/>
              <a:ext cx="1195128" cy="121397"/>
            </a:xfrm>
            <a:custGeom>
              <a:avLst/>
              <a:gdLst/>
              <a:ahLst/>
              <a:cxnLst/>
              <a:rect l="0" t="0" r="0" b="0"/>
              <a:pathLst>
                <a:path w="1195128" h="121397">
                  <a:moveTo>
                    <a:pt x="0" y="0"/>
                  </a:moveTo>
                  <a:lnTo>
                    <a:pt x="1195128" y="0"/>
                  </a:lnTo>
                  <a:lnTo>
                    <a:pt x="1195128" y="121397"/>
                  </a:lnTo>
                  <a:lnTo>
                    <a:pt x="0" y="121397"/>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33" name="Shape 295">
              <a:extLst>
                <a:ext uri="{FF2B5EF4-FFF2-40B4-BE49-F238E27FC236}">
                  <a16:creationId xmlns:a16="http://schemas.microsoft.com/office/drawing/2014/main" id="{FE52E31B-F255-4403-AF93-7DA0E7C3C6F3}"/>
                </a:ext>
              </a:extLst>
            </p:cNvPr>
            <p:cNvSpPr/>
            <p:nvPr/>
          </p:nvSpPr>
          <p:spPr>
            <a:xfrm>
              <a:off x="1625879" y="927381"/>
              <a:ext cx="1181100" cy="114300"/>
            </a:xfrm>
            <a:custGeom>
              <a:avLst/>
              <a:gdLst/>
              <a:ahLst/>
              <a:cxnLst/>
              <a:rect l="0" t="0" r="0" b="0"/>
              <a:pathLst>
                <a:path w="1181100" h="114300">
                  <a:moveTo>
                    <a:pt x="0" y="0"/>
                  </a:moveTo>
                  <a:lnTo>
                    <a:pt x="1181100" y="0"/>
                  </a:lnTo>
                  <a:lnTo>
                    <a:pt x="1181100" y="114300"/>
                  </a:lnTo>
                  <a:lnTo>
                    <a:pt x="0" y="1143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34" name="Shape 50454">
              <a:extLst>
                <a:ext uri="{FF2B5EF4-FFF2-40B4-BE49-F238E27FC236}">
                  <a16:creationId xmlns:a16="http://schemas.microsoft.com/office/drawing/2014/main" id="{03866DA0-FBCF-4F5B-A28A-2C578DA33067}"/>
                </a:ext>
              </a:extLst>
            </p:cNvPr>
            <p:cNvSpPr/>
            <p:nvPr/>
          </p:nvSpPr>
          <p:spPr>
            <a:xfrm>
              <a:off x="1621117" y="1068293"/>
              <a:ext cx="4581325" cy="121397"/>
            </a:xfrm>
            <a:custGeom>
              <a:avLst/>
              <a:gdLst/>
              <a:ahLst/>
              <a:cxnLst/>
              <a:rect l="0" t="0" r="0" b="0"/>
              <a:pathLst>
                <a:path w="4581325" h="121397">
                  <a:moveTo>
                    <a:pt x="0" y="0"/>
                  </a:moveTo>
                  <a:lnTo>
                    <a:pt x="4581325" y="0"/>
                  </a:lnTo>
                  <a:lnTo>
                    <a:pt x="4581325" y="121397"/>
                  </a:lnTo>
                  <a:lnTo>
                    <a:pt x="0" y="121397"/>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35" name="Shape 297">
              <a:extLst>
                <a:ext uri="{FF2B5EF4-FFF2-40B4-BE49-F238E27FC236}">
                  <a16:creationId xmlns:a16="http://schemas.microsoft.com/office/drawing/2014/main" id="{0B8136B4-0D3A-457D-B1C3-14B4050A6B5E}"/>
                </a:ext>
              </a:extLst>
            </p:cNvPr>
            <p:cNvSpPr/>
            <p:nvPr/>
          </p:nvSpPr>
          <p:spPr>
            <a:xfrm>
              <a:off x="1625879" y="1073055"/>
              <a:ext cx="4572000" cy="114300"/>
            </a:xfrm>
            <a:custGeom>
              <a:avLst/>
              <a:gdLst/>
              <a:ahLst/>
              <a:cxnLst/>
              <a:rect l="0" t="0" r="0" b="0"/>
              <a:pathLst>
                <a:path w="4572000" h="114300">
                  <a:moveTo>
                    <a:pt x="0" y="0"/>
                  </a:moveTo>
                  <a:lnTo>
                    <a:pt x="4572000" y="0"/>
                  </a:lnTo>
                  <a:lnTo>
                    <a:pt x="4572000" y="114300"/>
                  </a:lnTo>
                  <a:lnTo>
                    <a:pt x="0" y="1143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grpSp>
    </p:spTree>
    <p:extLst>
      <p:ext uri="{BB962C8B-B14F-4D97-AF65-F5344CB8AC3E}">
        <p14:creationId xmlns:p14="http://schemas.microsoft.com/office/powerpoint/2010/main" val="1802176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AD0E3-52A0-0694-0648-FC04A1CFFB6A}"/>
              </a:ext>
            </a:extLst>
          </p:cNvPr>
          <p:cNvSpPr>
            <a:spLocks noGrp="1"/>
          </p:cNvSpPr>
          <p:nvPr>
            <p:ph type="title"/>
          </p:nvPr>
        </p:nvSpPr>
        <p:spPr>
          <a:xfrm>
            <a:off x="1451579" y="1294670"/>
            <a:ext cx="9603275" cy="559084"/>
          </a:xfrm>
        </p:spPr>
        <p:txBody>
          <a:bodyPr/>
          <a:lstStyle/>
          <a:p>
            <a:r>
              <a:rPr lang="en-US" dirty="0"/>
              <a:t>Application Process:</a:t>
            </a:r>
          </a:p>
        </p:txBody>
      </p:sp>
      <p:sp>
        <p:nvSpPr>
          <p:cNvPr id="3" name="Content Placeholder 2">
            <a:extLst>
              <a:ext uri="{FF2B5EF4-FFF2-40B4-BE49-F238E27FC236}">
                <a16:creationId xmlns:a16="http://schemas.microsoft.com/office/drawing/2014/main" id="{A2B74E19-B369-1682-C358-CEC8D43AC801}"/>
              </a:ext>
            </a:extLst>
          </p:cNvPr>
          <p:cNvSpPr>
            <a:spLocks noGrp="1"/>
          </p:cNvSpPr>
          <p:nvPr>
            <p:ph idx="1"/>
          </p:nvPr>
        </p:nvSpPr>
        <p:spPr/>
        <p:txBody>
          <a:bodyPr/>
          <a:lstStyle/>
          <a:p>
            <a:r>
              <a:rPr lang="en-US" dirty="0"/>
              <a:t>What attracted you to VSU ? </a:t>
            </a:r>
          </a:p>
        </p:txBody>
      </p:sp>
      <p:grpSp>
        <p:nvGrpSpPr>
          <p:cNvPr id="45" name="Group 44">
            <a:extLst>
              <a:ext uri="{FF2B5EF4-FFF2-40B4-BE49-F238E27FC236}">
                <a16:creationId xmlns:a16="http://schemas.microsoft.com/office/drawing/2014/main" id="{93040C55-7D5E-49DC-B6B3-21AD2F721C60}"/>
              </a:ext>
            </a:extLst>
          </p:cNvPr>
          <p:cNvGrpSpPr/>
          <p:nvPr/>
        </p:nvGrpSpPr>
        <p:grpSpPr>
          <a:xfrm>
            <a:off x="1451581" y="2526384"/>
            <a:ext cx="7245263" cy="2939961"/>
            <a:chOff x="1" y="0"/>
            <a:chExt cx="6276394" cy="1270886"/>
          </a:xfrm>
        </p:grpSpPr>
        <p:sp>
          <p:nvSpPr>
            <p:cNvPr id="46" name="Rectangle 45">
              <a:extLst>
                <a:ext uri="{FF2B5EF4-FFF2-40B4-BE49-F238E27FC236}">
                  <a16:creationId xmlns:a16="http://schemas.microsoft.com/office/drawing/2014/main" id="{E0B52F3A-9A23-4AB8-A8D8-D736BD8CC308}"/>
                </a:ext>
              </a:extLst>
            </p:cNvPr>
            <p:cNvSpPr/>
            <p:nvPr/>
          </p:nvSpPr>
          <p:spPr>
            <a:xfrm>
              <a:off x="1" y="22497"/>
              <a:ext cx="189243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Comprehensive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Regional</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University</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47" name="Rectangle 46">
              <a:extLst>
                <a:ext uri="{FF2B5EF4-FFF2-40B4-BE49-F238E27FC236}">
                  <a16:creationId xmlns:a16="http://schemas.microsoft.com/office/drawing/2014/main" id="{C3218969-9B36-4DC9-99B6-E03FD2541F2E}"/>
                </a:ext>
              </a:extLst>
            </p:cNvPr>
            <p:cNvSpPr/>
            <p:nvPr/>
          </p:nvSpPr>
          <p:spPr>
            <a:xfrm>
              <a:off x="1538036" y="121561"/>
              <a:ext cx="42383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Location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48" name="Rectangle 47">
              <a:extLst>
                <a:ext uri="{FF2B5EF4-FFF2-40B4-BE49-F238E27FC236}">
                  <a16:creationId xmlns:a16="http://schemas.microsoft.com/office/drawing/2014/main" id="{6914721C-9109-419F-8876-0CEEDD82B2E3}"/>
                </a:ext>
              </a:extLst>
            </p:cNvPr>
            <p:cNvSpPr/>
            <p:nvPr/>
          </p:nvSpPr>
          <p:spPr>
            <a:xfrm>
              <a:off x="754885" y="220620"/>
              <a:ext cx="1206987"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College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Achievements</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49" name="Rectangle 48">
              <a:extLst>
                <a:ext uri="{FF2B5EF4-FFF2-40B4-BE49-F238E27FC236}">
                  <a16:creationId xmlns:a16="http://schemas.microsoft.com/office/drawing/2014/main" id="{33E0B30D-B416-4605-9F65-727FE1127FD7}"/>
                </a:ext>
              </a:extLst>
            </p:cNvPr>
            <p:cNvSpPr/>
            <p:nvPr/>
          </p:nvSpPr>
          <p:spPr>
            <a:xfrm>
              <a:off x="790094" y="319679"/>
              <a:ext cx="1171778"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Professional</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Potential</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0" name="Rectangle 49">
              <a:extLst>
                <a:ext uri="{FF2B5EF4-FFF2-40B4-BE49-F238E27FC236}">
                  <a16:creationId xmlns:a16="http://schemas.microsoft.com/office/drawing/2014/main" id="{71058A26-E703-4B80-B1EB-58473CD10658}"/>
                </a:ext>
              </a:extLst>
            </p:cNvPr>
            <p:cNvSpPr/>
            <p:nvPr/>
          </p:nvSpPr>
          <p:spPr>
            <a:xfrm>
              <a:off x="1559297" y="418738"/>
              <a:ext cx="47053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Benefits</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1" name="Rectangle 50">
              <a:extLst>
                <a:ext uri="{FF2B5EF4-FFF2-40B4-BE49-F238E27FC236}">
                  <a16:creationId xmlns:a16="http://schemas.microsoft.com/office/drawing/2014/main" id="{7D14CE75-67E8-4119-9E41-38F99804E5ED}"/>
                </a:ext>
              </a:extLst>
            </p:cNvPr>
            <p:cNvSpPr/>
            <p:nvPr/>
          </p:nvSpPr>
          <p:spPr>
            <a:xfrm>
              <a:off x="747943" y="517797"/>
              <a:ext cx="1213927"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Student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Type/Diversity</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2" name="Rectangle 51">
              <a:extLst>
                <a:ext uri="{FF2B5EF4-FFF2-40B4-BE49-F238E27FC236}">
                  <a16:creationId xmlns:a16="http://schemas.microsoft.com/office/drawing/2014/main" id="{BC0214BA-C6AA-4AE4-9B15-5B388603D61A}"/>
                </a:ext>
              </a:extLst>
            </p:cNvPr>
            <p:cNvSpPr/>
            <p:nvPr/>
          </p:nvSpPr>
          <p:spPr>
            <a:xfrm>
              <a:off x="811417" y="616861"/>
              <a:ext cx="1150453"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Doctoral/Professional</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3" name="Rectangle 52">
              <a:extLst>
                <a:ext uri="{FF2B5EF4-FFF2-40B4-BE49-F238E27FC236}">
                  <a16:creationId xmlns:a16="http://schemas.microsoft.com/office/drawing/2014/main" id="{37D030DC-DB25-45B8-9DBD-0C7A13C63B75}"/>
                </a:ext>
              </a:extLst>
            </p:cNvPr>
            <p:cNvSpPr/>
            <p:nvPr/>
          </p:nvSpPr>
          <p:spPr>
            <a:xfrm>
              <a:off x="1086890" y="715920"/>
              <a:ext cx="874980"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Faculty</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Diversity</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4" name="Rectangle 53">
              <a:extLst>
                <a:ext uri="{FF2B5EF4-FFF2-40B4-BE49-F238E27FC236}">
                  <a16:creationId xmlns:a16="http://schemas.microsoft.com/office/drawing/2014/main" id="{5BD61FCA-8465-447B-B77E-6C546E548DDD}"/>
                </a:ext>
              </a:extLst>
            </p:cNvPr>
            <p:cNvSpPr/>
            <p:nvPr/>
          </p:nvSpPr>
          <p:spPr>
            <a:xfrm>
              <a:off x="792576" y="814979"/>
              <a:ext cx="1150454"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Temperature/Weather</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5" name="Rectangle 54">
              <a:extLst>
                <a:ext uri="{FF2B5EF4-FFF2-40B4-BE49-F238E27FC236}">
                  <a16:creationId xmlns:a16="http://schemas.microsoft.com/office/drawing/2014/main" id="{4F4BAFAA-BBC1-464C-9782-72B1E8FF695B}"/>
                </a:ext>
              </a:extLst>
            </p:cNvPr>
            <p:cNvSpPr/>
            <p:nvPr/>
          </p:nvSpPr>
          <p:spPr>
            <a:xfrm>
              <a:off x="1538035" y="914038"/>
              <a:ext cx="440790"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Salary</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6" name="Rectangle 55">
              <a:extLst>
                <a:ext uri="{FF2B5EF4-FFF2-40B4-BE49-F238E27FC236}">
                  <a16:creationId xmlns:a16="http://schemas.microsoft.com/office/drawing/2014/main" id="{463751B3-4F86-4C8B-9E53-4906F631EAA4}"/>
                </a:ext>
              </a:extLst>
            </p:cNvPr>
            <p:cNvSpPr/>
            <p:nvPr/>
          </p:nvSpPr>
          <p:spPr>
            <a:xfrm>
              <a:off x="303184" y="1013097"/>
              <a:ext cx="1658687"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Focus</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on</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Teaching</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Excellence</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7" name="Rectangle 56">
              <a:extLst>
                <a:ext uri="{FF2B5EF4-FFF2-40B4-BE49-F238E27FC236}">
                  <a16:creationId xmlns:a16="http://schemas.microsoft.com/office/drawing/2014/main" id="{BCAB4D12-E5E7-4036-91F7-CA57DCAD7975}"/>
                </a:ext>
              </a:extLst>
            </p:cNvPr>
            <p:cNvSpPr/>
            <p:nvPr/>
          </p:nvSpPr>
          <p:spPr>
            <a:xfrm>
              <a:off x="729222" y="1112161"/>
              <a:ext cx="1213807"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Other</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Please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Write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In</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58" name="Shape 383">
              <a:extLst>
                <a:ext uri="{FF2B5EF4-FFF2-40B4-BE49-F238E27FC236}">
                  <a16:creationId xmlns:a16="http://schemas.microsoft.com/office/drawing/2014/main" id="{34D0EE8A-72C4-4A2F-BDB7-E3979DF1F106}"/>
                </a:ext>
              </a:extLst>
            </p:cNvPr>
            <p:cNvSpPr/>
            <p:nvPr/>
          </p:nvSpPr>
          <p:spPr>
            <a:xfrm>
              <a:off x="2065630"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59" name="Shape 50559">
              <a:extLst>
                <a:ext uri="{FF2B5EF4-FFF2-40B4-BE49-F238E27FC236}">
                  <a16:creationId xmlns:a16="http://schemas.microsoft.com/office/drawing/2014/main" id="{BA6579A8-9879-4541-8DC6-E47E8F4BB387}"/>
                </a:ext>
              </a:extLst>
            </p:cNvPr>
            <p:cNvSpPr/>
            <p:nvPr/>
          </p:nvSpPr>
          <p:spPr>
            <a:xfrm>
              <a:off x="2065630" y="33022"/>
              <a:ext cx="3368612" cy="82550"/>
            </a:xfrm>
            <a:custGeom>
              <a:avLst/>
              <a:gdLst/>
              <a:ahLst/>
              <a:cxnLst/>
              <a:rect l="0" t="0" r="0" b="0"/>
              <a:pathLst>
                <a:path w="3368612" h="82550">
                  <a:moveTo>
                    <a:pt x="0" y="0"/>
                  </a:moveTo>
                  <a:lnTo>
                    <a:pt x="3368612" y="0"/>
                  </a:lnTo>
                  <a:lnTo>
                    <a:pt x="3368612"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60" name="Shape 391">
              <a:extLst>
                <a:ext uri="{FF2B5EF4-FFF2-40B4-BE49-F238E27FC236}">
                  <a16:creationId xmlns:a16="http://schemas.microsoft.com/office/drawing/2014/main" id="{AB285005-9F7F-4ECF-8136-53DE1215B553}"/>
                </a:ext>
              </a:extLst>
            </p:cNvPr>
            <p:cNvSpPr/>
            <p:nvPr/>
          </p:nvSpPr>
          <p:spPr>
            <a:xfrm>
              <a:off x="2070392" y="37785"/>
              <a:ext cx="3362325" cy="76200"/>
            </a:xfrm>
            <a:custGeom>
              <a:avLst/>
              <a:gdLst/>
              <a:ahLst/>
              <a:cxnLst/>
              <a:rect l="0" t="0" r="0" b="0"/>
              <a:pathLst>
                <a:path w="3362325" h="76200">
                  <a:moveTo>
                    <a:pt x="0" y="0"/>
                  </a:moveTo>
                  <a:lnTo>
                    <a:pt x="3362325" y="0"/>
                  </a:lnTo>
                  <a:lnTo>
                    <a:pt x="3362325"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61" name="Shape 50560">
              <a:extLst>
                <a:ext uri="{FF2B5EF4-FFF2-40B4-BE49-F238E27FC236}">
                  <a16:creationId xmlns:a16="http://schemas.microsoft.com/office/drawing/2014/main" id="{3E78AD4B-9F8E-4856-9E11-5EBDAD823175}"/>
                </a:ext>
              </a:extLst>
            </p:cNvPr>
            <p:cNvSpPr/>
            <p:nvPr/>
          </p:nvSpPr>
          <p:spPr>
            <a:xfrm>
              <a:off x="2065630" y="132081"/>
              <a:ext cx="4042334" cy="82550"/>
            </a:xfrm>
            <a:custGeom>
              <a:avLst/>
              <a:gdLst/>
              <a:ahLst/>
              <a:cxnLst/>
              <a:rect l="0" t="0" r="0" b="0"/>
              <a:pathLst>
                <a:path w="4042334" h="82550">
                  <a:moveTo>
                    <a:pt x="0" y="0"/>
                  </a:moveTo>
                  <a:lnTo>
                    <a:pt x="4042334" y="0"/>
                  </a:lnTo>
                  <a:lnTo>
                    <a:pt x="4042334"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62" name="Shape 393">
              <a:extLst>
                <a:ext uri="{FF2B5EF4-FFF2-40B4-BE49-F238E27FC236}">
                  <a16:creationId xmlns:a16="http://schemas.microsoft.com/office/drawing/2014/main" id="{BDC0143D-70B8-48C6-8403-AF7B6CDCAE7C}"/>
                </a:ext>
              </a:extLst>
            </p:cNvPr>
            <p:cNvSpPr/>
            <p:nvPr/>
          </p:nvSpPr>
          <p:spPr>
            <a:xfrm>
              <a:off x="2070392" y="136844"/>
              <a:ext cx="4029075" cy="76200"/>
            </a:xfrm>
            <a:custGeom>
              <a:avLst/>
              <a:gdLst/>
              <a:ahLst/>
              <a:cxnLst/>
              <a:rect l="0" t="0" r="0" b="0"/>
              <a:pathLst>
                <a:path w="4029075" h="76200">
                  <a:moveTo>
                    <a:pt x="0" y="0"/>
                  </a:moveTo>
                  <a:lnTo>
                    <a:pt x="4029075" y="0"/>
                  </a:lnTo>
                  <a:lnTo>
                    <a:pt x="4029075"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63" name="Shape 50561">
              <a:extLst>
                <a:ext uri="{FF2B5EF4-FFF2-40B4-BE49-F238E27FC236}">
                  <a16:creationId xmlns:a16="http://schemas.microsoft.com/office/drawing/2014/main" id="{2A83B6F0-BED2-4942-9562-445E30D1D20E}"/>
                </a:ext>
              </a:extLst>
            </p:cNvPr>
            <p:cNvSpPr/>
            <p:nvPr/>
          </p:nvSpPr>
          <p:spPr>
            <a:xfrm>
              <a:off x="2065630" y="231140"/>
              <a:ext cx="673722" cy="82550"/>
            </a:xfrm>
            <a:custGeom>
              <a:avLst/>
              <a:gdLst/>
              <a:ahLst/>
              <a:cxnLst/>
              <a:rect l="0" t="0" r="0" b="0"/>
              <a:pathLst>
                <a:path w="673722" h="82550">
                  <a:moveTo>
                    <a:pt x="0" y="0"/>
                  </a:moveTo>
                  <a:lnTo>
                    <a:pt x="673722" y="0"/>
                  </a:lnTo>
                  <a:lnTo>
                    <a:pt x="673722"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64" name="Shape 395">
              <a:extLst>
                <a:ext uri="{FF2B5EF4-FFF2-40B4-BE49-F238E27FC236}">
                  <a16:creationId xmlns:a16="http://schemas.microsoft.com/office/drawing/2014/main" id="{73D9FFA7-945D-42C8-9105-30C2E1197E9E}"/>
                </a:ext>
              </a:extLst>
            </p:cNvPr>
            <p:cNvSpPr/>
            <p:nvPr/>
          </p:nvSpPr>
          <p:spPr>
            <a:xfrm>
              <a:off x="2070392" y="235903"/>
              <a:ext cx="666750" cy="76200"/>
            </a:xfrm>
            <a:custGeom>
              <a:avLst/>
              <a:gdLst/>
              <a:ahLst/>
              <a:cxnLst/>
              <a:rect l="0" t="0" r="0" b="0"/>
              <a:pathLst>
                <a:path w="666750" h="76200">
                  <a:moveTo>
                    <a:pt x="0" y="0"/>
                  </a:moveTo>
                  <a:lnTo>
                    <a:pt x="666750" y="0"/>
                  </a:lnTo>
                  <a:lnTo>
                    <a:pt x="6667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65" name="Shape 50562">
              <a:extLst>
                <a:ext uri="{FF2B5EF4-FFF2-40B4-BE49-F238E27FC236}">
                  <a16:creationId xmlns:a16="http://schemas.microsoft.com/office/drawing/2014/main" id="{EB00DFD7-FB5D-4A96-B28B-17ACEAEF8065}"/>
                </a:ext>
              </a:extLst>
            </p:cNvPr>
            <p:cNvSpPr/>
            <p:nvPr/>
          </p:nvSpPr>
          <p:spPr>
            <a:xfrm>
              <a:off x="2065630" y="330199"/>
              <a:ext cx="4210765" cy="82550"/>
            </a:xfrm>
            <a:custGeom>
              <a:avLst/>
              <a:gdLst/>
              <a:ahLst/>
              <a:cxnLst/>
              <a:rect l="0" t="0" r="0" b="0"/>
              <a:pathLst>
                <a:path w="4210765" h="82550">
                  <a:moveTo>
                    <a:pt x="0" y="0"/>
                  </a:moveTo>
                  <a:lnTo>
                    <a:pt x="4210765" y="0"/>
                  </a:lnTo>
                  <a:lnTo>
                    <a:pt x="4210765"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66" name="Shape 397">
              <a:extLst>
                <a:ext uri="{FF2B5EF4-FFF2-40B4-BE49-F238E27FC236}">
                  <a16:creationId xmlns:a16="http://schemas.microsoft.com/office/drawing/2014/main" id="{F7B2346C-DD3A-4BDD-84FA-88701414E98A}"/>
                </a:ext>
              </a:extLst>
            </p:cNvPr>
            <p:cNvSpPr/>
            <p:nvPr/>
          </p:nvSpPr>
          <p:spPr>
            <a:xfrm>
              <a:off x="2070392" y="334962"/>
              <a:ext cx="4200525" cy="76200"/>
            </a:xfrm>
            <a:custGeom>
              <a:avLst/>
              <a:gdLst/>
              <a:ahLst/>
              <a:cxnLst/>
              <a:rect l="0" t="0" r="0" b="0"/>
              <a:pathLst>
                <a:path w="4200525" h="76200">
                  <a:moveTo>
                    <a:pt x="0" y="0"/>
                  </a:moveTo>
                  <a:lnTo>
                    <a:pt x="4200525" y="0"/>
                  </a:lnTo>
                  <a:lnTo>
                    <a:pt x="4200525"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67" name="Shape 50563">
              <a:extLst>
                <a:ext uri="{FF2B5EF4-FFF2-40B4-BE49-F238E27FC236}">
                  <a16:creationId xmlns:a16="http://schemas.microsoft.com/office/drawing/2014/main" id="{82F99770-96F4-44A0-BD03-82295026C918}"/>
                </a:ext>
              </a:extLst>
            </p:cNvPr>
            <p:cNvSpPr/>
            <p:nvPr/>
          </p:nvSpPr>
          <p:spPr>
            <a:xfrm>
              <a:off x="2065630" y="429263"/>
              <a:ext cx="1852736" cy="82550"/>
            </a:xfrm>
            <a:custGeom>
              <a:avLst/>
              <a:gdLst/>
              <a:ahLst/>
              <a:cxnLst/>
              <a:rect l="0" t="0" r="0" b="0"/>
              <a:pathLst>
                <a:path w="1852736" h="82550">
                  <a:moveTo>
                    <a:pt x="0" y="0"/>
                  </a:moveTo>
                  <a:lnTo>
                    <a:pt x="1852736" y="0"/>
                  </a:lnTo>
                  <a:lnTo>
                    <a:pt x="1852736"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68" name="Shape 399">
              <a:extLst>
                <a:ext uri="{FF2B5EF4-FFF2-40B4-BE49-F238E27FC236}">
                  <a16:creationId xmlns:a16="http://schemas.microsoft.com/office/drawing/2014/main" id="{CFE7957E-EDC5-4F1A-94D6-3294EF84C9B1}"/>
                </a:ext>
              </a:extLst>
            </p:cNvPr>
            <p:cNvSpPr/>
            <p:nvPr/>
          </p:nvSpPr>
          <p:spPr>
            <a:xfrm>
              <a:off x="2070392" y="434025"/>
              <a:ext cx="1847850" cy="76200"/>
            </a:xfrm>
            <a:custGeom>
              <a:avLst/>
              <a:gdLst/>
              <a:ahLst/>
              <a:cxnLst/>
              <a:rect l="0" t="0" r="0" b="0"/>
              <a:pathLst>
                <a:path w="1847850" h="76200">
                  <a:moveTo>
                    <a:pt x="0" y="0"/>
                  </a:moveTo>
                  <a:lnTo>
                    <a:pt x="1847850" y="0"/>
                  </a:lnTo>
                  <a:lnTo>
                    <a:pt x="18478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69" name="Shape 50564">
              <a:extLst>
                <a:ext uri="{FF2B5EF4-FFF2-40B4-BE49-F238E27FC236}">
                  <a16:creationId xmlns:a16="http://schemas.microsoft.com/office/drawing/2014/main" id="{3B1F8B67-912F-42A6-8557-48F16508B948}"/>
                </a:ext>
              </a:extLst>
            </p:cNvPr>
            <p:cNvSpPr/>
            <p:nvPr/>
          </p:nvSpPr>
          <p:spPr>
            <a:xfrm>
              <a:off x="2065630" y="528322"/>
              <a:ext cx="2863320" cy="82550"/>
            </a:xfrm>
            <a:custGeom>
              <a:avLst/>
              <a:gdLst/>
              <a:ahLst/>
              <a:cxnLst/>
              <a:rect l="0" t="0" r="0" b="0"/>
              <a:pathLst>
                <a:path w="2863320" h="82550">
                  <a:moveTo>
                    <a:pt x="0" y="0"/>
                  </a:moveTo>
                  <a:lnTo>
                    <a:pt x="2863320" y="0"/>
                  </a:lnTo>
                  <a:lnTo>
                    <a:pt x="2863320"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70" name="Shape 401">
              <a:extLst>
                <a:ext uri="{FF2B5EF4-FFF2-40B4-BE49-F238E27FC236}">
                  <a16:creationId xmlns:a16="http://schemas.microsoft.com/office/drawing/2014/main" id="{30D6E80C-AC46-46F0-8DC8-281626254980}"/>
                </a:ext>
              </a:extLst>
            </p:cNvPr>
            <p:cNvSpPr/>
            <p:nvPr/>
          </p:nvSpPr>
          <p:spPr>
            <a:xfrm>
              <a:off x="2070392" y="533085"/>
              <a:ext cx="2857500" cy="76200"/>
            </a:xfrm>
            <a:custGeom>
              <a:avLst/>
              <a:gdLst/>
              <a:ahLst/>
              <a:cxnLst/>
              <a:rect l="0" t="0" r="0" b="0"/>
              <a:pathLst>
                <a:path w="2857500" h="76200">
                  <a:moveTo>
                    <a:pt x="0" y="0"/>
                  </a:moveTo>
                  <a:lnTo>
                    <a:pt x="2857500" y="0"/>
                  </a:lnTo>
                  <a:lnTo>
                    <a:pt x="285750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71" name="Shape 50565">
              <a:extLst>
                <a:ext uri="{FF2B5EF4-FFF2-40B4-BE49-F238E27FC236}">
                  <a16:creationId xmlns:a16="http://schemas.microsoft.com/office/drawing/2014/main" id="{182F9A26-D9EE-4BA3-A5E0-BD1F60C3EF14}"/>
                </a:ext>
              </a:extLst>
            </p:cNvPr>
            <p:cNvSpPr/>
            <p:nvPr/>
          </p:nvSpPr>
          <p:spPr>
            <a:xfrm>
              <a:off x="2065630" y="627381"/>
              <a:ext cx="336861" cy="82550"/>
            </a:xfrm>
            <a:custGeom>
              <a:avLst/>
              <a:gdLst/>
              <a:ahLst/>
              <a:cxnLst/>
              <a:rect l="0" t="0" r="0" b="0"/>
              <a:pathLst>
                <a:path w="336861" h="82550">
                  <a:moveTo>
                    <a:pt x="0" y="0"/>
                  </a:moveTo>
                  <a:lnTo>
                    <a:pt x="336861" y="0"/>
                  </a:lnTo>
                  <a:lnTo>
                    <a:pt x="336861"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72" name="Shape 403">
              <a:extLst>
                <a:ext uri="{FF2B5EF4-FFF2-40B4-BE49-F238E27FC236}">
                  <a16:creationId xmlns:a16="http://schemas.microsoft.com/office/drawing/2014/main" id="{65E57627-903A-4DA2-A3C5-1BE3E31377EE}"/>
                </a:ext>
              </a:extLst>
            </p:cNvPr>
            <p:cNvSpPr/>
            <p:nvPr/>
          </p:nvSpPr>
          <p:spPr>
            <a:xfrm>
              <a:off x="2070392" y="632144"/>
              <a:ext cx="323850" cy="76200"/>
            </a:xfrm>
            <a:custGeom>
              <a:avLst/>
              <a:gdLst/>
              <a:ahLst/>
              <a:cxnLst/>
              <a:rect l="0" t="0" r="0" b="0"/>
              <a:pathLst>
                <a:path w="323850" h="76200">
                  <a:moveTo>
                    <a:pt x="0" y="0"/>
                  </a:moveTo>
                  <a:lnTo>
                    <a:pt x="323850" y="0"/>
                  </a:lnTo>
                  <a:lnTo>
                    <a:pt x="3238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73" name="Shape 50566">
              <a:extLst>
                <a:ext uri="{FF2B5EF4-FFF2-40B4-BE49-F238E27FC236}">
                  <a16:creationId xmlns:a16="http://schemas.microsoft.com/office/drawing/2014/main" id="{C49B39CB-2760-4099-9D2C-C9468FAB56B5}"/>
                </a:ext>
              </a:extLst>
            </p:cNvPr>
            <p:cNvSpPr/>
            <p:nvPr/>
          </p:nvSpPr>
          <p:spPr>
            <a:xfrm>
              <a:off x="2065630" y="726440"/>
              <a:ext cx="1852736" cy="82550"/>
            </a:xfrm>
            <a:custGeom>
              <a:avLst/>
              <a:gdLst/>
              <a:ahLst/>
              <a:cxnLst/>
              <a:rect l="0" t="0" r="0" b="0"/>
              <a:pathLst>
                <a:path w="1852736" h="82550">
                  <a:moveTo>
                    <a:pt x="0" y="0"/>
                  </a:moveTo>
                  <a:lnTo>
                    <a:pt x="1852736" y="0"/>
                  </a:lnTo>
                  <a:lnTo>
                    <a:pt x="1852736"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74" name="Shape 405">
              <a:extLst>
                <a:ext uri="{FF2B5EF4-FFF2-40B4-BE49-F238E27FC236}">
                  <a16:creationId xmlns:a16="http://schemas.microsoft.com/office/drawing/2014/main" id="{DA46C1B2-646A-43CE-96C4-5477AB6B097E}"/>
                </a:ext>
              </a:extLst>
            </p:cNvPr>
            <p:cNvSpPr/>
            <p:nvPr/>
          </p:nvSpPr>
          <p:spPr>
            <a:xfrm>
              <a:off x="2070392" y="731203"/>
              <a:ext cx="1847850" cy="76200"/>
            </a:xfrm>
            <a:custGeom>
              <a:avLst/>
              <a:gdLst/>
              <a:ahLst/>
              <a:cxnLst/>
              <a:rect l="0" t="0" r="0" b="0"/>
              <a:pathLst>
                <a:path w="1847850" h="76200">
                  <a:moveTo>
                    <a:pt x="0" y="0"/>
                  </a:moveTo>
                  <a:lnTo>
                    <a:pt x="1847850" y="0"/>
                  </a:lnTo>
                  <a:lnTo>
                    <a:pt x="184785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75" name="Shape 50567">
              <a:extLst>
                <a:ext uri="{FF2B5EF4-FFF2-40B4-BE49-F238E27FC236}">
                  <a16:creationId xmlns:a16="http://schemas.microsoft.com/office/drawing/2014/main" id="{A5712401-A0ED-4694-B55A-E83EB8A97343}"/>
                </a:ext>
              </a:extLst>
            </p:cNvPr>
            <p:cNvSpPr/>
            <p:nvPr/>
          </p:nvSpPr>
          <p:spPr>
            <a:xfrm>
              <a:off x="2065630" y="825499"/>
              <a:ext cx="2021167" cy="82550"/>
            </a:xfrm>
            <a:custGeom>
              <a:avLst/>
              <a:gdLst/>
              <a:ahLst/>
              <a:cxnLst/>
              <a:rect l="0" t="0" r="0" b="0"/>
              <a:pathLst>
                <a:path w="2021167" h="82550">
                  <a:moveTo>
                    <a:pt x="0" y="0"/>
                  </a:moveTo>
                  <a:lnTo>
                    <a:pt x="2021167" y="0"/>
                  </a:lnTo>
                  <a:lnTo>
                    <a:pt x="2021167"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76" name="Shape 407">
              <a:extLst>
                <a:ext uri="{FF2B5EF4-FFF2-40B4-BE49-F238E27FC236}">
                  <a16:creationId xmlns:a16="http://schemas.microsoft.com/office/drawing/2014/main" id="{AD4A99E8-5863-43E4-A93A-685B9F73418D}"/>
                </a:ext>
              </a:extLst>
            </p:cNvPr>
            <p:cNvSpPr/>
            <p:nvPr/>
          </p:nvSpPr>
          <p:spPr>
            <a:xfrm>
              <a:off x="2070392" y="830262"/>
              <a:ext cx="2009775" cy="76200"/>
            </a:xfrm>
            <a:custGeom>
              <a:avLst/>
              <a:gdLst/>
              <a:ahLst/>
              <a:cxnLst/>
              <a:rect l="0" t="0" r="0" b="0"/>
              <a:pathLst>
                <a:path w="2009775" h="76200">
                  <a:moveTo>
                    <a:pt x="0" y="0"/>
                  </a:moveTo>
                  <a:lnTo>
                    <a:pt x="2009775" y="0"/>
                  </a:lnTo>
                  <a:lnTo>
                    <a:pt x="2009775"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77" name="Shape 50568">
              <a:extLst>
                <a:ext uri="{FF2B5EF4-FFF2-40B4-BE49-F238E27FC236}">
                  <a16:creationId xmlns:a16="http://schemas.microsoft.com/office/drawing/2014/main" id="{99F44533-F486-4791-A549-1D0C2078EF3F}"/>
                </a:ext>
              </a:extLst>
            </p:cNvPr>
            <p:cNvSpPr/>
            <p:nvPr/>
          </p:nvSpPr>
          <p:spPr>
            <a:xfrm>
              <a:off x="2065630" y="924563"/>
              <a:ext cx="842153" cy="82550"/>
            </a:xfrm>
            <a:custGeom>
              <a:avLst/>
              <a:gdLst/>
              <a:ahLst/>
              <a:cxnLst/>
              <a:rect l="0" t="0" r="0" b="0"/>
              <a:pathLst>
                <a:path w="842153" h="82550">
                  <a:moveTo>
                    <a:pt x="0" y="0"/>
                  </a:moveTo>
                  <a:lnTo>
                    <a:pt x="842153" y="0"/>
                  </a:lnTo>
                  <a:lnTo>
                    <a:pt x="842153"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78" name="Shape 409">
              <a:extLst>
                <a:ext uri="{FF2B5EF4-FFF2-40B4-BE49-F238E27FC236}">
                  <a16:creationId xmlns:a16="http://schemas.microsoft.com/office/drawing/2014/main" id="{990C3BAE-1C0C-475B-A051-2EA18049B9F3}"/>
                </a:ext>
              </a:extLst>
            </p:cNvPr>
            <p:cNvSpPr/>
            <p:nvPr/>
          </p:nvSpPr>
          <p:spPr>
            <a:xfrm>
              <a:off x="2070392" y="929325"/>
              <a:ext cx="828675" cy="76200"/>
            </a:xfrm>
            <a:custGeom>
              <a:avLst/>
              <a:gdLst/>
              <a:ahLst/>
              <a:cxnLst/>
              <a:rect l="0" t="0" r="0" b="0"/>
              <a:pathLst>
                <a:path w="828675" h="76200">
                  <a:moveTo>
                    <a:pt x="0" y="0"/>
                  </a:moveTo>
                  <a:lnTo>
                    <a:pt x="828675" y="0"/>
                  </a:lnTo>
                  <a:lnTo>
                    <a:pt x="828675"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79" name="Shape 50569">
              <a:extLst>
                <a:ext uri="{FF2B5EF4-FFF2-40B4-BE49-F238E27FC236}">
                  <a16:creationId xmlns:a16="http://schemas.microsoft.com/office/drawing/2014/main" id="{37D7A9AE-DD45-473B-A4EF-450C06E9BAA6}"/>
                </a:ext>
              </a:extLst>
            </p:cNvPr>
            <p:cNvSpPr/>
            <p:nvPr/>
          </p:nvSpPr>
          <p:spPr>
            <a:xfrm>
              <a:off x="2065630" y="1023622"/>
              <a:ext cx="3368612" cy="82550"/>
            </a:xfrm>
            <a:custGeom>
              <a:avLst/>
              <a:gdLst/>
              <a:ahLst/>
              <a:cxnLst/>
              <a:rect l="0" t="0" r="0" b="0"/>
              <a:pathLst>
                <a:path w="3368612" h="82550">
                  <a:moveTo>
                    <a:pt x="0" y="0"/>
                  </a:moveTo>
                  <a:lnTo>
                    <a:pt x="3368612" y="0"/>
                  </a:lnTo>
                  <a:lnTo>
                    <a:pt x="3368612"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80" name="Shape 411">
              <a:extLst>
                <a:ext uri="{FF2B5EF4-FFF2-40B4-BE49-F238E27FC236}">
                  <a16:creationId xmlns:a16="http://schemas.microsoft.com/office/drawing/2014/main" id="{BD4E6D6F-DC3E-4A85-9948-9B5532776559}"/>
                </a:ext>
              </a:extLst>
            </p:cNvPr>
            <p:cNvSpPr/>
            <p:nvPr/>
          </p:nvSpPr>
          <p:spPr>
            <a:xfrm>
              <a:off x="2070392" y="1028385"/>
              <a:ext cx="3362325" cy="76200"/>
            </a:xfrm>
            <a:custGeom>
              <a:avLst/>
              <a:gdLst/>
              <a:ahLst/>
              <a:cxnLst/>
              <a:rect l="0" t="0" r="0" b="0"/>
              <a:pathLst>
                <a:path w="3362325" h="76200">
                  <a:moveTo>
                    <a:pt x="0" y="0"/>
                  </a:moveTo>
                  <a:lnTo>
                    <a:pt x="3362325" y="0"/>
                  </a:lnTo>
                  <a:lnTo>
                    <a:pt x="3362325"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81" name="Shape 50570">
              <a:extLst>
                <a:ext uri="{FF2B5EF4-FFF2-40B4-BE49-F238E27FC236}">
                  <a16:creationId xmlns:a16="http://schemas.microsoft.com/office/drawing/2014/main" id="{28943F35-7BD4-42E6-B004-93C63DB39CDA}"/>
                </a:ext>
              </a:extLst>
            </p:cNvPr>
            <p:cNvSpPr/>
            <p:nvPr/>
          </p:nvSpPr>
          <p:spPr>
            <a:xfrm>
              <a:off x="2065630" y="1122681"/>
              <a:ext cx="1347445" cy="82550"/>
            </a:xfrm>
            <a:custGeom>
              <a:avLst/>
              <a:gdLst/>
              <a:ahLst/>
              <a:cxnLst/>
              <a:rect l="0" t="0" r="0" b="0"/>
              <a:pathLst>
                <a:path w="1347445" h="82550">
                  <a:moveTo>
                    <a:pt x="0" y="0"/>
                  </a:moveTo>
                  <a:lnTo>
                    <a:pt x="1347445" y="0"/>
                  </a:lnTo>
                  <a:lnTo>
                    <a:pt x="1347445" y="82550"/>
                  </a:lnTo>
                  <a:lnTo>
                    <a:pt x="0" y="825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82" name="Shape 413">
              <a:extLst>
                <a:ext uri="{FF2B5EF4-FFF2-40B4-BE49-F238E27FC236}">
                  <a16:creationId xmlns:a16="http://schemas.microsoft.com/office/drawing/2014/main" id="{8A4C3A06-8DAE-4ECE-9DA1-6F7D8CACD8EF}"/>
                </a:ext>
              </a:extLst>
            </p:cNvPr>
            <p:cNvSpPr/>
            <p:nvPr/>
          </p:nvSpPr>
          <p:spPr>
            <a:xfrm>
              <a:off x="2070392" y="1127444"/>
              <a:ext cx="1333500" cy="76200"/>
            </a:xfrm>
            <a:custGeom>
              <a:avLst/>
              <a:gdLst/>
              <a:ahLst/>
              <a:cxnLst/>
              <a:rect l="0" t="0" r="0" b="0"/>
              <a:pathLst>
                <a:path w="1333500" h="76200">
                  <a:moveTo>
                    <a:pt x="0" y="0"/>
                  </a:moveTo>
                  <a:lnTo>
                    <a:pt x="1333500" y="0"/>
                  </a:lnTo>
                  <a:lnTo>
                    <a:pt x="1333500" y="76200"/>
                  </a:lnTo>
                  <a:lnTo>
                    <a:pt x="0" y="762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grpSp>
      <p:sp>
        <p:nvSpPr>
          <p:cNvPr id="83" name="TextBox 82">
            <a:extLst>
              <a:ext uri="{FF2B5EF4-FFF2-40B4-BE49-F238E27FC236}">
                <a16:creationId xmlns:a16="http://schemas.microsoft.com/office/drawing/2014/main" id="{364FB52B-F9A1-4DC4-8D6A-AB23EE78BF03}"/>
              </a:ext>
            </a:extLst>
          </p:cNvPr>
          <p:cNvSpPr txBox="1"/>
          <p:nvPr/>
        </p:nvSpPr>
        <p:spPr>
          <a:xfrm>
            <a:off x="8702340" y="2015732"/>
            <a:ext cx="2961552" cy="2441791"/>
          </a:xfrm>
          <a:prstGeom prst="rect">
            <a:avLst/>
          </a:prstGeom>
          <a:noFill/>
        </p:spPr>
        <p:txBody>
          <a:bodyPr wrap="square" rtlCol="0">
            <a:spAutoFit/>
          </a:bodyPr>
          <a:lstStyle/>
          <a:p>
            <a:r>
              <a:rPr lang="en-US" b="1" dirty="0"/>
              <a:t>Write In Comments:</a:t>
            </a:r>
          </a:p>
          <a:p>
            <a:endParaRPr lang="en-US" sz="1000" b="1" dirty="0"/>
          </a:p>
          <a:p>
            <a:pPr marL="285750" indent="-285750">
              <a:buFont typeface="Arial" panose="020B0604020202020204" pitchFamily="34" charset="0"/>
              <a:buChar char="•"/>
            </a:pPr>
            <a:r>
              <a:rPr lang="en-US" dirty="0"/>
              <a:t>Good Match for my specialization</a:t>
            </a:r>
          </a:p>
          <a:p>
            <a:pPr marL="285750" indent="-285750">
              <a:buFont typeface="Arial" panose="020B0604020202020204" pitchFamily="34" charset="0"/>
              <a:buChar char="•"/>
            </a:pPr>
            <a:r>
              <a:rPr lang="en-US" dirty="0"/>
              <a:t>Tenure Track Position</a:t>
            </a:r>
          </a:p>
          <a:p>
            <a:pPr marL="285750" indent="-285750">
              <a:buFont typeface="Arial" panose="020B0604020202020204" pitchFamily="34" charset="0"/>
              <a:buChar char="•"/>
            </a:pPr>
            <a:r>
              <a:rPr lang="en-US" dirty="0"/>
              <a:t>Department Faculty</a:t>
            </a:r>
          </a:p>
          <a:p>
            <a:pPr marL="285750" indent="-285750">
              <a:buFont typeface="Arial" panose="020B0604020202020204" pitchFamily="34" charset="0"/>
              <a:buChar char="•"/>
            </a:pPr>
            <a:r>
              <a:rPr lang="en-US" dirty="0"/>
              <a:t>Opportunity to Mentor Graduate Students</a:t>
            </a:r>
          </a:p>
          <a:p>
            <a:pPr marL="285750" indent="-285750">
              <a:buFont typeface="Arial" panose="020B0604020202020204" pitchFamily="34" charset="0"/>
              <a:buChar char="•"/>
            </a:pPr>
            <a:r>
              <a:rPr lang="en-US" dirty="0"/>
              <a:t>Positions were available</a:t>
            </a:r>
          </a:p>
        </p:txBody>
      </p:sp>
    </p:spTree>
    <p:extLst>
      <p:ext uri="{BB962C8B-B14F-4D97-AF65-F5344CB8AC3E}">
        <p14:creationId xmlns:p14="http://schemas.microsoft.com/office/powerpoint/2010/main" val="1251261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F8CD8-8AEE-42E6-904E-5ACE83BCB03E}"/>
              </a:ext>
            </a:extLst>
          </p:cNvPr>
          <p:cNvSpPr>
            <a:spLocks noGrp="1"/>
          </p:cNvSpPr>
          <p:nvPr>
            <p:ph type="title"/>
          </p:nvPr>
        </p:nvSpPr>
        <p:spPr>
          <a:xfrm>
            <a:off x="1451579" y="804520"/>
            <a:ext cx="9603275" cy="587136"/>
          </a:xfrm>
        </p:spPr>
        <p:txBody>
          <a:bodyPr/>
          <a:lstStyle/>
          <a:p>
            <a:r>
              <a:rPr lang="en-US"/>
              <a:t>Application Process</a:t>
            </a:r>
          </a:p>
        </p:txBody>
      </p:sp>
      <p:sp>
        <p:nvSpPr>
          <p:cNvPr id="3" name="Content Placeholder 2">
            <a:extLst>
              <a:ext uri="{FF2B5EF4-FFF2-40B4-BE49-F238E27FC236}">
                <a16:creationId xmlns:a16="http://schemas.microsoft.com/office/drawing/2014/main" id="{E7292086-2BC7-4B7A-A090-23372419CA84}"/>
              </a:ext>
            </a:extLst>
          </p:cNvPr>
          <p:cNvSpPr>
            <a:spLocks noGrp="1"/>
          </p:cNvSpPr>
          <p:nvPr>
            <p:ph idx="1"/>
          </p:nvPr>
        </p:nvSpPr>
        <p:spPr>
          <a:xfrm>
            <a:off x="1451579" y="1965960"/>
            <a:ext cx="7966741" cy="3758184"/>
          </a:xfrm>
        </p:spPr>
        <p:txBody>
          <a:bodyPr/>
          <a:lstStyle/>
          <a:p>
            <a:r>
              <a:rPr lang="en-US"/>
              <a:t>Did you have any issues/complications completing the application?</a:t>
            </a:r>
          </a:p>
          <a:p>
            <a:pPr marL="0" indent="0">
              <a:buNone/>
            </a:pPr>
            <a:endParaRPr lang="en-US"/>
          </a:p>
        </p:txBody>
      </p:sp>
      <p:grpSp>
        <p:nvGrpSpPr>
          <p:cNvPr id="4" name="Group 3">
            <a:extLst>
              <a:ext uri="{FF2B5EF4-FFF2-40B4-BE49-F238E27FC236}">
                <a16:creationId xmlns:a16="http://schemas.microsoft.com/office/drawing/2014/main" id="{5C430CF5-4B2E-4A6F-AACC-6C91030DFB06}"/>
              </a:ext>
            </a:extLst>
          </p:cNvPr>
          <p:cNvGrpSpPr/>
          <p:nvPr/>
        </p:nvGrpSpPr>
        <p:grpSpPr>
          <a:xfrm>
            <a:off x="1609344" y="2737166"/>
            <a:ext cx="5760720" cy="1862266"/>
            <a:chOff x="0" y="0"/>
            <a:chExt cx="6208331" cy="1423283"/>
          </a:xfrm>
        </p:grpSpPr>
        <p:sp>
          <p:nvSpPr>
            <p:cNvPr id="5" name="Rectangle 4">
              <a:extLst>
                <a:ext uri="{FF2B5EF4-FFF2-40B4-BE49-F238E27FC236}">
                  <a16:creationId xmlns:a16="http://schemas.microsoft.com/office/drawing/2014/main" id="{24E853CE-44D3-4E36-B2D9-D546B88EE39C}"/>
                </a:ext>
              </a:extLst>
            </p:cNvPr>
            <p:cNvSpPr/>
            <p:nvPr/>
          </p:nvSpPr>
          <p:spPr>
            <a:xfrm>
              <a:off x="1787657" y="314916"/>
              <a:ext cx="215850"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No</a:t>
              </a:r>
              <a:endParaRPr lang="en-US" sz="1100">
                <a:solidFill>
                  <a:srgbClr val="000000"/>
                </a:solidFill>
                <a:effectLst/>
                <a:latin typeface="Calibri" panose="020F0502020204030204" pitchFamily="34" charset="0"/>
                <a:ea typeface="Calibri" panose="020F0502020204030204" pitchFamily="34" charset="0"/>
              </a:endParaRPr>
            </a:p>
          </p:txBody>
        </p:sp>
        <p:sp>
          <p:nvSpPr>
            <p:cNvPr id="6" name="Rectangle 5">
              <a:extLst>
                <a:ext uri="{FF2B5EF4-FFF2-40B4-BE49-F238E27FC236}">
                  <a16:creationId xmlns:a16="http://schemas.microsoft.com/office/drawing/2014/main" id="{13743087-0088-4390-BA9E-49C7495ABB18}"/>
                </a:ext>
              </a:extLst>
            </p:cNvPr>
            <p:cNvSpPr/>
            <p:nvPr/>
          </p:nvSpPr>
          <p:spPr>
            <a:xfrm>
              <a:off x="0" y="819741"/>
              <a:ext cx="259342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Yes</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(Please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share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those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issues)</a:t>
              </a:r>
              <a:endParaRPr lang="en-US" sz="1100">
                <a:solidFill>
                  <a:srgbClr val="000000"/>
                </a:solidFill>
                <a:effectLst/>
                <a:latin typeface="Calibri" panose="020F0502020204030204" pitchFamily="34" charset="0"/>
                <a:ea typeface="Calibri" panose="020F0502020204030204" pitchFamily="34" charset="0"/>
              </a:endParaRPr>
            </a:p>
          </p:txBody>
        </p:sp>
        <p:sp>
          <p:nvSpPr>
            <p:cNvPr id="7" name="Shape 472">
              <a:extLst>
                <a:ext uri="{FF2B5EF4-FFF2-40B4-BE49-F238E27FC236}">
                  <a16:creationId xmlns:a16="http://schemas.microsoft.com/office/drawing/2014/main" id="{34EEC84B-6C28-4117-93D0-BA9E51DA8438}"/>
                </a:ext>
              </a:extLst>
            </p:cNvPr>
            <p:cNvSpPr/>
            <p:nvPr/>
          </p:nvSpPr>
          <p:spPr>
            <a:xfrm>
              <a:off x="1997566"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8" name="Rectangle 7">
              <a:extLst>
                <a:ext uri="{FF2B5EF4-FFF2-40B4-BE49-F238E27FC236}">
                  <a16:creationId xmlns:a16="http://schemas.microsoft.com/office/drawing/2014/main" id="{B3342D31-C830-4200-9906-8356D4F46AF6}"/>
                </a:ext>
              </a:extLst>
            </p:cNvPr>
            <p:cNvSpPr/>
            <p:nvPr/>
          </p:nvSpPr>
          <p:spPr>
            <a:xfrm>
              <a:off x="1962264" y="1264558"/>
              <a:ext cx="93916"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0</a:t>
              </a:r>
              <a:endParaRPr lang="en-US" sz="1100">
                <a:solidFill>
                  <a:srgbClr val="000000"/>
                </a:solidFill>
                <a:effectLst/>
                <a:latin typeface="Calibri" panose="020F0502020204030204" pitchFamily="34" charset="0"/>
                <a:ea typeface="Calibri" panose="020F0502020204030204" pitchFamily="34" charset="0"/>
              </a:endParaRPr>
            </a:p>
          </p:txBody>
        </p:sp>
        <p:sp>
          <p:nvSpPr>
            <p:cNvPr id="9" name="Rectangle 8">
              <a:extLst>
                <a:ext uri="{FF2B5EF4-FFF2-40B4-BE49-F238E27FC236}">
                  <a16:creationId xmlns:a16="http://schemas.microsoft.com/office/drawing/2014/main" id="{5D119FA9-27A8-4188-9FE9-FC70DAF5C7A1}"/>
                </a:ext>
              </a:extLst>
            </p:cNvPr>
            <p:cNvSpPr/>
            <p:nvPr/>
          </p:nvSpPr>
          <p:spPr>
            <a:xfrm>
              <a:off x="2786301" y="1264558"/>
              <a:ext cx="18781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10</a:t>
              </a:r>
              <a:endParaRPr lang="en-US" sz="1100">
                <a:solidFill>
                  <a:srgbClr val="000000"/>
                </a:solidFill>
                <a:effectLst/>
                <a:latin typeface="Calibri" panose="020F0502020204030204" pitchFamily="34" charset="0"/>
                <a:ea typeface="Calibri" panose="020F0502020204030204" pitchFamily="34" charset="0"/>
              </a:endParaRPr>
            </a:p>
          </p:txBody>
        </p:sp>
        <p:sp>
          <p:nvSpPr>
            <p:cNvPr id="10" name="Rectangle 9">
              <a:extLst>
                <a:ext uri="{FF2B5EF4-FFF2-40B4-BE49-F238E27FC236}">
                  <a16:creationId xmlns:a16="http://schemas.microsoft.com/office/drawing/2014/main" id="{7E998166-0C0B-4AB7-8B73-22FD8D141ADD}"/>
                </a:ext>
              </a:extLst>
            </p:cNvPr>
            <p:cNvSpPr/>
            <p:nvPr/>
          </p:nvSpPr>
          <p:spPr>
            <a:xfrm>
              <a:off x="3645641" y="1264558"/>
              <a:ext cx="18781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20</a:t>
              </a:r>
              <a:endParaRPr lang="en-US" sz="1100">
                <a:solidFill>
                  <a:srgbClr val="000000"/>
                </a:solidFill>
                <a:effectLst/>
                <a:latin typeface="Calibri" panose="020F0502020204030204" pitchFamily="34" charset="0"/>
                <a:ea typeface="Calibri" panose="020F0502020204030204" pitchFamily="34" charset="0"/>
              </a:endParaRPr>
            </a:p>
          </p:txBody>
        </p:sp>
        <p:sp>
          <p:nvSpPr>
            <p:cNvPr id="11" name="Rectangle 10">
              <a:extLst>
                <a:ext uri="{FF2B5EF4-FFF2-40B4-BE49-F238E27FC236}">
                  <a16:creationId xmlns:a16="http://schemas.microsoft.com/office/drawing/2014/main" id="{CC5D4F66-8582-44AF-BDE5-31F59A19CBF8}"/>
                </a:ext>
              </a:extLst>
            </p:cNvPr>
            <p:cNvSpPr/>
            <p:nvPr/>
          </p:nvSpPr>
          <p:spPr>
            <a:xfrm>
              <a:off x="4504980" y="1264558"/>
              <a:ext cx="18781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30</a:t>
              </a:r>
              <a:endParaRPr lang="en-US" sz="1100">
                <a:solidFill>
                  <a:srgbClr val="000000"/>
                </a:solidFill>
                <a:effectLst/>
                <a:latin typeface="Calibri" panose="020F0502020204030204" pitchFamily="34" charset="0"/>
                <a:ea typeface="Calibri" panose="020F0502020204030204" pitchFamily="34" charset="0"/>
              </a:endParaRPr>
            </a:p>
          </p:txBody>
        </p:sp>
        <p:sp>
          <p:nvSpPr>
            <p:cNvPr id="12" name="Rectangle 11">
              <a:extLst>
                <a:ext uri="{FF2B5EF4-FFF2-40B4-BE49-F238E27FC236}">
                  <a16:creationId xmlns:a16="http://schemas.microsoft.com/office/drawing/2014/main" id="{FAED02B8-D9BB-4967-9B0C-21916BB46A37}"/>
                </a:ext>
              </a:extLst>
            </p:cNvPr>
            <p:cNvSpPr/>
            <p:nvPr/>
          </p:nvSpPr>
          <p:spPr>
            <a:xfrm>
              <a:off x="5364321" y="1264558"/>
              <a:ext cx="18781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40</a:t>
              </a:r>
              <a:endParaRPr lang="en-US" sz="1100">
                <a:solidFill>
                  <a:srgbClr val="000000"/>
                </a:solidFill>
                <a:effectLst/>
                <a:latin typeface="Calibri" panose="020F0502020204030204" pitchFamily="34" charset="0"/>
                <a:ea typeface="Calibri" panose="020F0502020204030204" pitchFamily="34" charset="0"/>
              </a:endParaRPr>
            </a:p>
          </p:txBody>
        </p:sp>
        <p:sp>
          <p:nvSpPr>
            <p:cNvPr id="13" name="Shape 50661">
              <a:extLst>
                <a:ext uri="{FF2B5EF4-FFF2-40B4-BE49-F238E27FC236}">
                  <a16:creationId xmlns:a16="http://schemas.microsoft.com/office/drawing/2014/main" id="{6724AAE8-0711-458E-926B-BBACB28D0CB2}"/>
                </a:ext>
              </a:extLst>
            </p:cNvPr>
            <p:cNvSpPr/>
            <p:nvPr/>
          </p:nvSpPr>
          <p:spPr>
            <a:xfrm>
              <a:off x="1997566" y="176213"/>
              <a:ext cx="4210765" cy="381000"/>
            </a:xfrm>
            <a:custGeom>
              <a:avLst/>
              <a:gdLst/>
              <a:ahLst/>
              <a:cxnLst/>
              <a:rect l="0" t="0" r="0" b="0"/>
              <a:pathLst>
                <a:path w="4210765" h="381000">
                  <a:moveTo>
                    <a:pt x="0" y="0"/>
                  </a:moveTo>
                  <a:lnTo>
                    <a:pt x="4210765" y="0"/>
                  </a:lnTo>
                  <a:lnTo>
                    <a:pt x="4210765" y="381000"/>
                  </a:lnTo>
                  <a:lnTo>
                    <a:pt x="0" y="38100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14" name="Shape 479">
              <a:extLst>
                <a:ext uri="{FF2B5EF4-FFF2-40B4-BE49-F238E27FC236}">
                  <a16:creationId xmlns:a16="http://schemas.microsoft.com/office/drawing/2014/main" id="{4DDED3EA-3B5A-4B5E-96DE-2D92CC550F01}"/>
                </a:ext>
              </a:extLst>
            </p:cNvPr>
            <p:cNvSpPr/>
            <p:nvPr/>
          </p:nvSpPr>
          <p:spPr>
            <a:xfrm>
              <a:off x="2002328" y="185738"/>
              <a:ext cx="4200525" cy="371475"/>
            </a:xfrm>
            <a:custGeom>
              <a:avLst/>
              <a:gdLst/>
              <a:ahLst/>
              <a:cxnLst/>
              <a:rect l="0" t="0" r="0" b="0"/>
              <a:pathLst>
                <a:path w="4200525" h="371475">
                  <a:moveTo>
                    <a:pt x="0" y="0"/>
                  </a:moveTo>
                  <a:lnTo>
                    <a:pt x="4200525" y="0"/>
                  </a:lnTo>
                  <a:lnTo>
                    <a:pt x="4200525" y="371475"/>
                  </a:lnTo>
                  <a:lnTo>
                    <a:pt x="0" y="3714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15" name="Shape 50662">
              <a:extLst>
                <a:ext uri="{FF2B5EF4-FFF2-40B4-BE49-F238E27FC236}">
                  <a16:creationId xmlns:a16="http://schemas.microsoft.com/office/drawing/2014/main" id="{D94F556A-A129-48A8-BE7D-E29BC7432BD0}"/>
                </a:ext>
              </a:extLst>
            </p:cNvPr>
            <p:cNvSpPr/>
            <p:nvPr/>
          </p:nvSpPr>
          <p:spPr>
            <a:xfrm>
              <a:off x="1997566" y="681038"/>
              <a:ext cx="257802" cy="381000"/>
            </a:xfrm>
            <a:custGeom>
              <a:avLst/>
              <a:gdLst/>
              <a:ahLst/>
              <a:cxnLst/>
              <a:rect l="0" t="0" r="0" b="0"/>
              <a:pathLst>
                <a:path w="257802" h="381000">
                  <a:moveTo>
                    <a:pt x="0" y="0"/>
                  </a:moveTo>
                  <a:lnTo>
                    <a:pt x="257802" y="0"/>
                  </a:lnTo>
                  <a:lnTo>
                    <a:pt x="257802" y="381000"/>
                  </a:lnTo>
                  <a:lnTo>
                    <a:pt x="0" y="38100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16" name="Shape 481">
              <a:extLst>
                <a:ext uri="{FF2B5EF4-FFF2-40B4-BE49-F238E27FC236}">
                  <a16:creationId xmlns:a16="http://schemas.microsoft.com/office/drawing/2014/main" id="{20C342A3-7E33-4F7F-8DD2-77346D38E5B2}"/>
                </a:ext>
              </a:extLst>
            </p:cNvPr>
            <p:cNvSpPr/>
            <p:nvPr/>
          </p:nvSpPr>
          <p:spPr>
            <a:xfrm>
              <a:off x="2002328" y="690563"/>
              <a:ext cx="247650" cy="371475"/>
            </a:xfrm>
            <a:custGeom>
              <a:avLst/>
              <a:gdLst/>
              <a:ahLst/>
              <a:cxnLst/>
              <a:rect l="0" t="0" r="0" b="0"/>
              <a:pathLst>
                <a:path w="247650" h="371475">
                  <a:moveTo>
                    <a:pt x="0" y="0"/>
                  </a:moveTo>
                  <a:lnTo>
                    <a:pt x="247650" y="0"/>
                  </a:lnTo>
                  <a:lnTo>
                    <a:pt x="247650" y="371475"/>
                  </a:lnTo>
                  <a:lnTo>
                    <a:pt x="0" y="3714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grpSp>
      <p:sp>
        <p:nvSpPr>
          <p:cNvPr id="17" name="TextBox 16">
            <a:extLst>
              <a:ext uri="{FF2B5EF4-FFF2-40B4-BE49-F238E27FC236}">
                <a16:creationId xmlns:a16="http://schemas.microsoft.com/office/drawing/2014/main" id="{FFF62E65-A58C-4C9C-B5A8-E26C84AA44F4}"/>
              </a:ext>
            </a:extLst>
          </p:cNvPr>
          <p:cNvSpPr txBox="1"/>
          <p:nvPr/>
        </p:nvSpPr>
        <p:spPr>
          <a:xfrm>
            <a:off x="8674725" y="2020824"/>
            <a:ext cx="3057024" cy="3970318"/>
          </a:xfrm>
          <a:prstGeom prst="rect">
            <a:avLst/>
          </a:prstGeom>
          <a:noFill/>
        </p:spPr>
        <p:txBody>
          <a:bodyPr wrap="square" rtlCol="0">
            <a:spAutoFit/>
          </a:bodyPr>
          <a:lstStyle/>
          <a:p>
            <a:r>
              <a:rPr lang="en-US"/>
              <a:t>Write-in Comments:</a:t>
            </a:r>
          </a:p>
          <a:p>
            <a:pPr marL="285750" indent="-285750">
              <a:buFont typeface="Arial" panose="020B0604020202020204" pitchFamily="34" charset="0"/>
              <a:buChar char="•"/>
            </a:pPr>
            <a:r>
              <a:rPr lang="en-US"/>
              <a:t>Online portal was a bit clunky and outdate</a:t>
            </a:r>
          </a:p>
          <a:p>
            <a:pPr marL="285750" indent="-285750">
              <a:buFont typeface="Arial" panose="020B0604020202020204" pitchFamily="34" charset="0"/>
              <a:buChar char="•"/>
            </a:pPr>
            <a:r>
              <a:rPr lang="en-US"/>
              <a:t>Specific categories to upload files but did not match the application request</a:t>
            </a:r>
          </a:p>
          <a:p>
            <a:pPr marL="285750" indent="-285750">
              <a:buFont typeface="Arial" panose="020B0604020202020204" pitchFamily="34" charset="0"/>
              <a:buChar char="•"/>
            </a:pPr>
            <a:r>
              <a:rPr lang="en-US"/>
              <a:t>Tremendous duplication. Info in CV requested several times</a:t>
            </a:r>
          </a:p>
          <a:p>
            <a:pPr marL="285750" indent="-285750">
              <a:buFont typeface="Arial" panose="020B0604020202020204" pitchFamily="34" charset="0"/>
              <a:buChar char="•"/>
            </a:pPr>
            <a:r>
              <a:rPr lang="en-US"/>
              <a:t>Form are not intuitive compared to other applications</a:t>
            </a:r>
          </a:p>
          <a:p>
            <a:pPr marL="285750" indent="-285750">
              <a:buFont typeface="Arial" panose="020B0604020202020204" pitchFamily="34" charset="0"/>
              <a:buChar char="•"/>
            </a:pPr>
            <a:r>
              <a:rPr lang="en-US"/>
              <a:t>Needs to be streamlined</a:t>
            </a:r>
          </a:p>
        </p:txBody>
      </p:sp>
    </p:spTree>
    <p:extLst>
      <p:ext uri="{BB962C8B-B14F-4D97-AF65-F5344CB8AC3E}">
        <p14:creationId xmlns:p14="http://schemas.microsoft.com/office/powerpoint/2010/main" val="3128548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55068-7883-4070-84FB-A4DE961C1223}"/>
              </a:ext>
            </a:extLst>
          </p:cNvPr>
          <p:cNvSpPr>
            <a:spLocks noGrp="1"/>
          </p:cNvSpPr>
          <p:nvPr>
            <p:ph type="title"/>
          </p:nvPr>
        </p:nvSpPr>
        <p:spPr/>
        <p:txBody>
          <a:bodyPr/>
          <a:lstStyle/>
          <a:p>
            <a:r>
              <a:rPr lang="en-US"/>
              <a:t>Application Process</a:t>
            </a:r>
          </a:p>
        </p:txBody>
      </p:sp>
      <p:sp>
        <p:nvSpPr>
          <p:cNvPr id="3" name="Content Placeholder 2">
            <a:extLst>
              <a:ext uri="{FF2B5EF4-FFF2-40B4-BE49-F238E27FC236}">
                <a16:creationId xmlns:a16="http://schemas.microsoft.com/office/drawing/2014/main" id="{6EB38B82-262E-4FCC-9509-DE34546953B6}"/>
              </a:ext>
            </a:extLst>
          </p:cNvPr>
          <p:cNvSpPr>
            <a:spLocks noGrp="1"/>
          </p:cNvSpPr>
          <p:nvPr>
            <p:ph idx="1"/>
          </p:nvPr>
        </p:nvSpPr>
        <p:spPr>
          <a:xfrm>
            <a:off x="729674" y="2047085"/>
            <a:ext cx="10411666" cy="3744115"/>
          </a:xfrm>
        </p:spPr>
        <p:txBody>
          <a:bodyPr/>
          <a:lstStyle/>
          <a:p>
            <a:r>
              <a:rPr lang="en-US"/>
              <a:t>How long did it take for the University to respond after the closing date?</a:t>
            </a:r>
          </a:p>
          <a:p>
            <a:pPr marL="0" indent="0">
              <a:buNone/>
            </a:pPr>
            <a:endParaRPr lang="en-US"/>
          </a:p>
        </p:txBody>
      </p:sp>
      <p:grpSp>
        <p:nvGrpSpPr>
          <p:cNvPr id="4" name="Group 3">
            <a:extLst>
              <a:ext uri="{FF2B5EF4-FFF2-40B4-BE49-F238E27FC236}">
                <a16:creationId xmlns:a16="http://schemas.microsoft.com/office/drawing/2014/main" id="{EFDA1136-C212-46F1-87B4-F9AC1CFD7BAA}"/>
              </a:ext>
            </a:extLst>
          </p:cNvPr>
          <p:cNvGrpSpPr/>
          <p:nvPr/>
        </p:nvGrpSpPr>
        <p:grpSpPr>
          <a:xfrm>
            <a:off x="1451579" y="2856039"/>
            <a:ext cx="6202043" cy="1825689"/>
            <a:chOff x="0" y="0"/>
            <a:chExt cx="6202442" cy="1423284"/>
          </a:xfrm>
        </p:grpSpPr>
        <p:sp>
          <p:nvSpPr>
            <p:cNvPr id="5" name="Rectangle 4">
              <a:extLst>
                <a:ext uri="{FF2B5EF4-FFF2-40B4-BE49-F238E27FC236}">
                  <a16:creationId xmlns:a16="http://schemas.microsoft.com/office/drawing/2014/main" id="{9F6804E7-46C4-47CC-9D46-48D901E03894}"/>
                </a:ext>
              </a:extLst>
            </p:cNvPr>
            <p:cNvSpPr/>
            <p:nvPr/>
          </p:nvSpPr>
          <p:spPr>
            <a:xfrm>
              <a:off x="794990" y="91079"/>
              <a:ext cx="760223"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One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week</a:t>
              </a:r>
              <a:endParaRPr lang="en-US" sz="1100">
                <a:solidFill>
                  <a:srgbClr val="000000"/>
                </a:solidFill>
                <a:effectLst/>
                <a:latin typeface="Calibri" panose="020F0502020204030204" pitchFamily="34" charset="0"/>
                <a:ea typeface="Calibri" panose="020F0502020204030204" pitchFamily="34" charset="0"/>
              </a:endParaRPr>
            </a:p>
          </p:txBody>
        </p:sp>
        <p:sp>
          <p:nvSpPr>
            <p:cNvPr id="6" name="Rectangle 5">
              <a:extLst>
                <a:ext uri="{FF2B5EF4-FFF2-40B4-BE49-F238E27FC236}">
                  <a16:creationId xmlns:a16="http://schemas.microsoft.com/office/drawing/2014/main" id="{038A2686-8B03-48C7-AD97-BB02755A70FC}"/>
                </a:ext>
              </a:extLst>
            </p:cNvPr>
            <p:cNvSpPr/>
            <p:nvPr/>
          </p:nvSpPr>
          <p:spPr>
            <a:xfrm>
              <a:off x="738645" y="281579"/>
              <a:ext cx="835162"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Two</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weeks</a:t>
              </a:r>
              <a:endParaRPr lang="en-US" sz="1100">
                <a:solidFill>
                  <a:srgbClr val="000000"/>
                </a:solidFill>
                <a:effectLst/>
                <a:latin typeface="Calibri" panose="020F0502020204030204" pitchFamily="34" charset="0"/>
                <a:ea typeface="Calibri" panose="020F0502020204030204" pitchFamily="34" charset="0"/>
              </a:endParaRPr>
            </a:p>
          </p:txBody>
        </p:sp>
        <p:sp>
          <p:nvSpPr>
            <p:cNvPr id="7" name="Rectangle 6">
              <a:extLst>
                <a:ext uri="{FF2B5EF4-FFF2-40B4-BE49-F238E27FC236}">
                  <a16:creationId xmlns:a16="http://schemas.microsoft.com/office/drawing/2014/main" id="{422DCE03-BA70-4808-A006-DBAC9F410EC3}"/>
                </a:ext>
              </a:extLst>
            </p:cNvPr>
            <p:cNvSpPr/>
            <p:nvPr/>
          </p:nvSpPr>
          <p:spPr>
            <a:xfrm>
              <a:off x="639835" y="472079"/>
              <a:ext cx="966579"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Three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weeks</a:t>
              </a:r>
              <a:endParaRPr lang="en-US" sz="1100">
                <a:solidFill>
                  <a:srgbClr val="000000"/>
                </a:solidFill>
                <a:effectLst/>
                <a:latin typeface="Calibri" panose="020F0502020204030204" pitchFamily="34" charset="0"/>
                <a:ea typeface="Calibri" panose="020F0502020204030204" pitchFamily="34" charset="0"/>
              </a:endParaRPr>
            </a:p>
          </p:txBody>
        </p:sp>
        <p:sp>
          <p:nvSpPr>
            <p:cNvPr id="8" name="Rectangle 7">
              <a:extLst>
                <a:ext uri="{FF2B5EF4-FFF2-40B4-BE49-F238E27FC236}">
                  <a16:creationId xmlns:a16="http://schemas.microsoft.com/office/drawing/2014/main" id="{0B830922-3046-4380-997E-03BBBDAEBE64}"/>
                </a:ext>
              </a:extLst>
            </p:cNvPr>
            <p:cNvSpPr/>
            <p:nvPr/>
          </p:nvSpPr>
          <p:spPr>
            <a:xfrm>
              <a:off x="738519" y="662579"/>
              <a:ext cx="835330"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One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month</a:t>
              </a:r>
              <a:endParaRPr lang="en-US" sz="1100">
                <a:solidFill>
                  <a:srgbClr val="000000"/>
                </a:solidFill>
                <a:effectLst/>
                <a:latin typeface="Calibri" panose="020F0502020204030204" pitchFamily="34" charset="0"/>
                <a:ea typeface="Calibri" panose="020F0502020204030204" pitchFamily="34" charset="0"/>
              </a:endParaRPr>
            </a:p>
          </p:txBody>
        </p:sp>
        <p:sp>
          <p:nvSpPr>
            <p:cNvPr id="9" name="Rectangle 8">
              <a:extLst>
                <a:ext uri="{FF2B5EF4-FFF2-40B4-BE49-F238E27FC236}">
                  <a16:creationId xmlns:a16="http://schemas.microsoft.com/office/drawing/2014/main" id="{8EEB2F11-0A62-46E8-A3AB-29663BE58870}"/>
                </a:ext>
              </a:extLst>
            </p:cNvPr>
            <p:cNvSpPr/>
            <p:nvPr/>
          </p:nvSpPr>
          <p:spPr>
            <a:xfrm>
              <a:off x="682174" y="853079"/>
              <a:ext cx="910268"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Two</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months</a:t>
              </a:r>
              <a:endParaRPr lang="en-US" sz="1100">
                <a:solidFill>
                  <a:srgbClr val="000000"/>
                </a:solidFill>
                <a:effectLst/>
                <a:latin typeface="Calibri" panose="020F0502020204030204" pitchFamily="34" charset="0"/>
                <a:ea typeface="Calibri" panose="020F0502020204030204" pitchFamily="34" charset="0"/>
              </a:endParaRPr>
            </a:p>
          </p:txBody>
        </p:sp>
        <p:sp>
          <p:nvSpPr>
            <p:cNvPr id="10" name="Rectangle 9">
              <a:extLst>
                <a:ext uri="{FF2B5EF4-FFF2-40B4-BE49-F238E27FC236}">
                  <a16:creationId xmlns:a16="http://schemas.microsoft.com/office/drawing/2014/main" id="{DE546A74-0994-40E5-AA19-85DFB6FDA141}"/>
                </a:ext>
              </a:extLst>
            </p:cNvPr>
            <p:cNvSpPr/>
            <p:nvPr/>
          </p:nvSpPr>
          <p:spPr>
            <a:xfrm>
              <a:off x="0" y="1043579"/>
              <a:ext cx="1817561"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Longer</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Please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Write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In</a:t>
              </a:r>
              <a:endParaRPr lang="en-US" sz="1100">
                <a:solidFill>
                  <a:srgbClr val="000000"/>
                </a:solidFill>
                <a:effectLst/>
                <a:latin typeface="Calibri" panose="020F0502020204030204" pitchFamily="34" charset="0"/>
                <a:ea typeface="Calibri" panose="020F0502020204030204" pitchFamily="34" charset="0"/>
              </a:endParaRPr>
            </a:p>
          </p:txBody>
        </p:sp>
        <p:sp>
          <p:nvSpPr>
            <p:cNvPr id="11" name="Shape 545">
              <a:extLst>
                <a:ext uri="{FF2B5EF4-FFF2-40B4-BE49-F238E27FC236}">
                  <a16:creationId xmlns:a16="http://schemas.microsoft.com/office/drawing/2014/main" id="{2C9DFA61-7AE4-4471-AE03-39EE5CA4335D}"/>
                </a:ext>
              </a:extLst>
            </p:cNvPr>
            <p:cNvSpPr/>
            <p:nvPr/>
          </p:nvSpPr>
          <p:spPr>
            <a:xfrm>
              <a:off x="1414202"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12" name="Rectangle 11">
              <a:extLst>
                <a:ext uri="{FF2B5EF4-FFF2-40B4-BE49-F238E27FC236}">
                  <a16:creationId xmlns:a16="http://schemas.microsoft.com/office/drawing/2014/main" id="{AD01FDE6-404A-4F98-8BCF-EF4BFC0B05F0}"/>
                </a:ext>
              </a:extLst>
            </p:cNvPr>
            <p:cNvSpPr/>
            <p:nvPr/>
          </p:nvSpPr>
          <p:spPr>
            <a:xfrm>
              <a:off x="1378900" y="1264558"/>
              <a:ext cx="9391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0</a:t>
              </a:r>
              <a:endParaRPr lang="en-US" sz="1100">
                <a:solidFill>
                  <a:srgbClr val="000000"/>
                </a:solidFill>
                <a:effectLst/>
                <a:latin typeface="Calibri" panose="020F0502020204030204" pitchFamily="34" charset="0"/>
                <a:ea typeface="Calibri" panose="020F0502020204030204" pitchFamily="34" charset="0"/>
              </a:endParaRPr>
            </a:p>
          </p:txBody>
        </p:sp>
        <p:sp>
          <p:nvSpPr>
            <p:cNvPr id="13" name="Rectangle 12">
              <a:extLst>
                <a:ext uri="{FF2B5EF4-FFF2-40B4-BE49-F238E27FC236}">
                  <a16:creationId xmlns:a16="http://schemas.microsoft.com/office/drawing/2014/main" id="{F3EA629B-5DF4-4ABF-8F11-7797F52CA7DE}"/>
                </a:ext>
              </a:extLst>
            </p:cNvPr>
            <p:cNvSpPr/>
            <p:nvPr/>
          </p:nvSpPr>
          <p:spPr>
            <a:xfrm>
              <a:off x="2017332" y="1264558"/>
              <a:ext cx="9391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2</a:t>
              </a:r>
              <a:endParaRPr lang="en-US" sz="1100">
                <a:solidFill>
                  <a:srgbClr val="000000"/>
                </a:solidFill>
                <a:effectLst/>
                <a:latin typeface="Calibri" panose="020F0502020204030204" pitchFamily="34" charset="0"/>
                <a:ea typeface="Calibri" panose="020F0502020204030204" pitchFamily="34" charset="0"/>
              </a:endParaRPr>
            </a:p>
          </p:txBody>
        </p:sp>
        <p:sp>
          <p:nvSpPr>
            <p:cNvPr id="14" name="Rectangle 13">
              <a:extLst>
                <a:ext uri="{FF2B5EF4-FFF2-40B4-BE49-F238E27FC236}">
                  <a16:creationId xmlns:a16="http://schemas.microsoft.com/office/drawing/2014/main" id="{753FA46C-655C-4966-9773-044DE3CEEC96}"/>
                </a:ext>
              </a:extLst>
            </p:cNvPr>
            <p:cNvSpPr/>
            <p:nvPr/>
          </p:nvSpPr>
          <p:spPr>
            <a:xfrm>
              <a:off x="2655765" y="1264558"/>
              <a:ext cx="9391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4</a:t>
              </a:r>
              <a:endParaRPr lang="en-US" sz="1100">
                <a:solidFill>
                  <a:srgbClr val="000000"/>
                </a:solidFill>
                <a:effectLst/>
                <a:latin typeface="Calibri" panose="020F0502020204030204" pitchFamily="34" charset="0"/>
                <a:ea typeface="Calibri" panose="020F0502020204030204" pitchFamily="34" charset="0"/>
              </a:endParaRPr>
            </a:p>
          </p:txBody>
        </p:sp>
        <p:sp>
          <p:nvSpPr>
            <p:cNvPr id="15" name="Rectangle 14">
              <a:extLst>
                <a:ext uri="{FF2B5EF4-FFF2-40B4-BE49-F238E27FC236}">
                  <a16:creationId xmlns:a16="http://schemas.microsoft.com/office/drawing/2014/main" id="{A322C134-B5E3-4624-BC9C-95ADC04C4631}"/>
                </a:ext>
              </a:extLst>
            </p:cNvPr>
            <p:cNvSpPr/>
            <p:nvPr/>
          </p:nvSpPr>
          <p:spPr>
            <a:xfrm>
              <a:off x="3294196" y="1264558"/>
              <a:ext cx="9391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6</a:t>
              </a:r>
              <a:endParaRPr lang="en-US" sz="1100">
                <a:solidFill>
                  <a:srgbClr val="000000"/>
                </a:solidFill>
                <a:effectLst/>
                <a:latin typeface="Calibri" panose="020F0502020204030204" pitchFamily="34" charset="0"/>
                <a:ea typeface="Calibri" panose="020F0502020204030204" pitchFamily="34" charset="0"/>
              </a:endParaRPr>
            </a:p>
          </p:txBody>
        </p:sp>
        <p:sp>
          <p:nvSpPr>
            <p:cNvPr id="16" name="Rectangle 15">
              <a:extLst>
                <a:ext uri="{FF2B5EF4-FFF2-40B4-BE49-F238E27FC236}">
                  <a16:creationId xmlns:a16="http://schemas.microsoft.com/office/drawing/2014/main" id="{99A4C0B1-4D21-4832-B4A0-57AB3516BD2B}"/>
                </a:ext>
              </a:extLst>
            </p:cNvPr>
            <p:cNvSpPr/>
            <p:nvPr/>
          </p:nvSpPr>
          <p:spPr>
            <a:xfrm>
              <a:off x="3932628" y="1264558"/>
              <a:ext cx="9391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8</a:t>
              </a:r>
              <a:endParaRPr lang="en-US" sz="1100">
                <a:solidFill>
                  <a:srgbClr val="000000"/>
                </a:solidFill>
                <a:effectLst/>
                <a:latin typeface="Calibri" panose="020F0502020204030204" pitchFamily="34" charset="0"/>
                <a:ea typeface="Calibri" panose="020F0502020204030204" pitchFamily="34" charset="0"/>
              </a:endParaRPr>
            </a:p>
          </p:txBody>
        </p:sp>
        <p:sp>
          <p:nvSpPr>
            <p:cNvPr id="17" name="Rectangle 16">
              <a:extLst>
                <a:ext uri="{FF2B5EF4-FFF2-40B4-BE49-F238E27FC236}">
                  <a16:creationId xmlns:a16="http://schemas.microsoft.com/office/drawing/2014/main" id="{1BE390FC-A98E-4826-A9C8-362ACE3BAB21}"/>
                </a:ext>
              </a:extLst>
            </p:cNvPr>
            <p:cNvSpPr/>
            <p:nvPr/>
          </p:nvSpPr>
          <p:spPr>
            <a:xfrm>
              <a:off x="4535759" y="1264558"/>
              <a:ext cx="18781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10</a:t>
              </a:r>
              <a:endParaRPr lang="en-US" sz="1100">
                <a:solidFill>
                  <a:srgbClr val="000000"/>
                </a:solidFill>
                <a:effectLst/>
                <a:latin typeface="Calibri" panose="020F0502020204030204" pitchFamily="34" charset="0"/>
                <a:ea typeface="Calibri" panose="020F0502020204030204" pitchFamily="34" charset="0"/>
              </a:endParaRPr>
            </a:p>
          </p:txBody>
        </p:sp>
        <p:sp>
          <p:nvSpPr>
            <p:cNvPr id="18" name="Rectangle 17">
              <a:extLst>
                <a:ext uri="{FF2B5EF4-FFF2-40B4-BE49-F238E27FC236}">
                  <a16:creationId xmlns:a16="http://schemas.microsoft.com/office/drawing/2014/main" id="{652D4439-F9EB-4874-8286-E68ED63F49DD}"/>
                </a:ext>
              </a:extLst>
            </p:cNvPr>
            <p:cNvSpPr/>
            <p:nvPr/>
          </p:nvSpPr>
          <p:spPr>
            <a:xfrm>
              <a:off x="5174190" y="1264558"/>
              <a:ext cx="187819"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12</a:t>
              </a:r>
              <a:endParaRPr lang="en-US" sz="1100">
                <a:solidFill>
                  <a:srgbClr val="000000"/>
                </a:solidFill>
                <a:effectLst/>
                <a:latin typeface="Calibri" panose="020F050202020403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EB860E10-FC06-4990-BF69-1821C444EF18}"/>
                </a:ext>
              </a:extLst>
            </p:cNvPr>
            <p:cNvSpPr/>
            <p:nvPr/>
          </p:nvSpPr>
          <p:spPr>
            <a:xfrm>
              <a:off x="5812622" y="1264558"/>
              <a:ext cx="187820"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14</a:t>
              </a:r>
              <a:endParaRPr lang="en-US" sz="1100">
                <a:solidFill>
                  <a:srgbClr val="000000"/>
                </a:solidFill>
                <a:effectLst/>
                <a:latin typeface="Calibri" panose="020F0502020204030204" pitchFamily="34" charset="0"/>
                <a:ea typeface="Calibri" panose="020F0502020204030204" pitchFamily="34" charset="0"/>
              </a:endParaRPr>
            </a:p>
          </p:txBody>
        </p:sp>
        <p:sp>
          <p:nvSpPr>
            <p:cNvPr id="20" name="Shape 50723">
              <a:extLst>
                <a:ext uri="{FF2B5EF4-FFF2-40B4-BE49-F238E27FC236}">
                  <a16:creationId xmlns:a16="http://schemas.microsoft.com/office/drawing/2014/main" id="{C344CB60-CA6A-4174-9DFF-844B8FE2C527}"/>
                </a:ext>
              </a:extLst>
            </p:cNvPr>
            <p:cNvSpPr/>
            <p:nvPr/>
          </p:nvSpPr>
          <p:spPr>
            <a:xfrm>
              <a:off x="1414202" y="63503"/>
              <a:ext cx="2872944" cy="158750"/>
            </a:xfrm>
            <a:custGeom>
              <a:avLst/>
              <a:gdLst/>
              <a:ahLst/>
              <a:cxnLst/>
              <a:rect l="0" t="0" r="0" b="0"/>
              <a:pathLst>
                <a:path w="2872944" h="158750">
                  <a:moveTo>
                    <a:pt x="0" y="0"/>
                  </a:moveTo>
                  <a:lnTo>
                    <a:pt x="2872944" y="0"/>
                  </a:lnTo>
                  <a:lnTo>
                    <a:pt x="2872944"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1" name="Shape 555">
              <a:extLst>
                <a:ext uri="{FF2B5EF4-FFF2-40B4-BE49-F238E27FC236}">
                  <a16:creationId xmlns:a16="http://schemas.microsoft.com/office/drawing/2014/main" id="{7A6AD1FE-2C77-4E3F-ABF3-FD34D24643D1}"/>
                </a:ext>
              </a:extLst>
            </p:cNvPr>
            <p:cNvSpPr/>
            <p:nvPr/>
          </p:nvSpPr>
          <p:spPr>
            <a:xfrm>
              <a:off x="1418965" y="68266"/>
              <a:ext cx="2867025" cy="152400"/>
            </a:xfrm>
            <a:custGeom>
              <a:avLst/>
              <a:gdLst/>
              <a:ahLst/>
              <a:cxnLst/>
              <a:rect l="0" t="0" r="0" b="0"/>
              <a:pathLst>
                <a:path w="2867025" h="152400">
                  <a:moveTo>
                    <a:pt x="0" y="0"/>
                  </a:moveTo>
                  <a:lnTo>
                    <a:pt x="2867025" y="0"/>
                  </a:lnTo>
                  <a:lnTo>
                    <a:pt x="2867025"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2" name="Shape 50724">
              <a:extLst>
                <a:ext uri="{FF2B5EF4-FFF2-40B4-BE49-F238E27FC236}">
                  <a16:creationId xmlns:a16="http://schemas.microsoft.com/office/drawing/2014/main" id="{243A9AF7-9E69-4465-AEEC-1C5B393187FA}"/>
                </a:ext>
              </a:extLst>
            </p:cNvPr>
            <p:cNvSpPr/>
            <p:nvPr/>
          </p:nvSpPr>
          <p:spPr>
            <a:xfrm>
              <a:off x="1414202" y="254003"/>
              <a:ext cx="4788240" cy="158750"/>
            </a:xfrm>
            <a:custGeom>
              <a:avLst/>
              <a:gdLst/>
              <a:ahLst/>
              <a:cxnLst/>
              <a:rect l="0" t="0" r="0" b="0"/>
              <a:pathLst>
                <a:path w="4788240" h="158750">
                  <a:moveTo>
                    <a:pt x="0" y="0"/>
                  </a:moveTo>
                  <a:lnTo>
                    <a:pt x="4788240" y="0"/>
                  </a:lnTo>
                  <a:lnTo>
                    <a:pt x="4788240"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3" name="Shape 557">
              <a:extLst>
                <a:ext uri="{FF2B5EF4-FFF2-40B4-BE49-F238E27FC236}">
                  <a16:creationId xmlns:a16="http://schemas.microsoft.com/office/drawing/2014/main" id="{38E4D343-B89C-43F6-8FD0-86EAB296C764}"/>
                </a:ext>
              </a:extLst>
            </p:cNvPr>
            <p:cNvSpPr/>
            <p:nvPr/>
          </p:nvSpPr>
          <p:spPr>
            <a:xfrm>
              <a:off x="1418965" y="258766"/>
              <a:ext cx="4781550" cy="152400"/>
            </a:xfrm>
            <a:custGeom>
              <a:avLst/>
              <a:gdLst/>
              <a:ahLst/>
              <a:cxnLst/>
              <a:rect l="0" t="0" r="0" b="0"/>
              <a:pathLst>
                <a:path w="4781550" h="152400">
                  <a:moveTo>
                    <a:pt x="0" y="0"/>
                  </a:moveTo>
                  <a:lnTo>
                    <a:pt x="4781550" y="0"/>
                  </a:lnTo>
                  <a:lnTo>
                    <a:pt x="4781550"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4" name="Shape 50725">
              <a:extLst>
                <a:ext uri="{FF2B5EF4-FFF2-40B4-BE49-F238E27FC236}">
                  <a16:creationId xmlns:a16="http://schemas.microsoft.com/office/drawing/2014/main" id="{E6A52056-8C12-44D5-BFB2-3C1093FCF199}"/>
                </a:ext>
              </a:extLst>
            </p:cNvPr>
            <p:cNvSpPr/>
            <p:nvPr/>
          </p:nvSpPr>
          <p:spPr>
            <a:xfrm>
              <a:off x="1414202" y="444503"/>
              <a:ext cx="2553728" cy="158750"/>
            </a:xfrm>
            <a:custGeom>
              <a:avLst/>
              <a:gdLst/>
              <a:ahLst/>
              <a:cxnLst/>
              <a:rect l="0" t="0" r="0" b="0"/>
              <a:pathLst>
                <a:path w="2553728" h="158750">
                  <a:moveTo>
                    <a:pt x="0" y="0"/>
                  </a:moveTo>
                  <a:lnTo>
                    <a:pt x="2553728" y="0"/>
                  </a:lnTo>
                  <a:lnTo>
                    <a:pt x="2553728"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5" name="Shape 559">
              <a:extLst>
                <a:ext uri="{FF2B5EF4-FFF2-40B4-BE49-F238E27FC236}">
                  <a16:creationId xmlns:a16="http://schemas.microsoft.com/office/drawing/2014/main" id="{A1FA4DB4-74A7-4ED8-8FEF-0F72B550CFFD}"/>
                </a:ext>
              </a:extLst>
            </p:cNvPr>
            <p:cNvSpPr/>
            <p:nvPr/>
          </p:nvSpPr>
          <p:spPr>
            <a:xfrm>
              <a:off x="1418965" y="449266"/>
              <a:ext cx="2543175" cy="152400"/>
            </a:xfrm>
            <a:custGeom>
              <a:avLst/>
              <a:gdLst/>
              <a:ahLst/>
              <a:cxnLst/>
              <a:rect l="0" t="0" r="0" b="0"/>
              <a:pathLst>
                <a:path w="2543175" h="152400">
                  <a:moveTo>
                    <a:pt x="0" y="0"/>
                  </a:moveTo>
                  <a:lnTo>
                    <a:pt x="2543175" y="0"/>
                  </a:lnTo>
                  <a:lnTo>
                    <a:pt x="2543175"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6" name="Shape 50726">
              <a:extLst>
                <a:ext uri="{FF2B5EF4-FFF2-40B4-BE49-F238E27FC236}">
                  <a16:creationId xmlns:a16="http://schemas.microsoft.com/office/drawing/2014/main" id="{E6D0543E-78AB-4C8E-939E-1F0331F49406}"/>
                </a:ext>
              </a:extLst>
            </p:cNvPr>
            <p:cNvSpPr/>
            <p:nvPr/>
          </p:nvSpPr>
          <p:spPr>
            <a:xfrm>
              <a:off x="1414202" y="635003"/>
              <a:ext cx="3511376" cy="158750"/>
            </a:xfrm>
            <a:custGeom>
              <a:avLst/>
              <a:gdLst/>
              <a:ahLst/>
              <a:cxnLst/>
              <a:rect l="0" t="0" r="0" b="0"/>
              <a:pathLst>
                <a:path w="3511376" h="158750">
                  <a:moveTo>
                    <a:pt x="0" y="0"/>
                  </a:moveTo>
                  <a:lnTo>
                    <a:pt x="3511376" y="0"/>
                  </a:lnTo>
                  <a:lnTo>
                    <a:pt x="3511376"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7" name="Shape 561">
              <a:extLst>
                <a:ext uri="{FF2B5EF4-FFF2-40B4-BE49-F238E27FC236}">
                  <a16:creationId xmlns:a16="http://schemas.microsoft.com/office/drawing/2014/main" id="{58242A55-A5D4-4C26-B2C7-C1FD7F3D302D}"/>
                </a:ext>
              </a:extLst>
            </p:cNvPr>
            <p:cNvSpPr/>
            <p:nvPr/>
          </p:nvSpPr>
          <p:spPr>
            <a:xfrm>
              <a:off x="1418965" y="639766"/>
              <a:ext cx="3505200" cy="152400"/>
            </a:xfrm>
            <a:custGeom>
              <a:avLst/>
              <a:gdLst/>
              <a:ahLst/>
              <a:cxnLst/>
              <a:rect l="0" t="0" r="0" b="0"/>
              <a:pathLst>
                <a:path w="3505200" h="152400">
                  <a:moveTo>
                    <a:pt x="0" y="0"/>
                  </a:moveTo>
                  <a:lnTo>
                    <a:pt x="3505200" y="0"/>
                  </a:lnTo>
                  <a:lnTo>
                    <a:pt x="3505200"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8" name="Shape 50727">
              <a:extLst>
                <a:ext uri="{FF2B5EF4-FFF2-40B4-BE49-F238E27FC236}">
                  <a16:creationId xmlns:a16="http://schemas.microsoft.com/office/drawing/2014/main" id="{2AA75222-D654-4162-ABBB-7DBB72C3A429}"/>
                </a:ext>
              </a:extLst>
            </p:cNvPr>
            <p:cNvSpPr/>
            <p:nvPr/>
          </p:nvSpPr>
          <p:spPr>
            <a:xfrm>
              <a:off x="1414202" y="825503"/>
              <a:ext cx="957648" cy="158750"/>
            </a:xfrm>
            <a:custGeom>
              <a:avLst/>
              <a:gdLst/>
              <a:ahLst/>
              <a:cxnLst/>
              <a:rect l="0" t="0" r="0" b="0"/>
              <a:pathLst>
                <a:path w="957648" h="158750">
                  <a:moveTo>
                    <a:pt x="0" y="0"/>
                  </a:moveTo>
                  <a:lnTo>
                    <a:pt x="957648" y="0"/>
                  </a:lnTo>
                  <a:lnTo>
                    <a:pt x="957648"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9" name="Shape 563">
              <a:extLst>
                <a:ext uri="{FF2B5EF4-FFF2-40B4-BE49-F238E27FC236}">
                  <a16:creationId xmlns:a16="http://schemas.microsoft.com/office/drawing/2014/main" id="{C1D18D39-415D-4A10-A1B0-8DF9CF03F9C7}"/>
                </a:ext>
              </a:extLst>
            </p:cNvPr>
            <p:cNvSpPr/>
            <p:nvPr/>
          </p:nvSpPr>
          <p:spPr>
            <a:xfrm>
              <a:off x="1418965" y="830266"/>
              <a:ext cx="952500" cy="152400"/>
            </a:xfrm>
            <a:custGeom>
              <a:avLst/>
              <a:gdLst/>
              <a:ahLst/>
              <a:cxnLst/>
              <a:rect l="0" t="0" r="0" b="0"/>
              <a:pathLst>
                <a:path w="952500" h="152400">
                  <a:moveTo>
                    <a:pt x="0" y="0"/>
                  </a:moveTo>
                  <a:lnTo>
                    <a:pt x="952500" y="0"/>
                  </a:lnTo>
                  <a:lnTo>
                    <a:pt x="952500"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30" name="Shape 50728">
              <a:extLst>
                <a:ext uri="{FF2B5EF4-FFF2-40B4-BE49-F238E27FC236}">
                  <a16:creationId xmlns:a16="http://schemas.microsoft.com/office/drawing/2014/main" id="{C71D3813-2E1B-4981-9790-B7499D532292}"/>
                </a:ext>
              </a:extLst>
            </p:cNvPr>
            <p:cNvSpPr/>
            <p:nvPr/>
          </p:nvSpPr>
          <p:spPr>
            <a:xfrm>
              <a:off x="1414202" y="1016003"/>
              <a:ext cx="1596080" cy="158750"/>
            </a:xfrm>
            <a:custGeom>
              <a:avLst/>
              <a:gdLst/>
              <a:ahLst/>
              <a:cxnLst/>
              <a:rect l="0" t="0" r="0" b="0"/>
              <a:pathLst>
                <a:path w="1596080" h="158750">
                  <a:moveTo>
                    <a:pt x="0" y="0"/>
                  </a:moveTo>
                  <a:lnTo>
                    <a:pt x="1596080" y="0"/>
                  </a:lnTo>
                  <a:lnTo>
                    <a:pt x="1596080" y="158750"/>
                  </a:lnTo>
                  <a:lnTo>
                    <a:pt x="0" y="158750"/>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31" name="Shape 565">
              <a:extLst>
                <a:ext uri="{FF2B5EF4-FFF2-40B4-BE49-F238E27FC236}">
                  <a16:creationId xmlns:a16="http://schemas.microsoft.com/office/drawing/2014/main" id="{B0986FE8-8CF4-4D11-A826-11DC1785DB0C}"/>
                </a:ext>
              </a:extLst>
            </p:cNvPr>
            <p:cNvSpPr/>
            <p:nvPr/>
          </p:nvSpPr>
          <p:spPr>
            <a:xfrm>
              <a:off x="1418965" y="1020766"/>
              <a:ext cx="1590675" cy="152400"/>
            </a:xfrm>
            <a:custGeom>
              <a:avLst/>
              <a:gdLst/>
              <a:ahLst/>
              <a:cxnLst/>
              <a:rect l="0" t="0" r="0" b="0"/>
              <a:pathLst>
                <a:path w="1590675" h="152400">
                  <a:moveTo>
                    <a:pt x="0" y="0"/>
                  </a:moveTo>
                  <a:lnTo>
                    <a:pt x="1590675" y="0"/>
                  </a:lnTo>
                  <a:lnTo>
                    <a:pt x="1590675" y="152400"/>
                  </a:lnTo>
                  <a:lnTo>
                    <a:pt x="0" y="152400"/>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grpSp>
      <p:sp>
        <p:nvSpPr>
          <p:cNvPr id="32" name="TextBox 31">
            <a:extLst>
              <a:ext uri="{FF2B5EF4-FFF2-40B4-BE49-F238E27FC236}">
                <a16:creationId xmlns:a16="http://schemas.microsoft.com/office/drawing/2014/main" id="{AE154A4C-CCA9-435A-9FDC-2B65CE18A577}"/>
              </a:ext>
            </a:extLst>
          </p:cNvPr>
          <p:cNvSpPr txBox="1"/>
          <p:nvPr/>
        </p:nvSpPr>
        <p:spPr>
          <a:xfrm>
            <a:off x="8586216" y="2937496"/>
            <a:ext cx="3013113" cy="2308324"/>
          </a:xfrm>
          <a:prstGeom prst="rect">
            <a:avLst/>
          </a:prstGeom>
          <a:noFill/>
        </p:spPr>
        <p:txBody>
          <a:bodyPr wrap="square" rtlCol="0">
            <a:spAutoFit/>
          </a:bodyPr>
          <a:lstStyle/>
          <a:p>
            <a:r>
              <a:rPr lang="en-US" dirty="0"/>
              <a:t>Write-in Comments:</a:t>
            </a:r>
          </a:p>
          <a:p>
            <a:pPr marL="285750" indent="-285750">
              <a:buFont typeface="Arial" panose="020B0604020202020204" pitchFamily="34" charset="0"/>
              <a:buChar char="•"/>
            </a:pPr>
            <a:r>
              <a:rPr lang="en-US" dirty="0"/>
              <a:t>A few months, but issues with the position were being worked out.</a:t>
            </a:r>
          </a:p>
          <a:p>
            <a:pPr marL="285750" indent="-285750">
              <a:buFont typeface="Arial" panose="020B0604020202020204" pitchFamily="34" charset="0"/>
              <a:buChar char="•"/>
            </a:pPr>
            <a:r>
              <a:rPr lang="en-US" dirty="0"/>
              <a:t>More than 3 months</a:t>
            </a:r>
          </a:p>
          <a:p>
            <a:pPr marL="285750" indent="-285750">
              <a:buFont typeface="Arial" panose="020B0604020202020204" pitchFamily="34" charset="0"/>
              <a:buChar char="•"/>
            </a:pPr>
            <a:r>
              <a:rPr lang="en-US" dirty="0"/>
              <a:t>The response time was appropriate</a:t>
            </a:r>
          </a:p>
          <a:p>
            <a:endParaRPr lang="en-US" dirty="0"/>
          </a:p>
        </p:txBody>
      </p:sp>
    </p:spTree>
    <p:extLst>
      <p:ext uri="{BB962C8B-B14F-4D97-AF65-F5344CB8AC3E}">
        <p14:creationId xmlns:p14="http://schemas.microsoft.com/office/powerpoint/2010/main" val="3694557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2D0D0-EB49-4794-9BBD-31D2374B75E7}"/>
              </a:ext>
            </a:extLst>
          </p:cNvPr>
          <p:cNvSpPr>
            <a:spLocks noGrp="1"/>
          </p:cNvSpPr>
          <p:nvPr>
            <p:ph type="title"/>
          </p:nvPr>
        </p:nvSpPr>
        <p:spPr/>
        <p:txBody>
          <a:bodyPr/>
          <a:lstStyle/>
          <a:p>
            <a:r>
              <a:rPr lang="en-US"/>
              <a:t>Application Process</a:t>
            </a:r>
          </a:p>
        </p:txBody>
      </p:sp>
      <p:sp>
        <p:nvSpPr>
          <p:cNvPr id="3" name="Content Placeholder 2">
            <a:extLst>
              <a:ext uri="{FF2B5EF4-FFF2-40B4-BE49-F238E27FC236}">
                <a16:creationId xmlns:a16="http://schemas.microsoft.com/office/drawing/2014/main" id="{100E1794-0187-4389-A250-3492FC9DECF8}"/>
              </a:ext>
            </a:extLst>
          </p:cNvPr>
          <p:cNvSpPr>
            <a:spLocks noGrp="1"/>
          </p:cNvSpPr>
          <p:nvPr>
            <p:ph idx="1"/>
          </p:nvPr>
        </p:nvSpPr>
        <p:spPr>
          <a:xfrm>
            <a:off x="685801" y="2015732"/>
            <a:ext cx="7991856" cy="3450613"/>
          </a:xfrm>
        </p:spPr>
        <p:txBody>
          <a:bodyPr/>
          <a:lstStyle/>
          <a:p>
            <a:r>
              <a:rPr lang="en-US" dirty="0"/>
              <a:t>During the application process did you browse the VSU website?</a:t>
            </a:r>
          </a:p>
          <a:p>
            <a:pPr marL="0" indent="0">
              <a:buNone/>
            </a:pPr>
            <a:endParaRPr lang="en-US" sz="1200" dirty="0"/>
          </a:p>
        </p:txBody>
      </p:sp>
      <p:grpSp>
        <p:nvGrpSpPr>
          <p:cNvPr id="4" name="Group 3">
            <a:extLst>
              <a:ext uri="{FF2B5EF4-FFF2-40B4-BE49-F238E27FC236}">
                <a16:creationId xmlns:a16="http://schemas.microsoft.com/office/drawing/2014/main" id="{B2486359-ECDB-4A90-A057-069461E2E052}"/>
              </a:ext>
            </a:extLst>
          </p:cNvPr>
          <p:cNvGrpSpPr/>
          <p:nvPr/>
        </p:nvGrpSpPr>
        <p:grpSpPr>
          <a:xfrm>
            <a:off x="535710" y="2801175"/>
            <a:ext cx="8224242" cy="2435843"/>
            <a:chOff x="0" y="0"/>
            <a:chExt cx="6290028" cy="1423285"/>
          </a:xfrm>
        </p:grpSpPr>
        <p:sp>
          <p:nvSpPr>
            <p:cNvPr id="5" name="Rectangle 4">
              <a:extLst>
                <a:ext uri="{FF2B5EF4-FFF2-40B4-BE49-F238E27FC236}">
                  <a16:creationId xmlns:a16="http://schemas.microsoft.com/office/drawing/2014/main" id="{54A290AA-6BF3-4297-9567-6FF28571190C}"/>
                </a:ext>
              </a:extLst>
            </p:cNvPr>
            <p:cNvSpPr/>
            <p:nvPr/>
          </p:nvSpPr>
          <p:spPr>
            <a:xfrm>
              <a:off x="0" y="117059"/>
              <a:ext cx="1899106"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Yes-</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was</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very</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informative/useful</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6" name="Rectangle 5">
              <a:extLst>
                <a:ext uri="{FF2B5EF4-FFF2-40B4-BE49-F238E27FC236}">
                  <a16:creationId xmlns:a16="http://schemas.microsoft.com/office/drawing/2014/main" id="{F9F557A8-8E94-4417-AC5F-494E4A02B853}"/>
                </a:ext>
              </a:extLst>
            </p:cNvPr>
            <p:cNvSpPr/>
            <p:nvPr/>
          </p:nvSpPr>
          <p:spPr>
            <a:xfrm>
              <a:off x="0" y="342189"/>
              <a:ext cx="1921033"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Yes</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but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the</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information</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was</a:t>
              </a:r>
              <a:r>
                <a:rPr lang="en-US" sz="1000" spc="50" dirty="0">
                  <a:solidFill>
                    <a:srgbClr val="222222"/>
                  </a:solidFill>
                  <a:effectLst/>
                  <a:latin typeface="Calibri" panose="020F0502020204030204" pitchFamily="34" charset="0"/>
                  <a:ea typeface="Calibri" panose="020F0502020204030204" pitchFamily="34" charset="0"/>
                </a:rPr>
                <a:t> limited/dated</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7" name="Rectangle 6">
              <a:extLst>
                <a:ext uri="{FF2B5EF4-FFF2-40B4-BE49-F238E27FC236}">
                  <a16:creationId xmlns:a16="http://schemas.microsoft.com/office/drawing/2014/main" id="{0DC6A1BD-066C-45B9-BA84-44ADA65FAC54}"/>
                </a:ext>
              </a:extLst>
            </p:cNvPr>
            <p:cNvSpPr/>
            <p:nvPr/>
          </p:nvSpPr>
          <p:spPr>
            <a:xfrm>
              <a:off x="5710" y="567329"/>
              <a:ext cx="1921034"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Yes</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but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couldn't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find</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what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 was looking for</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8" name="Rectangle 7">
              <a:extLst>
                <a:ext uri="{FF2B5EF4-FFF2-40B4-BE49-F238E27FC236}">
                  <a16:creationId xmlns:a16="http://schemas.microsoft.com/office/drawing/2014/main" id="{81D41EDA-BC62-4860-822E-42C038D348F9}"/>
                </a:ext>
              </a:extLst>
            </p:cNvPr>
            <p:cNvSpPr/>
            <p:nvPr/>
          </p:nvSpPr>
          <p:spPr>
            <a:xfrm>
              <a:off x="585658" y="792469"/>
              <a:ext cx="1263513"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Yes</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but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it</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was</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minimal</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9" name="Rectangle 8">
              <a:extLst>
                <a:ext uri="{FF2B5EF4-FFF2-40B4-BE49-F238E27FC236}">
                  <a16:creationId xmlns:a16="http://schemas.microsoft.com/office/drawing/2014/main" id="{DC84B836-1178-4892-BEBB-B995F6EF1F44}"/>
                </a:ext>
              </a:extLst>
            </p:cNvPr>
            <p:cNvSpPr/>
            <p:nvPr/>
          </p:nvSpPr>
          <p:spPr>
            <a:xfrm>
              <a:off x="291536" y="1017599"/>
              <a:ext cx="1550641"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dirty="0">
                  <a:solidFill>
                    <a:srgbClr val="222222"/>
                  </a:solidFill>
                  <a:effectLst/>
                  <a:latin typeface="Calibri" panose="020F0502020204030204" pitchFamily="34" charset="0"/>
                  <a:ea typeface="Calibri" panose="020F0502020204030204" pitchFamily="34" charset="0"/>
                </a:rPr>
                <a:t>                 No,</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I</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did</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research</a:t>
              </a:r>
              <a:r>
                <a:rPr lang="en-US" sz="1000" spc="50" dirty="0">
                  <a:solidFill>
                    <a:srgbClr val="222222"/>
                  </a:solidFill>
                  <a:effectLst/>
                  <a:latin typeface="Calibri" panose="020F0502020204030204" pitchFamily="34" charset="0"/>
                  <a:ea typeface="Calibri" panose="020F0502020204030204" pitchFamily="34" charset="0"/>
                </a:rPr>
                <a:t> </a:t>
              </a:r>
              <a:r>
                <a:rPr lang="en-US" sz="1000" dirty="0">
                  <a:solidFill>
                    <a:srgbClr val="222222"/>
                  </a:solidFill>
                  <a:effectLst/>
                  <a:latin typeface="Calibri" panose="020F0502020204030204" pitchFamily="34" charset="0"/>
                  <a:ea typeface="Calibri" panose="020F0502020204030204" pitchFamily="34" charset="0"/>
                </a:rPr>
                <a:t>elsewhere  </a:t>
              </a:r>
              <a:endParaRPr lang="en-US" sz="1100" dirty="0">
                <a:solidFill>
                  <a:srgbClr val="000000"/>
                </a:solidFill>
                <a:effectLst/>
                <a:latin typeface="Calibri" panose="020F0502020204030204" pitchFamily="34" charset="0"/>
                <a:ea typeface="Calibri" panose="020F0502020204030204" pitchFamily="34" charset="0"/>
              </a:endParaRPr>
            </a:p>
          </p:txBody>
        </p:sp>
        <p:sp>
          <p:nvSpPr>
            <p:cNvPr id="10" name="Shape 646">
              <a:extLst>
                <a:ext uri="{FF2B5EF4-FFF2-40B4-BE49-F238E27FC236}">
                  <a16:creationId xmlns:a16="http://schemas.microsoft.com/office/drawing/2014/main" id="{F628F870-63B4-47A7-AF80-73513C518995}"/>
                </a:ext>
              </a:extLst>
            </p:cNvPr>
            <p:cNvSpPr/>
            <p:nvPr/>
          </p:nvSpPr>
          <p:spPr>
            <a:xfrm>
              <a:off x="1962047"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11" name="Rectangle 10">
              <a:extLst>
                <a:ext uri="{FF2B5EF4-FFF2-40B4-BE49-F238E27FC236}">
                  <a16:creationId xmlns:a16="http://schemas.microsoft.com/office/drawing/2014/main" id="{5329999A-C275-4558-AB82-268163B6A924}"/>
                </a:ext>
              </a:extLst>
            </p:cNvPr>
            <p:cNvSpPr/>
            <p:nvPr/>
          </p:nvSpPr>
          <p:spPr>
            <a:xfrm>
              <a:off x="1926745" y="1264558"/>
              <a:ext cx="93916" cy="15872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0</a:t>
              </a:r>
              <a:endParaRPr lang="en-US" sz="1100">
                <a:solidFill>
                  <a:srgbClr val="000000"/>
                </a:solidFill>
                <a:effectLst/>
                <a:latin typeface="Calibri" panose="020F0502020204030204" pitchFamily="34" charset="0"/>
                <a:ea typeface="Calibri" panose="020F0502020204030204" pitchFamily="34" charset="0"/>
              </a:endParaRPr>
            </a:p>
          </p:txBody>
        </p:sp>
        <p:sp>
          <p:nvSpPr>
            <p:cNvPr id="12" name="Rectangle 11">
              <a:extLst>
                <a:ext uri="{FF2B5EF4-FFF2-40B4-BE49-F238E27FC236}">
                  <a16:creationId xmlns:a16="http://schemas.microsoft.com/office/drawing/2014/main" id="{EC6BAC6F-0059-4B25-9E07-EE814005F91F}"/>
                </a:ext>
              </a:extLst>
            </p:cNvPr>
            <p:cNvSpPr/>
            <p:nvPr/>
          </p:nvSpPr>
          <p:spPr>
            <a:xfrm>
              <a:off x="2768898" y="1264558"/>
              <a:ext cx="93916" cy="15872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5</a:t>
              </a:r>
              <a:endParaRPr lang="en-US" sz="1100">
                <a:solidFill>
                  <a:srgbClr val="000000"/>
                </a:solidFill>
                <a:effectLst/>
                <a:latin typeface="Calibri" panose="020F0502020204030204" pitchFamily="34" charset="0"/>
                <a:ea typeface="Calibri" panose="020F0502020204030204" pitchFamily="34" charset="0"/>
              </a:endParaRPr>
            </a:p>
          </p:txBody>
        </p:sp>
        <p:sp>
          <p:nvSpPr>
            <p:cNvPr id="13" name="Rectangle 12">
              <a:extLst>
                <a:ext uri="{FF2B5EF4-FFF2-40B4-BE49-F238E27FC236}">
                  <a16:creationId xmlns:a16="http://schemas.microsoft.com/office/drawing/2014/main" id="{36CD65E4-2067-47CC-9F08-A755A73CCADA}"/>
                </a:ext>
              </a:extLst>
            </p:cNvPr>
            <p:cNvSpPr/>
            <p:nvPr/>
          </p:nvSpPr>
          <p:spPr>
            <a:xfrm>
              <a:off x="3575749" y="1264558"/>
              <a:ext cx="187819" cy="15872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10</a:t>
              </a:r>
              <a:endParaRPr lang="en-US" sz="1100">
                <a:solidFill>
                  <a:srgbClr val="000000"/>
                </a:solidFill>
                <a:effectLst/>
                <a:latin typeface="Calibri" panose="020F0502020204030204" pitchFamily="34" charset="0"/>
                <a:ea typeface="Calibri" panose="020F0502020204030204" pitchFamily="34" charset="0"/>
              </a:endParaRPr>
            </a:p>
          </p:txBody>
        </p:sp>
        <p:sp>
          <p:nvSpPr>
            <p:cNvPr id="14" name="Rectangle 13">
              <a:extLst>
                <a:ext uri="{FF2B5EF4-FFF2-40B4-BE49-F238E27FC236}">
                  <a16:creationId xmlns:a16="http://schemas.microsoft.com/office/drawing/2014/main" id="{BF810158-F69E-434A-BB79-EEC6A3445501}"/>
                </a:ext>
              </a:extLst>
            </p:cNvPr>
            <p:cNvSpPr/>
            <p:nvPr/>
          </p:nvSpPr>
          <p:spPr>
            <a:xfrm>
              <a:off x="4417902" y="1264558"/>
              <a:ext cx="187819" cy="15872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15</a:t>
              </a:r>
              <a:endParaRPr lang="en-US" sz="1100">
                <a:solidFill>
                  <a:srgbClr val="000000"/>
                </a:solidFill>
                <a:effectLst/>
                <a:latin typeface="Calibri" panose="020F0502020204030204" pitchFamily="34" charset="0"/>
                <a:ea typeface="Calibri" panose="020F0502020204030204" pitchFamily="34" charset="0"/>
              </a:endParaRPr>
            </a:p>
          </p:txBody>
        </p:sp>
        <p:sp>
          <p:nvSpPr>
            <p:cNvPr id="15" name="Rectangle 14">
              <a:extLst>
                <a:ext uri="{FF2B5EF4-FFF2-40B4-BE49-F238E27FC236}">
                  <a16:creationId xmlns:a16="http://schemas.microsoft.com/office/drawing/2014/main" id="{13C11847-2586-4425-91E6-EDBAFC57CD34}"/>
                </a:ext>
              </a:extLst>
            </p:cNvPr>
            <p:cNvSpPr/>
            <p:nvPr/>
          </p:nvSpPr>
          <p:spPr>
            <a:xfrm>
              <a:off x="5260054" y="1264558"/>
              <a:ext cx="187819" cy="15872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20</a:t>
              </a:r>
              <a:endParaRPr lang="en-US" sz="1100">
                <a:solidFill>
                  <a:srgbClr val="000000"/>
                </a:solidFill>
                <a:effectLst/>
                <a:latin typeface="Calibri" panose="020F0502020204030204" pitchFamily="34" charset="0"/>
                <a:ea typeface="Calibri" panose="020F0502020204030204" pitchFamily="34" charset="0"/>
              </a:endParaRPr>
            </a:p>
          </p:txBody>
        </p:sp>
        <p:sp>
          <p:nvSpPr>
            <p:cNvPr id="16" name="Rectangle 15">
              <a:extLst>
                <a:ext uri="{FF2B5EF4-FFF2-40B4-BE49-F238E27FC236}">
                  <a16:creationId xmlns:a16="http://schemas.microsoft.com/office/drawing/2014/main" id="{1617D994-142F-4965-A257-EF4297FD7BC5}"/>
                </a:ext>
              </a:extLst>
            </p:cNvPr>
            <p:cNvSpPr/>
            <p:nvPr/>
          </p:nvSpPr>
          <p:spPr>
            <a:xfrm>
              <a:off x="6102208" y="1264558"/>
              <a:ext cx="187820" cy="158727"/>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25</a:t>
              </a:r>
              <a:endParaRPr lang="en-US" sz="1100">
                <a:solidFill>
                  <a:srgbClr val="000000"/>
                </a:solidFill>
                <a:effectLst/>
                <a:latin typeface="Calibri" panose="020F0502020204030204" pitchFamily="34" charset="0"/>
                <a:ea typeface="Calibri" panose="020F0502020204030204" pitchFamily="34" charset="0"/>
              </a:endParaRPr>
            </a:p>
          </p:txBody>
        </p:sp>
        <p:sp>
          <p:nvSpPr>
            <p:cNvPr id="17" name="Shape 50843">
              <a:extLst>
                <a:ext uri="{FF2B5EF4-FFF2-40B4-BE49-F238E27FC236}">
                  <a16:creationId xmlns:a16="http://schemas.microsoft.com/office/drawing/2014/main" id="{B8DB8507-3C22-4895-9922-C7424E29B973}"/>
                </a:ext>
              </a:extLst>
            </p:cNvPr>
            <p:cNvSpPr/>
            <p:nvPr/>
          </p:nvSpPr>
          <p:spPr>
            <a:xfrm>
              <a:off x="1962047" y="75047"/>
              <a:ext cx="4210765" cy="187614"/>
            </a:xfrm>
            <a:custGeom>
              <a:avLst/>
              <a:gdLst/>
              <a:ahLst/>
              <a:cxnLst/>
              <a:rect l="0" t="0" r="0" b="0"/>
              <a:pathLst>
                <a:path w="4210765" h="187614">
                  <a:moveTo>
                    <a:pt x="0" y="0"/>
                  </a:moveTo>
                  <a:lnTo>
                    <a:pt x="4210765" y="0"/>
                  </a:lnTo>
                  <a:lnTo>
                    <a:pt x="4210765"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18" name="Shape 654">
              <a:extLst>
                <a:ext uri="{FF2B5EF4-FFF2-40B4-BE49-F238E27FC236}">
                  <a16:creationId xmlns:a16="http://schemas.microsoft.com/office/drawing/2014/main" id="{03BB3C61-FD4F-4FA2-81A3-AA59C6DCE770}"/>
                </a:ext>
              </a:extLst>
            </p:cNvPr>
            <p:cNvSpPr/>
            <p:nvPr/>
          </p:nvSpPr>
          <p:spPr>
            <a:xfrm>
              <a:off x="1966809" y="79810"/>
              <a:ext cx="4200525" cy="180975"/>
            </a:xfrm>
            <a:custGeom>
              <a:avLst/>
              <a:gdLst/>
              <a:ahLst/>
              <a:cxnLst/>
              <a:rect l="0" t="0" r="0" b="0"/>
              <a:pathLst>
                <a:path w="4200525" h="180975">
                  <a:moveTo>
                    <a:pt x="0" y="0"/>
                  </a:moveTo>
                  <a:lnTo>
                    <a:pt x="4200525" y="0"/>
                  </a:lnTo>
                  <a:lnTo>
                    <a:pt x="4200525"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19" name="Shape 50844">
              <a:extLst>
                <a:ext uri="{FF2B5EF4-FFF2-40B4-BE49-F238E27FC236}">
                  <a16:creationId xmlns:a16="http://schemas.microsoft.com/office/drawing/2014/main" id="{A050B1F1-8600-4049-A0B7-E9C5C35E1C12}"/>
                </a:ext>
              </a:extLst>
            </p:cNvPr>
            <p:cNvSpPr/>
            <p:nvPr/>
          </p:nvSpPr>
          <p:spPr>
            <a:xfrm>
              <a:off x="1962047" y="300187"/>
              <a:ext cx="2863320" cy="187614"/>
            </a:xfrm>
            <a:custGeom>
              <a:avLst/>
              <a:gdLst/>
              <a:ahLst/>
              <a:cxnLst/>
              <a:rect l="0" t="0" r="0" b="0"/>
              <a:pathLst>
                <a:path w="2863320" h="187614">
                  <a:moveTo>
                    <a:pt x="0" y="0"/>
                  </a:moveTo>
                  <a:lnTo>
                    <a:pt x="2863320" y="0"/>
                  </a:lnTo>
                  <a:lnTo>
                    <a:pt x="2863320"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0" name="Shape 656">
              <a:extLst>
                <a:ext uri="{FF2B5EF4-FFF2-40B4-BE49-F238E27FC236}">
                  <a16:creationId xmlns:a16="http://schemas.microsoft.com/office/drawing/2014/main" id="{21559CD0-5E80-42D6-8F92-DFD508E02B12}"/>
                </a:ext>
              </a:extLst>
            </p:cNvPr>
            <p:cNvSpPr/>
            <p:nvPr/>
          </p:nvSpPr>
          <p:spPr>
            <a:xfrm>
              <a:off x="1966809" y="304950"/>
              <a:ext cx="2857500" cy="180975"/>
            </a:xfrm>
            <a:custGeom>
              <a:avLst/>
              <a:gdLst/>
              <a:ahLst/>
              <a:cxnLst/>
              <a:rect l="0" t="0" r="0" b="0"/>
              <a:pathLst>
                <a:path w="2857500" h="180975">
                  <a:moveTo>
                    <a:pt x="0" y="0"/>
                  </a:moveTo>
                  <a:lnTo>
                    <a:pt x="2857500" y="0"/>
                  </a:lnTo>
                  <a:lnTo>
                    <a:pt x="2857500"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1" name="Shape 50845">
              <a:extLst>
                <a:ext uri="{FF2B5EF4-FFF2-40B4-BE49-F238E27FC236}">
                  <a16:creationId xmlns:a16="http://schemas.microsoft.com/office/drawing/2014/main" id="{DF9062A7-7303-4E75-85E6-18DEBED2FDFB}"/>
                </a:ext>
              </a:extLst>
            </p:cNvPr>
            <p:cNvSpPr/>
            <p:nvPr/>
          </p:nvSpPr>
          <p:spPr>
            <a:xfrm>
              <a:off x="1962047" y="525318"/>
              <a:ext cx="505292" cy="187614"/>
            </a:xfrm>
            <a:custGeom>
              <a:avLst/>
              <a:gdLst/>
              <a:ahLst/>
              <a:cxnLst/>
              <a:rect l="0" t="0" r="0" b="0"/>
              <a:pathLst>
                <a:path w="505292" h="187614">
                  <a:moveTo>
                    <a:pt x="0" y="0"/>
                  </a:moveTo>
                  <a:lnTo>
                    <a:pt x="505292" y="0"/>
                  </a:lnTo>
                  <a:lnTo>
                    <a:pt x="505292"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2" name="Shape 658">
              <a:extLst>
                <a:ext uri="{FF2B5EF4-FFF2-40B4-BE49-F238E27FC236}">
                  <a16:creationId xmlns:a16="http://schemas.microsoft.com/office/drawing/2014/main" id="{49A2073F-4B1B-4C57-843D-82DD68504C73}"/>
                </a:ext>
              </a:extLst>
            </p:cNvPr>
            <p:cNvSpPr/>
            <p:nvPr/>
          </p:nvSpPr>
          <p:spPr>
            <a:xfrm>
              <a:off x="1966809" y="530080"/>
              <a:ext cx="495300" cy="180975"/>
            </a:xfrm>
            <a:custGeom>
              <a:avLst/>
              <a:gdLst/>
              <a:ahLst/>
              <a:cxnLst/>
              <a:rect l="0" t="0" r="0" b="0"/>
              <a:pathLst>
                <a:path w="495300" h="180975">
                  <a:moveTo>
                    <a:pt x="0" y="0"/>
                  </a:moveTo>
                  <a:lnTo>
                    <a:pt x="495300" y="0"/>
                  </a:lnTo>
                  <a:lnTo>
                    <a:pt x="495300"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3" name="Shape 50846">
              <a:extLst>
                <a:ext uri="{FF2B5EF4-FFF2-40B4-BE49-F238E27FC236}">
                  <a16:creationId xmlns:a16="http://schemas.microsoft.com/office/drawing/2014/main" id="{27907CC7-28FC-450F-98BC-786997FDBD40}"/>
                </a:ext>
              </a:extLst>
            </p:cNvPr>
            <p:cNvSpPr/>
            <p:nvPr/>
          </p:nvSpPr>
          <p:spPr>
            <a:xfrm>
              <a:off x="1962047" y="750457"/>
              <a:ext cx="1179014" cy="187614"/>
            </a:xfrm>
            <a:custGeom>
              <a:avLst/>
              <a:gdLst/>
              <a:ahLst/>
              <a:cxnLst/>
              <a:rect l="0" t="0" r="0" b="0"/>
              <a:pathLst>
                <a:path w="1179014" h="187614">
                  <a:moveTo>
                    <a:pt x="0" y="0"/>
                  </a:moveTo>
                  <a:lnTo>
                    <a:pt x="1179014" y="0"/>
                  </a:lnTo>
                  <a:lnTo>
                    <a:pt x="1179014"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4" name="Shape 660">
              <a:extLst>
                <a:ext uri="{FF2B5EF4-FFF2-40B4-BE49-F238E27FC236}">
                  <a16:creationId xmlns:a16="http://schemas.microsoft.com/office/drawing/2014/main" id="{E8505CAA-0B61-4F1C-99FF-5FCD185F6006}"/>
                </a:ext>
              </a:extLst>
            </p:cNvPr>
            <p:cNvSpPr/>
            <p:nvPr/>
          </p:nvSpPr>
          <p:spPr>
            <a:xfrm>
              <a:off x="1966809" y="755220"/>
              <a:ext cx="1171575" cy="180975"/>
            </a:xfrm>
            <a:custGeom>
              <a:avLst/>
              <a:gdLst/>
              <a:ahLst/>
              <a:cxnLst/>
              <a:rect l="0" t="0" r="0" b="0"/>
              <a:pathLst>
                <a:path w="1171575" h="180975">
                  <a:moveTo>
                    <a:pt x="0" y="0"/>
                  </a:moveTo>
                  <a:lnTo>
                    <a:pt x="1171575" y="0"/>
                  </a:lnTo>
                  <a:lnTo>
                    <a:pt x="1171575"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25" name="Shape 50847">
              <a:extLst>
                <a:ext uri="{FF2B5EF4-FFF2-40B4-BE49-F238E27FC236}">
                  <a16:creationId xmlns:a16="http://schemas.microsoft.com/office/drawing/2014/main" id="{CE129D74-0120-4564-93FF-C0C0E404DD7B}"/>
                </a:ext>
              </a:extLst>
            </p:cNvPr>
            <p:cNvSpPr/>
            <p:nvPr/>
          </p:nvSpPr>
          <p:spPr>
            <a:xfrm>
              <a:off x="1962047" y="975587"/>
              <a:ext cx="168431" cy="187614"/>
            </a:xfrm>
            <a:custGeom>
              <a:avLst/>
              <a:gdLst/>
              <a:ahLst/>
              <a:cxnLst/>
              <a:rect l="0" t="0" r="0" b="0"/>
              <a:pathLst>
                <a:path w="168431" h="187614">
                  <a:moveTo>
                    <a:pt x="0" y="0"/>
                  </a:moveTo>
                  <a:lnTo>
                    <a:pt x="168431" y="0"/>
                  </a:lnTo>
                  <a:lnTo>
                    <a:pt x="168431"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6" name="Shape 662">
              <a:extLst>
                <a:ext uri="{FF2B5EF4-FFF2-40B4-BE49-F238E27FC236}">
                  <a16:creationId xmlns:a16="http://schemas.microsoft.com/office/drawing/2014/main" id="{BC04728B-8A7B-4A87-B371-D7D6562EC5FF}"/>
                </a:ext>
              </a:extLst>
            </p:cNvPr>
            <p:cNvSpPr/>
            <p:nvPr/>
          </p:nvSpPr>
          <p:spPr>
            <a:xfrm>
              <a:off x="1966809" y="980349"/>
              <a:ext cx="161925" cy="180975"/>
            </a:xfrm>
            <a:custGeom>
              <a:avLst/>
              <a:gdLst/>
              <a:ahLst/>
              <a:cxnLst/>
              <a:rect l="0" t="0" r="0" b="0"/>
              <a:pathLst>
                <a:path w="161925" h="180975">
                  <a:moveTo>
                    <a:pt x="0" y="0"/>
                  </a:moveTo>
                  <a:lnTo>
                    <a:pt x="161925" y="0"/>
                  </a:lnTo>
                  <a:lnTo>
                    <a:pt x="161925"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grpSp>
      <p:sp>
        <p:nvSpPr>
          <p:cNvPr id="29" name="TextBox 28">
            <a:extLst>
              <a:ext uri="{FF2B5EF4-FFF2-40B4-BE49-F238E27FC236}">
                <a16:creationId xmlns:a16="http://schemas.microsoft.com/office/drawing/2014/main" id="{3637285A-D294-44B9-9864-7D7758BB2C19}"/>
              </a:ext>
            </a:extLst>
          </p:cNvPr>
          <p:cNvSpPr txBox="1"/>
          <p:nvPr/>
        </p:nvSpPr>
        <p:spPr>
          <a:xfrm>
            <a:off x="9272016" y="2459736"/>
            <a:ext cx="2624328" cy="3139321"/>
          </a:xfrm>
          <a:prstGeom prst="rect">
            <a:avLst/>
          </a:prstGeom>
          <a:noFill/>
        </p:spPr>
        <p:txBody>
          <a:bodyPr wrap="square" rtlCol="0">
            <a:spAutoFit/>
          </a:bodyPr>
          <a:lstStyle/>
          <a:p>
            <a:r>
              <a:rPr lang="en-US" dirty="0"/>
              <a:t>Write-in Comments:</a:t>
            </a:r>
          </a:p>
          <a:p>
            <a:pPr marL="285750" indent="-285750">
              <a:buFont typeface="Arial" panose="020B0604020202020204" pitchFamily="34" charset="0"/>
              <a:buChar char="•"/>
            </a:pPr>
            <a:r>
              <a:rPr lang="en-US" dirty="0"/>
              <a:t>Very informative</a:t>
            </a:r>
          </a:p>
          <a:p>
            <a:pPr marL="285750" indent="-285750">
              <a:buFont typeface="Arial" panose="020B0604020202020204" pitchFamily="34" charset="0"/>
              <a:buChar char="•"/>
            </a:pPr>
            <a:r>
              <a:rPr lang="en-US" dirty="0"/>
              <a:t>Outdated</a:t>
            </a:r>
          </a:p>
          <a:p>
            <a:pPr marL="285750" indent="-285750">
              <a:buFont typeface="Arial" panose="020B0604020202020204" pitchFamily="34" charset="0"/>
              <a:buChar char="•"/>
            </a:pPr>
            <a:r>
              <a:rPr lang="en-US" dirty="0"/>
              <a:t>My Department’s website is outdated</a:t>
            </a:r>
          </a:p>
          <a:p>
            <a:pPr marL="285750" indent="-285750">
              <a:buFont typeface="Arial" panose="020B0604020202020204" pitchFamily="34" charset="0"/>
              <a:buChar char="•"/>
            </a:pPr>
            <a:r>
              <a:rPr lang="en-US" dirty="0"/>
              <a:t>Information 2 years out of date</a:t>
            </a:r>
          </a:p>
          <a:p>
            <a:pPr marL="285750" indent="-285750">
              <a:buFont typeface="Arial" panose="020B0604020202020204" pitchFamily="34" charset="0"/>
              <a:buChar char="•"/>
            </a:pPr>
            <a:r>
              <a:rPr lang="en-US" dirty="0"/>
              <a:t>Program websites are hard to navigate and often outdated</a:t>
            </a:r>
          </a:p>
          <a:p>
            <a:pPr marL="285750" indent="-285750">
              <a:buFont typeface="Arial" panose="020B0604020202020204" pitchFamily="34" charset="0"/>
              <a:buChar char="•"/>
            </a:pPr>
            <a:r>
              <a:rPr lang="en-US" dirty="0"/>
              <a:t>Complicated website</a:t>
            </a:r>
          </a:p>
        </p:txBody>
      </p:sp>
    </p:spTree>
    <p:extLst>
      <p:ext uri="{BB962C8B-B14F-4D97-AF65-F5344CB8AC3E}">
        <p14:creationId xmlns:p14="http://schemas.microsoft.com/office/powerpoint/2010/main" val="1257417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ED5E7-79E9-441B-9286-A09036AA60B3}"/>
              </a:ext>
            </a:extLst>
          </p:cNvPr>
          <p:cNvSpPr>
            <a:spLocks noGrp="1"/>
          </p:cNvSpPr>
          <p:nvPr>
            <p:ph type="title"/>
          </p:nvPr>
        </p:nvSpPr>
        <p:spPr/>
        <p:txBody>
          <a:bodyPr/>
          <a:lstStyle/>
          <a:p>
            <a:r>
              <a:rPr lang="en-US"/>
              <a:t>Application Process</a:t>
            </a:r>
          </a:p>
        </p:txBody>
      </p:sp>
      <p:sp>
        <p:nvSpPr>
          <p:cNvPr id="3" name="Content Placeholder 2">
            <a:extLst>
              <a:ext uri="{FF2B5EF4-FFF2-40B4-BE49-F238E27FC236}">
                <a16:creationId xmlns:a16="http://schemas.microsoft.com/office/drawing/2014/main" id="{E6661560-402A-42F4-B688-ED2761349971}"/>
              </a:ext>
            </a:extLst>
          </p:cNvPr>
          <p:cNvSpPr>
            <a:spLocks noGrp="1"/>
          </p:cNvSpPr>
          <p:nvPr>
            <p:ph idx="1"/>
          </p:nvPr>
        </p:nvSpPr>
        <p:spPr/>
        <p:txBody>
          <a:bodyPr/>
          <a:lstStyle/>
          <a:p>
            <a:r>
              <a:rPr lang="en-US" dirty="0"/>
              <a:t>For first year faculty members, did the AAUP decision have an effect on your application? For faculty members in years 2-5, would this action have made a difference in your decision to apply?</a:t>
            </a:r>
          </a:p>
          <a:p>
            <a:pPr marL="0" indent="0">
              <a:buNone/>
            </a:pPr>
            <a:endParaRPr lang="en-US" dirty="0"/>
          </a:p>
        </p:txBody>
      </p:sp>
      <p:grpSp>
        <p:nvGrpSpPr>
          <p:cNvPr id="4" name="Group 3">
            <a:extLst>
              <a:ext uri="{FF2B5EF4-FFF2-40B4-BE49-F238E27FC236}">
                <a16:creationId xmlns:a16="http://schemas.microsoft.com/office/drawing/2014/main" id="{251E1C13-EC2A-4444-B619-A931F8C1E82F}"/>
              </a:ext>
            </a:extLst>
          </p:cNvPr>
          <p:cNvGrpSpPr/>
          <p:nvPr/>
        </p:nvGrpSpPr>
        <p:grpSpPr>
          <a:xfrm>
            <a:off x="1673353" y="3532250"/>
            <a:ext cx="7187184" cy="1780414"/>
            <a:chOff x="0" y="0"/>
            <a:chExt cx="6276519" cy="1238250"/>
          </a:xfrm>
        </p:grpSpPr>
        <p:sp>
          <p:nvSpPr>
            <p:cNvPr id="5" name="Rectangle 4">
              <a:extLst>
                <a:ext uri="{FF2B5EF4-FFF2-40B4-BE49-F238E27FC236}">
                  <a16:creationId xmlns:a16="http://schemas.microsoft.com/office/drawing/2014/main" id="{DA0699B0-72CD-4501-BF31-928A97898FBE}"/>
                </a:ext>
              </a:extLst>
            </p:cNvPr>
            <p:cNvSpPr/>
            <p:nvPr/>
          </p:nvSpPr>
          <p:spPr>
            <a:xfrm>
              <a:off x="606858" y="117058"/>
              <a:ext cx="1877003"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No</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I</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was</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not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concerned</a:t>
              </a:r>
              <a:endParaRPr lang="en-US" sz="1100">
                <a:solidFill>
                  <a:srgbClr val="000000"/>
                </a:solidFill>
                <a:effectLst/>
                <a:latin typeface="Calibri" panose="020F0502020204030204" pitchFamily="34" charset="0"/>
                <a:ea typeface="Calibri" panose="020F0502020204030204" pitchFamily="34" charset="0"/>
              </a:endParaRPr>
            </a:p>
          </p:txBody>
        </p:sp>
        <p:sp>
          <p:nvSpPr>
            <p:cNvPr id="6" name="Rectangle 5">
              <a:extLst>
                <a:ext uri="{FF2B5EF4-FFF2-40B4-BE49-F238E27FC236}">
                  <a16:creationId xmlns:a16="http://schemas.microsoft.com/office/drawing/2014/main" id="{FAD96F6E-AC5B-45DA-B526-57BA29FA47DC}"/>
                </a:ext>
              </a:extLst>
            </p:cNvPr>
            <p:cNvSpPr/>
            <p:nvPr/>
          </p:nvSpPr>
          <p:spPr>
            <a:xfrm>
              <a:off x="0" y="342189"/>
              <a:ext cx="2684125" cy="158726"/>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No</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I</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was</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not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aware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of</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the</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decision</a:t>
              </a:r>
              <a:endParaRPr lang="en-US" sz="1100">
                <a:solidFill>
                  <a:srgbClr val="000000"/>
                </a:solidFill>
                <a:effectLst/>
                <a:latin typeface="Calibri" panose="020F0502020204030204" pitchFamily="34" charset="0"/>
                <a:ea typeface="Calibri" panose="020F0502020204030204" pitchFamily="34" charset="0"/>
              </a:endParaRPr>
            </a:p>
          </p:txBody>
        </p:sp>
        <p:sp>
          <p:nvSpPr>
            <p:cNvPr id="7" name="Rectangle 6">
              <a:extLst>
                <a:ext uri="{FF2B5EF4-FFF2-40B4-BE49-F238E27FC236}">
                  <a16:creationId xmlns:a16="http://schemas.microsoft.com/office/drawing/2014/main" id="{F77B85C8-870F-4448-8AFF-CFD573A77BF4}"/>
                </a:ext>
              </a:extLst>
            </p:cNvPr>
            <p:cNvSpPr/>
            <p:nvPr/>
          </p:nvSpPr>
          <p:spPr>
            <a:xfrm>
              <a:off x="463235" y="567328"/>
              <a:ext cx="2068021"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Yes</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but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I</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thought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it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was</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ok</a:t>
              </a:r>
              <a:endParaRPr lang="en-US" sz="1100">
                <a:solidFill>
                  <a:srgbClr val="000000"/>
                </a:solidFill>
                <a:effectLst/>
                <a:latin typeface="Calibri" panose="020F0502020204030204" pitchFamily="34" charset="0"/>
                <a:ea typeface="Calibri" panose="020F0502020204030204" pitchFamily="34" charset="0"/>
              </a:endParaRPr>
            </a:p>
          </p:txBody>
        </p:sp>
        <p:sp>
          <p:nvSpPr>
            <p:cNvPr id="8" name="Rectangle 7">
              <a:extLst>
                <a:ext uri="{FF2B5EF4-FFF2-40B4-BE49-F238E27FC236}">
                  <a16:creationId xmlns:a16="http://schemas.microsoft.com/office/drawing/2014/main" id="{6E6F5051-045A-4AB1-9D08-ADB7F68AEE59}"/>
                </a:ext>
              </a:extLst>
            </p:cNvPr>
            <p:cNvSpPr/>
            <p:nvPr/>
          </p:nvSpPr>
          <p:spPr>
            <a:xfrm>
              <a:off x="11780" y="792468"/>
              <a:ext cx="2668451"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Yes</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but</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I</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was</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reassured</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I</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would</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a:t>
              </a:r>
              <a:endParaRPr lang="en-US" sz="1100">
                <a:solidFill>
                  <a:srgbClr val="000000"/>
                </a:solidFill>
                <a:effectLst/>
                <a:latin typeface="Calibri" panose="020F0502020204030204" pitchFamily="34" charset="0"/>
                <a:ea typeface="Calibri" panose="020F0502020204030204" pitchFamily="34" charset="0"/>
              </a:endParaRPr>
            </a:p>
          </p:txBody>
        </p:sp>
        <p:sp>
          <p:nvSpPr>
            <p:cNvPr id="9" name="Rectangle 8">
              <a:extLst>
                <a:ext uri="{FF2B5EF4-FFF2-40B4-BE49-F238E27FC236}">
                  <a16:creationId xmlns:a16="http://schemas.microsoft.com/office/drawing/2014/main" id="{263AB248-D3DB-4A2F-89F5-6C3202544163}"/>
                </a:ext>
              </a:extLst>
            </p:cNvPr>
            <p:cNvSpPr/>
            <p:nvPr/>
          </p:nvSpPr>
          <p:spPr>
            <a:xfrm>
              <a:off x="399698" y="1017599"/>
              <a:ext cx="2152527" cy="158725"/>
            </a:xfrm>
            <a:prstGeom prst="rect">
              <a:avLst/>
            </a:prstGeom>
            <a:ln>
              <a:noFill/>
            </a:ln>
          </p:spPr>
          <p:txBody>
            <a:bodyPr vert="horz" lIns="0" tIns="0" rIns="0" bIns="0" rtlCol="0">
              <a:noAutofit/>
            </a:bodyPr>
            <a:lstStyle/>
            <a:p>
              <a:pPr marL="0" marR="0">
                <a:lnSpc>
                  <a:spcPct val="107000"/>
                </a:lnSpc>
                <a:spcBef>
                  <a:spcPts val="0"/>
                </a:spcBef>
                <a:spcAft>
                  <a:spcPts val="800"/>
                </a:spcAft>
              </a:pPr>
              <a:r>
                <a:rPr lang="en-US" sz="1000">
                  <a:solidFill>
                    <a:srgbClr val="222222"/>
                  </a:solidFill>
                  <a:effectLst/>
                  <a:latin typeface="Calibri" panose="020F0502020204030204" pitchFamily="34" charset="0"/>
                  <a:ea typeface="Calibri" panose="020F0502020204030204" pitchFamily="34" charset="0"/>
                </a:rPr>
                <a:t>Yes-</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and</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I</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remain</a:t>
              </a:r>
              <a:r>
                <a:rPr lang="en-US" sz="1000" spc="50">
                  <a:solidFill>
                    <a:srgbClr val="222222"/>
                  </a:solidFill>
                  <a:effectLst/>
                  <a:latin typeface="Calibri" panose="020F0502020204030204" pitchFamily="34" charset="0"/>
                  <a:ea typeface="Calibri" panose="020F0502020204030204" pitchFamily="34" charset="0"/>
                </a:rPr>
                <a:t> </a:t>
              </a:r>
              <a:r>
                <a:rPr lang="en-US" sz="1000">
                  <a:solidFill>
                    <a:srgbClr val="222222"/>
                  </a:solidFill>
                  <a:effectLst/>
                  <a:latin typeface="Calibri" panose="020F0502020204030204" pitchFamily="34" charset="0"/>
                  <a:ea typeface="Calibri" panose="020F0502020204030204" pitchFamily="34" charset="0"/>
                </a:rPr>
                <a:t>concerned</a:t>
              </a:r>
              <a:endParaRPr lang="en-US" sz="1100">
                <a:solidFill>
                  <a:srgbClr val="000000"/>
                </a:solidFill>
                <a:effectLst/>
                <a:latin typeface="Calibri" panose="020F0502020204030204" pitchFamily="34" charset="0"/>
                <a:ea typeface="Calibri" panose="020F0502020204030204" pitchFamily="34" charset="0"/>
              </a:endParaRPr>
            </a:p>
          </p:txBody>
        </p:sp>
        <p:sp>
          <p:nvSpPr>
            <p:cNvPr id="10" name="Shape 756">
              <a:extLst>
                <a:ext uri="{FF2B5EF4-FFF2-40B4-BE49-F238E27FC236}">
                  <a16:creationId xmlns:a16="http://schemas.microsoft.com/office/drawing/2014/main" id="{B0E9D5AF-46CC-47D3-AAA0-2486342C93BD}"/>
                </a:ext>
              </a:extLst>
            </p:cNvPr>
            <p:cNvSpPr/>
            <p:nvPr/>
          </p:nvSpPr>
          <p:spPr>
            <a:xfrm>
              <a:off x="2065754" y="0"/>
              <a:ext cx="0" cy="1238250"/>
            </a:xfrm>
            <a:custGeom>
              <a:avLst/>
              <a:gdLst/>
              <a:ahLst/>
              <a:cxnLst/>
              <a:rect l="0" t="0" r="0" b="0"/>
              <a:pathLst>
                <a:path h="1238250">
                  <a:moveTo>
                    <a:pt x="0" y="1238250"/>
                  </a:moveTo>
                  <a:lnTo>
                    <a:pt x="0" y="0"/>
                  </a:lnTo>
                </a:path>
              </a:pathLst>
            </a:custGeom>
            <a:ln w="9525" cap="flat">
              <a:miter lim="100000"/>
            </a:ln>
          </p:spPr>
          <p:style>
            <a:lnRef idx="1">
              <a:srgbClr val="000000">
                <a:alpha val="9019"/>
              </a:srgbClr>
            </a:lnRef>
            <a:fillRef idx="0">
              <a:srgbClr val="000000">
                <a:alpha val="0"/>
              </a:srgbClr>
            </a:fillRef>
            <a:effectRef idx="0">
              <a:scrgbClr r="0" g="0" b="0"/>
            </a:effectRef>
            <a:fontRef idx="none"/>
          </p:style>
          <p:txBody>
            <a:bodyPr/>
            <a:lstStyle/>
            <a:p>
              <a:endParaRPr lang="en-US"/>
            </a:p>
          </p:txBody>
        </p:sp>
        <p:sp>
          <p:nvSpPr>
            <p:cNvPr id="11" name="Shape 51005">
              <a:extLst>
                <a:ext uri="{FF2B5EF4-FFF2-40B4-BE49-F238E27FC236}">
                  <a16:creationId xmlns:a16="http://schemas.microsoft.com/office/drawing/2014/main" id="{144372AE-DDB6-4EB2-82A2-306A65E0C787}"/>
                </a:ext>
              </a:extLst>
            </p:cNvPr>
            <p:cNvSpPr/>
            <p:nvPr/>
          </p:nvSpPr>
          <p:spPr>
            <a:xfrm>
              <a:off x="2065754" y="75047"/>
              <a:ext cx="3208202" cy="187614"/>
            </a:xfrm>
            <a:custGeom>
              <a:avLst/>
              <a:gdLst/>
              <a:ahLst/>
              <a:cxnLst/>
              <a:rect l="0" t="0" r="0" b="0"/>
              <a:pathLst>
                <a:path w="3208202" h="187614">
                  <a:moveTo>
                    <a:pt x="0" y="0"/>
                  </a:moveTo>
                  <a:lnTo>
                    <a:pt x="3208202" y="0"/>
                  </a:lnTo>
                  <a:lnTo>
                    <a:pt x="3208202"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12" name="Shape 763">
              <a:extLst>
                <a:ext uri="{FF2B5EF4-FFF2-40B4-BE49-F238E27FC236}">
                  <a16:creationId xmlns:a16="http://schemas.microsoft.com/office/drawing/2014/main" id="{9D5524EC-0196-4212-84B9-4EAED2224744}"/>
                </a:ext>
              </a:extLst>
            </p:cNvPr>
            <p:cNvSpPr/>
            <p:nvPr/>
          </p:nvSpPr>
          <p:spPr>
            <a:xfrm>
              <a:off x="2070517" y="79809"/>
              <a:ext cx="3200400" cy="180975"/>
            </a:xfrm>
            <a:custGeom>
              <a:avLst/>
              <a:gdLst/>
              <a:ahLst/>
              <a:cxnLst/>
              <a:rect l="0" t="0" r="0" b="0"/>
              <a:pathLst>
                <a:path w="3200400" h="180975">
                  <a:moveTo>
                    <a:pt x="0" y="0"/>
                  </a:moveTo>
                  <a:lnTo>
                    <a:pt x="3200400" y="0"/>
                  </a:lnTo>
                  <a:lnTo>
                    <a:pt x="3200400"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13" name="Shape 51006">
              <a:extLst>
                <a:ext uri="{FF2B5EF4-FFF2-40B4-BE49-F238E27FC236}">
                  <a16:creationId xmlns:a16="http://schemas.microsoft.com/office/drawing/2014/main" id="{C0F9E58F-1BF9-4780-86F3-89FC84E9FF52}"/>
                </a:ext>
              </a:extLst>
            </p:cNvPr>
            <p:cNvSpPr/>
            <p:nvPr/>
          </p:nvSpPr>
          <p:spPr>
            <a:xfrm>
              <a:off x="2065754" y="300187"/>
              <a:ext cx="4210765" cy="187614"/>
            </a:xfrm>
            <a:custGeom>
              <a:avLst/>
              <a:gdLst/>
              <a:ahLst/>
              <a:cxnLst/>
              <a:rect l="0" t="0" r="0" b="0"/>
              <a:pathLst>
                <a:path w="4210765" h="187614">
                  <a:moveTo>
                    <a:pt x="0" y="0"/>
                  </a:moveTo>
                  <a:lnTo>
                    <a:pt x="4210765" y="0"/>
                  </a:lnTo>
                  <a:lnTo>
                    <a:pt x="4210765"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14" name="Shape 765">
              <a:extLst>
                <a:ext uri="{FF2B5EF4-FFF2-40B4-BE49-F238E27FC236}">
                  <a16:creationId xmlns:a16="http://schemas.microsoft.com/office/drawing/2014/main" id="{107D9433-574D-438B-A7C3-6E0F8B62624F}"/>
                </a:ext>
              </a:extLst>
            </p:cNvPr>
            <p:cNvSpPr/>
            <p:nvPr/>
          </p:nvSpPr>
          <p:spPr>
            <a:xfrm>
              <a:off x="2070517" y="304949"/>
              <a:ext cx="4200525" cy="180975"/>
            </a:xfrm>
            <a:custGeom>
              <a:avLst/>
              <a:gdLst/>
              <a:ahLst/>
              <a:cxnLst/>
              <a:rect l="0" t="0" r="0" b="0"/>
              <a:pathLst>
                <a:path w="4200525" h="180975">
                  <a:moveTo>
                    <a:pt x="0" y="0"/>
                  </a:moveTo>
                  <a:lnTo>
                    <a:pt x="4200525" y="0"/>
                  </a:lnTo>
                  <a:lnTo>
                    <a:pt x="4200525"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15" name="Shape 51007">
              <a:extLst>
                <a:ext uri="{FF2B5EF4-FFF2-40B4-BE49-F238E27FC236}">
                  <a16:creationId xmlns:a16="http://schemas.microsoft.com/office/drawing/2014/main" id="{CE7444FC-09FA-4919-B840-EDC42E5AEDCC}"/>
                </a:ext>
              </a:extLst>
            </p:cNvPr>
            <p:cNvSpPr/>
            <p:nvPr/>
          </p:nvSpPr>
          <p:spPr>
            <a:xfrm>
              <a:off x="2065754" y="525317"/>
              <a:ext cx="601538" cy="187614"/>
            </a:xfrm>
            <a:custGeom>
              <a:avLst/>
              <a:gdLst/>
              <a:ahLst/>
              <a:cxnLst/>
              <a:rect l="0" t="0" r="0" b="0"/>
              <a:pathLst>
                <a:path w="601538" h="187614">
                  <a:moveTo>
                    <a:pt x="0" y="0"/>
                  </a:moveTo>
                  <a:lnTo>
                    <a:pt x="601538" y="0"/>
                  </a:lnTo>
                  <a:lnTo>
                    <a:pt x="601538"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16" name="Shape 767">
              <a:extLst>
                <a:ext uri="{FF2B5EF4-FFF2-40B4-BE49-F238E27FC236}">
                  <a16:creationId xmlns:a16="http://schemas.microsoft.com/office/drawing/2014/main" id="{71BE61FD-5165-446B-B2FD-0958814FDEA8}"/>
                </a:ext>
              </a:extLst>
            </p:cNvPr>
            <p:cNvSpPr/>
            <p:nvPr/>
          </p:nvSpPr>
          <p:spPr>
            <a:xfrm>
              <a:off x="2070517" y="530080"/>
              <a:ext cx="590550" cy="180975"/>
            </a:xfrm>
            <a:custGeom>
              <a:avLst/>
              <a:gdLst/>
              <a:ahLst/>
              <a:cxnLst/>
              <a:rect l="0" t="0" r="0" b="0"/>
              <a:pathLst>
                <a:path w="590550" h="180975">
                  <a:moveTo>
                    <a:pt x="0" y="0"/>
                  </a:moveTo>
                  <a:lnTo>
                    <a:pt x="590550" y="0"/>
                  </a:lnTo>
                  <a:lnTo>
                    <a:pt x="590550"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17" name="Shape 51008">
              <a:extLst>
                <a:ext uri="{FF2B5EF4-FFF2-40B4-BE49-F238E27FC236}">
                  <a16:creationId xmlns:a16="http://schemas.microsoft.com/office/drawing/2014/main" id="{1ADC26C2-C80A-4D98-B5DD-3AEC4CD29E0E}"/>
                </a:ext>
              </a:extLst>
            </p:cNvPr>
            <p:cNvSpPr/>
            <p:nvPr/>
          </p:nvSpPr>
          <p:spPr>
            <a:xfrm>
              <a:off x="2065754" y="750456"/>
              <a:ext cx="601538" cy="187614"/>
            </a:xfrm>
            <a:custGeom>
              <a:avLst/>
              <a:gdLst/>
              <a:ahLst/>
              <a:cxnLst/>
              <a:rect l="0" t="0" r="0" b="0"/>
              <a:pathLst>
                <a:path w="601538" h="187614">
                  <a:moveTo>
                    <a:pt x="0" y="0"/>
                  </a:moveTo>
                  <a:lnTo>
                    <a:pt x="601538" y="0"/>
                  </a:lnTo>
                  <a:lnTo>
                    <a:pt x="601538"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18" name="Shape 769">
              <a:extLst>
                <a:ext uri="{FF2B5EF4-FFF2-40B4-BE49-F238E27FC236}">
                  <a16:creationId xmlns:a16="http://schemas.microsoft.com/office/drawing/2014/main" id="{D4162A7B-2898-4452-AB1E-3F83625E9FD9}"/>
                </a:ext>
              </a:extLst>
            </p:cNvPr>
            <p:cNvSpPr/>
            <p:nvPr/>
          </p:nvSpPr>
          <p:spPr>
            <a:xfrm>
              <a:off x="2070517" y="755219"/>
              <a:ext cx="590550" cy="180975"/>
            </a:xfrm>
            <a:custGeom>
              <a:avLst/>
              <a:gdLst/>
              <a:ahLst/>
              <a:cxnLst/>
              <a:rect l="0" t="0" r="0" b="0"/>
              <a:pathLst>
                <a:path w="590550" h="180975">
                  <a:moveTo>
                    <a:pt x="0" y="0"/>
                  </a:moveTo>
                  <a:lnTo>
                    <a:pt x="590550" y="0"/>
                  </a:lnTo>
                  <a:lnTo>
                    <a:pt x="590550"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sp>
          <p:nvSpPr>
            <p:cNvPr id="19" name="Shape 51009">
              <a:extLst>
                <a:ext uri="{FF2B5EF4-FFF2-40B4-BE49-F238E27FC236}">
                  <a16:creationId xmlns:a16="http://schemas.microsoft.com/office/drawing/2014/main" id="{30A2054D-894F-4E3E-B18E-1AE283025C72}"/>
                </a:ext>
              </a:extLst>
            </p:cNvPr>
            <p:cNvSpPr/>
            <p:nvPr/>
          </p:nvSpPr>
          <p:spPr>
            <a:xfrm>
              <a:off x="2065754" y="975587"/>
              <a:ext cx="1804614" cy="187614"/>
            </a:xfrm>
            <a:custGeom>
              <a:avLst/>
              <a:gdLst/>
              <a:ahLst/>
              <a:cxnLst/>
              <a:rect l="0" t="0" r="0" b="0"/>
              <a:pathLst>
                <a:path w="1804614" h="187614">
                  <a:moveTo>
                    <a:pt x="0" y="0"/>
                  </a:moveTo>
                  <a:lnTo>
                    <a:pt x="1804614" y="0"/>
                  </a:lnTo>
                  <a:lnTo>
                    <a:pt x="1804614" y="187614"/>
                  </a:lnTo>
                  <a:lnTo>
                    <a:pt x="0" y="187614"/>
                  </a:lnTo>
                  <a:lnTo>
                    <a:pt x="0" y="0"/>
                  </a:lnTo>
                </a:path>
              </a:pathLst>
            </a:custGeom>
            <a:ln w="0" cap="flat">
              <a:miter lim="127000"/>
            </a:ln>
          </p:spPr>
          <p:style>
            <a:lnRef idx="0">
              <a:srgbClr val="000000">
                <a:alpha val="0"/>
              </a:srgbClr>
            </a:lnRef>
            <a:fillRef idx="1">
              <a:srgbClr val="E53935"/>
            </a:fillRef>
            <a:effectRef idx="0">
              <a:scrgbClr r="0" g="0" b="0"/>
            </a:effectRef>
            <a:fontRef idx="none"/>
          </p:style>
          <p:txBody>
            <a:bodyPr/>
            <a:lstStyle/>
            <a:p>
              <a:endParaRPr lang="en-US"/>
            </a:p>
          </p:txBody>
        </p:sp>
        <p:sp>
          <p:nvSpPr>
            <p:cNvPr id="20" name="Shape 771">
              <a:extLst>
                <a:ext uri="{FF2B5EF4-FFF2-40B4-BE49-F238E27FC236}">
                  <a16:creationId xmlns:a16="http://schemas.microsoft.com/office/drawing/2014/main" id="{E1F4712D-7689-43F1-A7B8-10A0E2C2D298}"/>
                </a:ext>
              </a:extLst>
            </p:cNvPr>
            <p:cNvSpPr/>
            <p:nvPr/>
          </p:nvSpPr>
          <p:spPr>
            <a:xfrm>
              <a:off x="2070517" y="980349"/>
              <a:ext cx="1790700" cy="180975"/>
            </a:xfrm>
            <a:custGeom>
              <a:avLst/>
              <a:gdLst/>
              <a:ahLst/>
              <a:cxnLst/>
              <a:rect l="0" t="0" r="0" b="0"/>
              <a:pathLst>
                <a:path w="1790700" h="180975">
                  <a:moveTo>
                    <a:pt x="0" y="0"/>
                  </a:moveTo>
                  <a:lnTo>
                    <a:pt x="1790700" y="0"/>
                  </a:lnTo>
                  <a:lnTo>
                    <a:pt x="1790700" y="180975"/>
                  </a:lnTo>
                  <a:lnTo>
                    <a:pt x="0" y="180975"/>
                  </a:lnTo>
                  <a:close/>
                </a:path>
              </a:pathLst>
            </a:custGeom>
            <a:ln w="9525" cap="flat">
              <a:miter lim="100000"/>
            </a:ln>
          </p:spPr>
          <p:style>
            <a:lnRef idx="1">
              <a:srgbClr val="E53935"/>
            </a:lnRef>
            <a:fillRef idx="0">
              <a:srgbClr val="000000">
                <a:alpha val="0"/>
              </a:srgbClr>
            </a:fillRef>
            <a:effectRef idx="0">
              <a:scrgbClr r="0" g="0" b="0"/>
            </a:effectRef>
            <a:fontRef idx="none"/>
          </p:style>
          <p:txBody>
            <a:bodyPr/>
            <a:lstStyle/>
            <a:p>
              <a:endParaRPr lang="en-US"/>
            </a:p>
          </p:txBody>
        </p:sp>
      </p:grpSp>
      <p:pic>
        <p:nvPicPr>
          <p:cNvPr id="24" name="Picture 23">
            <a:extLst>
              <a:ext uri="{FF2B5EF4-FFF2-40B4-BE49-F238E27FC236}">
                <a16:creationId xmlns:a16="http://schemas.microsoft.com/office/drawing/2014/main" id="{698593EE-7533-4957-8BC2-FFC8AF94B7DF}"/>
              </a:ext>
            </a:extLst>
          </p:cNvPr>
          <p:cNvPicPr>
            <a:picLocks noChangeAspect="1"/>
          </p:cNvPicPr>
          <p:nvPr/>
        </p:nvPicPr>
        <p:blipFill>
          <a:blip r:embed="rId2"/>
          <a:stretch>
            <a:fillRect/>
          </a:stretch>
        </p:blipFill>
        <p:spPr>
          <a:xfrm>
            <a:off x="1552575" y="3178931"/>
            <a:ext cx="8508382" cy="2449391"/>
          </a:xfrm>
          <a:prstGeom prst="rect">
            <a:avLst/>
          </a:prstGeom>
        </p:spPr>
      </p:pic>
    </p:spTree>
    <p:extLst>
      <p:ext uri="{BB962C8B-B14F-4D97-AF65-F5344CB8AC3E}">
        <p14:creationId xmlns:p14="http://schemas.microsoft.com/office/powerpoint/2010/main" val="271774911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8E58909E7E5A43B9ED49B56C210D68" ma:contentTypeVersion="6" ma:contentTypeDescription="Create a new document." ma:contentTypeScope="" ma:versionID="6eb08a4faba73f32d08ea2cfb99c9c37">
  <xsd:schema xmlns:xsd="http://www.w3.org/2001/XMLSchema" xmlns:xs="http://www.w3.org/2001/XMLSchema" xmlns:p="http://schemas.microsoft.com/office/2006/metadata/properties" xmlns:ns2="33fe6e0a-0cdc-4414-b16c-708762b7c7ad" xmlns:ns3="be008770-d075-4636-a9ec-1814aaac7be9" targetNamespace="http://schemas.microsoft.com/office/2006/metadata/properties" ma:root="true" ma:fieldsID="3b120ef9f70e04e2dc2f2423713418d7" ns2:_="" ns3:_="">
    <xsd:import namespace="33fe6e0a-0cdc-4414-b16c-708762b7c7ad"/>
    <xsd:import namespace="be008770-d075-4636-a9ec-1814aaac7be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fe6e0a-0cdc-4414-b16c-708762b7c7a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e008770-d075-4636-a9ec-1814aaac7be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be008770-d075-4636-a9ec-1814aaac7be9">
      <UserInfo>
        <DisplayName>Kathy L Warner</DisplayName>
        <AccountId>26</AccountId>
        <AccountType/>
      </UserInfo>
      <UserInfo>
        <DisplayName>Jenny  Evans</DisplayName>
        <AccountId>39</AccountId>
        <AccountType/>
      </UserInfo>
      <UserInfo>
        <DisplayName>William J Culverhouse</DisplayName>
        <AccountId>46</AccountId>
        <AccountType/>
      </UserInfo>
      <UserInfo>
        <DisplayName>Raymond J Elson</DisplayName>
        <AccountId>36</AccountId>
        <AccountType/>
      </UserInfo>
      <UserInfo>
        <DisplayName>Kadir C Yalcin</DisplayName>
        <AccountId>27</AccountId>
        <AccountType/>
      </UserInfo>
      <UserInfo>
        <DisplayName>Katharine Susan Adams</DisplayName>
        <AccountId>32</AccountId>
        <AccountType/>
      </UserInfo>
      <UserInfo>
        <DisplayName>Shani Wilfred</DisplayName>
        <AccountId>22</AccountId>
        <AccountType/>
      </UserInfo>
      <UserInfo>
        <DisplayName>Ryan  Wander</DisplayName>
        <AccountId>47</AccountId>
        <AccountType/>
      </UserInfo>
      <UserInfo>
        <DisplayName>Sandra J Delk</DisplayName>
        <AccountId>23</AccountId>
        <AccountType/>
      </UserInfo>
      <UserInfo>
        <DisplayName>Lisa A Batten</DisplayName>
        <AccountId>37</AccountId>
        <AccountType/>
      </UserInfo>
      <UserInfo>
        <DisplayName>Alexandrina Ligia Focsan</DisplayName>
        <AccountId>35</AccountId>
        <AccountType/>
      </UserInfo>
      <UserInfo>
        <DisplayName>Sandra D Trowell</DisplayName>
        <AccountId>18</AccountId>
        <AccountType/>
      </UserInfo>
      <UserInfo>
        <DisplayName>Catherine Bowers</DisplayName>
        <AccountId>13</AccountId>
        <AccountType/>
      </UserInfo>
      <UserInfo>
        <DisplayName>Michael Paul Savoie</DisplayName>
        <AccountId>24</AccountId>
        <AccountType/>
      </UserInfo>
      <UserInfo>
        <DisplayName>Lynn G. Crump</DisplayName>
        <AccountId>30</AccountId>
        <AccountType/>
      </UserInfo>
      <UserInfo>
        <DisplayName>Javian  Brabham</DisplayName>
        <AccountId>43</AccountId>
        <AccountType/>
      </UserInfo>
      <UserInfo>
        <DisplayName>adwood@valdosta.edu</DisplayName>
        <AccountId>31</AccountId>
        <AccountType/>
      </UserInfo>
      <UserInfo>
        <DisplayName>Alicia Richards Roberson</DisplayName>
        <AccountId>38</AccountId>
        <AccountType/>
      </UserInfo>
      <UserInfo>
        <DisplayName>Robert T Smith</DisplayName>
        <AccountId>28</AccountId>
        <AccountType/>
      </UserInfo>
      <UserInfo>
        <DisplayName>Sharon L Gravett</DisplayName>
        <AccountId>19</AccountId>
        <AccountType/>
      </UserInfo>
      <UserInfo>
        <DisplayName>Jamie  Landau</DisplayName>
        <AccountId>34</AccountId>
        <AccountType/>
      </UserInfo>
      <UserInfo>
        <DisplayName>Marsha B Dukes</DisplayName>
        <AccountId>48</AccountId>
        <AccountType/>
      </UserInfo>
      <UserInfo>
        <DisplayName>Emily Cofield Rogers</DisplayName>
        <AccountId>25</AccountId>
        <AccountType/>
      </UserInfo>
    </SharedWithUsers>
  </documentManagement>
</p:properties>
</file>

<file path=customXml/itemProps1.xml><?xml version="1.0" encoding="utf-8"?>
<ds:datastoreItem xmlns:ds="http://schemas.openxmlformats.org/officeDocument/2006/customXml" ds:itemID="{FD8A0EAF-01D2-4D8B-8685-A4392E3369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fe6e0a-0cdc-4414-b16c-708762b7c7ad"/>
    <ds:schemaRef ds:uri="be008770-d075-4636-a9ec-1814aaac7b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4DFAB9-261A-47A5-B145-E87A87FB45D1}">
  <ds:schemaRefs>
    <ds:schemaRef ds:uri="http://schemas.microsoft.com/sharepoint/v3/contenttype/forms"/>
  </ds:schemaRefs>
</ds:datastoreItem>
</file>

<file path=customXml/itemProps3.xml><?xml version="1.0" encoding="utf-8"?>
<ds:datastoreItem xmlns:ds="http://schemas.openxmlformats.org/officeDocument/2006/customXml" ds:itemID="{1B0CCE73-C02E-441A-8A17-247B6AE39B8D}">
  <ds:schemaRefs>
    <ds:schemaRef ds:uri="http://schemas.openxmlformats.org/package/2006/metadata/core-properties"/>
    <ds:schemaRef ds:uri="33fe6e0a-0cdc-4414-b16c-708762b7c7ad"/>
    <ds:schemaRef ds:uri="http://www.w3.org/XML/1998/namespace"/>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purl.org/dc/dcmitype/"/>
    <ds:schemaRef ds:uri="be008770-d075-4636-a9ec-1814aaac7be9"/>
    <ds:schemaRef ds:uri="http://purl.org/dc/terms/"/>
  </ds:schemaRefs>
</ds:datastoreItem>
</file>

<file path=docProps/app.xml><?xml version="1.0" encoding="utf-8"?>
<Properties xmlns="http://schemas.openxmlformats.org/officeDocument/2006/extended-properties" xmlns:vt="http://schemas.openxmlformats.org/officeDocument/2006/docPropsVTypes">
  <Template>Gallery</Template>
  <TotalTime>215</TotalTime>
  <Words>2185</Words>
  <Application>Microsoft Office PowerPoint</Application>
  <PresentationFormat>Widescreen</PresentationFormat>
  <Paragraphs>328</Paragraphs>
  <Slides>31</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31</vt:i4>
      </vt:variant>
    </vt:vector>
  </HeadingPairs>
  <TitlesOfParts>
    <vt:vector size="39" baseType="lpstr">
      <vt:lpstr>Arial</vt:lpstr>
      <vt:lpstr>Arial,Sans-Serif</vt:lpstr>
      <vt:lpstr>Calibri</vt:lpstr>
      <vt:lpstr>Calibri Light</vt:lpstr>
      <vt:lpstr>Gill Sans MT</vt:lpstr>
      <vt:lpstr>Wingdings</vt:lpstr>
      <vt:lpstr>Gallery</vt:lpstr>
      <vt:lpstr>Office Theme</vt:lpstr>
      <vt:lpstr>Faculty Success Survey </vt:lpstr>
      <vt:lpstr>About our Respondents</vt:lpstr>
      <vt:lpstr>About our Respondents Continued:</vt:lpstr>
      <vt:lpstr>About Our Respondents Continued:</vt:lpstr>
      <vt:lpstr>Application Process:</vt:lpstr>
      <vt:lpstr>Application Process</vt:lpstr>
      <vt:lpstr>Application Process</vt:lpstr>
      <vt:lpstr>Application Process</vt:lpstr>
      <vt:lpstr>Application Process</vt:lpstr>
      <vt:lpstr>Application Process</vt:lpstr>
      <vt:lpstr>Application Process Proposed Actions</vt:lpstr>
      <vt:lpstr>Hiring Process</vt:lpstr>
      <vt:lpstr>Hiring Process</vt:lpstr>
      <vt:lpstr>Hiring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Success Survey</dc:title>
  <dc:creator>Jenny  Evans</dc:creator>
  <cp:lastModifiedBy>Emily Cofield Rogers</cp:lastModifiedBy>
  <cp:revision>144</cp:revision>
  <dcterms:created xsi:type="dcterms:W3CDTF">2022-10-31T17:34:12Z</dcterms:created>
  <dcterms:modified xsi:type="dcterms:W3CDTF">2023-03-20T13:19:14Z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0x010100D68E58909E7E5A43B9ED49B56C210D68</vt:lpwstr>
  </property>
</Properties>
</file>