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1" r:id="rId1"/>
  </p:sldMasterIdLst>
  <p:sldIdLst>
    <p:sldId id="274" r:id="rId2"/>
    <p:sldId id="275" r:id="rId3"/>
    <p:sldId id="259" r:id="rId4"/>
    <p:sldId id="260" r:id="rId5"/>
    <p:sldId id="264" r:id="rId6"/>
    <p:sldId id="265" r:id="rId7"/>
    <p:sldId id="266" r:id="rId8"/>
    <p:sldId id="273" r:id="rId9"/>
    <p:sldId id="267" r:id="rId10"/>
    <p:sldId id="268" r:id="rId11"/>
    <p:sldId id="269" r:id="rId12"/>
    <p:sldId id="271" r:id="rId13"/>
    <p:sldId id="272" r:id="rId14"/>
    <p:sldId id="270" r:id="rId15"/>
    <p:sldId id="263" r:id="rId16"/>
    <p:sldId id="27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B226A-8E71-4723-9B1E-74A1EE38DC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0A187F5-EC75-4977-A9DA-48DE247BF3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61A6708-6F97-4F46-BAE0-ECAD73F950E3}"/>
              </a:ext>
            </a:extLst>
          </p:cNvPr>
          <p:cNvSpPr>
            <a:spLocks noGrp="1"/>
          </p:cNvSpPr>
          <p:nvPr>
            <p:ph type="dt" sz="half" idx="10"/>
          </p:nvPr>
        </p:nvSpPr>
        <p:spPr/>
        <p:txBody>
          <a:bodyPr/>
          <a:lstStyle/>
          <a:p>
            <a:fld id="{5A069CB8-F204-4D06-B913-C5A26A89888A}" type="datetimeFigureOut">
              <a:rPr lang="en-US" smtClean="0"/>
              <a:t>6/16/2022</a:t>
            </a:fld>
            <a:endParaRPr lang="en-US" dirty="0"/>
          </a:p>
        </p:txBody>
      </p:sp>
      <p:sp>
        <p:nvSpPr>
          <p:cNvPr id="5" name="Footer Placeholder 4">
            <a:extLst>
              <a:ext uri="{FF2B5EF4-FFF2-40B4-BE49-F238E27FC236}">
                <a16:creationId xmlns:a16="http://schemas.microsoft.com/office/drawing/2014/main" id="{0E6618C3-635A-400F-AEB6-7CEA6761373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22B123F-37CE-4401-89AD-16F84B0C75A8}"/>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84388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0CE20-2E22-4EAE-8E73-6A73AB0EEE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B8161B-103C-4ECB-9B67-C932CE96BF0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560E08-2484-498A-9A94-0A154AFA1D68}"/>
              </a:ext>
            </a:extLst>
          </p:cNvPr>
          <p:cNvSpPr>
            <a:spLocks noGrp="1"/>
          </p:cNvSpPr>
          <p:nvPr>
            <p:ph type="dt" sz="half" idx="10"/>
          </p:nvPr>
        </p:nvSpPr>
        <p:spPr/>
        <p:txBody>
          <a:bodyPr/>
          <a:lstStyle/>
          <a:p>
            <a:fld id="{50B6E300-0A13-4A81-945A-7333C271A069}" type="datetimeFigureOut">
              <a:rPr lang="en-US" smtClean="0"/>
              <a:t>6/16/2022</a:t>
            </a:fld>
            <a:endParaRPr lang="en-US" dirty="0"/>
          </a:p>
        </p:txBody>
      </p:sp>
      <p:sp>
        <p:nvSpPr>
          <p:cNvPr id="5" name="Footer Placeholder 4">
            <a:extLst>
              <a:ext uri="{FF2B5EF4-FFF2-40B4-BE49-F238E27FC236}">
                <a16:creationId xmlns:a16="http://schemas.microsoft.com/office/drawing/2014/main" id="{7928F86D-989B-49A0-B5E4-3346BABF856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D531549-0847-4D69-B99B-3551EB910FE9}"/>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3300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C5ADD0-42ED-4A69-B01B-1C50055467A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D8A64B9-7C42-4918-BC67-0DD7E03079A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AEECCA-B0E7-43D7-BF53-41E6EF77AE5D}"/>
              </a:ext>
            </a:extLst>
          </p:cNvPr>
          <p:cNvSpPr>
            <a:spLocks noGrp="1"/>
          </p:cNvSpPr>
          <p:nvPr>
            <p:ph type="dt" sz="half" idx="10"/>
          </p:nvPr>
        </p:nvSpPr>
        <p:spPr/>
        <p:txBody>
          <a:bodyPr/>
          <a:lstStyle/>
          <a:p>
            <a:fld id="{34671962-1EA4-46E7-BCB0-F36CE46D1A59}" type="datetimeFigureOut">
              <a:rPr lang="en-US" smtClean="0"/>
              <a:t>6/16/2022</a:t>
            </a:fld>
            <a:endParaRPr lang="en-US" dirty="0"/>
          </a:p>
        </p:txBody>
      </p:sp>
      <p:sp>
        <p:nvSpPr>
          <p:cNvPr id="5" name="Footer Placeholder 4">
            <a:extLst>
              <a:ext uri="{FF2B5EF4-FFF2-40B4-BE49-F238E27FC236}">
                <a16:creationId xmlns:a16="http://schemas.microsoft.com/office/drawing/2014/main" id="{E8B51B78-A08F-4FF6-BDB9-1B08158D874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BBF71EE-5964-4CE0-AA31-BE0582D2DB19}"/>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86956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A57BE-039E-48DC-B6C2-2F42FBD5F2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3EFAF8-EAEA-4F59-9DB0-53C33B960BE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8ECEA4-FE36-4939-8396-39A91C9A0B2D}"/>
              </a:ext>
            </a:extLst>
          </p:cNvPr>
          <p:cNvSpPr>
            <a:spLocks noGrp="1"/>
          </p:cNvSpPr>
          <p:nvPr>
            <p:ph type="dt" sz="half" idx="10"/>
          </p:nvPr>
        </p:nvSpPr>
        <p:spPr/>
        <p:txBody>
          <a:bodyPr/>
          <a:lstStyle/>
          <a:p>
            <a:fld id="{D30BB376-B19C-488D-ABEB-03C7E6E9E3E0}" type="datetimeFigureOut">
              <a:rPr lang="en-US" smtClean="0"/>
              <a:t>6/16/2022</a:t>
            </a:fld>
            <a:endParaRPr lang="en-US" dirty="0"/>
          </a:p>
        </p:txBody>
      </p:sp>
      <p:sp>
        <p:nvSpPr>
          <p:cNvPr id="5" name="Footer Placeholder 4">
            <a:extLst>
              <a:ext uri="{FF2B5EF4-FFF2-40B4-BE49-F238E27FC236}">
                <a16:creationId xmlns:a16="http://schemas.microsoft.com/office/drawing/2014/main" id="{C75F6861-6DF3-40C3-ACCB-6D93E60F5CB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59C2A63-43E8-4C8C-BD5A-B46E90ACA4AA}"/>
              </a:ext>
            </a:extLst>
          </p:cNvPr>
          <p:cNvSpPr>
            <a:spLocks noGrp="1"/>
          </p:cNvSpPr>
          <p:nvPr>
            <p:ph type="sldNum" sz="quarter" idx="12"/>
          </p:nvPr>
        </p:nvSpPr>
        <p:spPr/>
        <p:txBody>
          <a:bodyPr/>
          <a:lstStyle/>
          <a:p>
            <a:fld id="{629637A9-119A-49DA-BD12-AAC58B377D80}" type="slidenum">
              <a:rPr lang="en-US" smtClean="0"/>
              <a:t>‹#›</a:t>
            </a:fld>
            <a:endParaRPr lang="en-US" dirty="0"/>
          </a:p>
        </p:txBody>
      </p:sp>
    </p:spTree>
    <p:extLst>
      <p:ext uri="{BB962C8B-B14F-4D97-AF65-F5344CB8AC3E}">
        <p14:creationId xmlns:p14="http://schemas.microsoft.com/office/powerpoint/2010/main" val="2867344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D2C0D-D4F9-4C4F-A881-3793EA43F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9D714C1-91B4-428B-9A6B-89BC78AF0C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1C46F2D-7812-4B77-8647-C99544553325}"/>
              </a:ext>
            </a:extLst>
          </p:cNvPr>
          <p:cNvSpPr>
            <a:spLocks noGrp="1"/>
          </p:cNvSpPr>
          <p:nvPr>
            <p:ph type="dt" sz="half" idx="10"/>
          </p:nvPr>
        </p:nvSpPr>
        <p:spPr/>
        <p:txBody>
          <a:bodyPr/>
          <a:lstStyle/>
          <a:p>
            <a:fld id="{486F077B-A50F-4D64-8574-E2D6A98A5553}" type="datetimeFigureOut">
              <a:rPr lang="en-US" smtClean="0"/>
              <a:t>6/16/2022</a:t>
            </a:fld>
            <a:endParaRPr lang="en-US" dirty="0"/>
          </a:p>
        </p:txBody>
      </p:sp>
      <p:sp>
        <p:nvSpPr>
          <p:cNvPr id="5" name="Footer Placeholder 4">
            <a:extLst>
              <a:ext uri="{FF2B5EF4-FFF2-40B4-BE49-F238E27FC236}">
                <a16:creationId xmlns:a16="http://schemas.microsoft.com/office/drawing/2014/main" id="{1748CD07-F7C2-4B19-9A3F-801F17C2647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37FE74F-E10B-434C-B5B3-0164DA3A8A4A}"/>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35562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9FC16-B584-4EFA-9822-817EB0215F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403D3A-AD74-4223-8284-5EB9EFCF4C8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D52365-68E2-4EF3-B218-2689E30D307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8536CE-7C91-4BD1-9041-BA23E84CEEB7}"/>
              </a:ext>
            </a:extLst>
          </p:cNvPr>
          <p:cNvSpPr>
            <a:spLocks noGrp="1"/>
          </p:cNvSpPr>
          <p:nvPr>
            <p:ph type="dt" sz="half" idx="10"/>
          </p:nvPr>
        </p:nvSpPr>
        <p:spPr/>
        <p:txBody>
          <a:bodyPr/>
          <a:lstStyle/>
          <a:p>
            <a:fld id="{7D9E2A62-1983-43A1-A163-D8AA46534C80}" type="datetimeFigureOut">
              <a:rPr lang="en-US" smtClean="0"/>
              <a:t>6/16/2022</a:t>
            </a:fld>
            <a:endParaRPr lang="en-US" dirty="0"/>
          </a:p>
        </p:txBody>
      </p:sp>
      <p:sp>
        <p:nvSpPr>
          <p:cNvPr id="6" name="Footer Placeholder 5">
            <a:extLst>
              <a:ext uri="{FF2B5EF4-FFF2-40B4-BE49-F238E27FC236}">
                <a16:creationId xmlns:a16="http://schemas.microsoft.com/office/drawing/2014/main" id="{D766A0ED-7F62-4942-8F61-05BF73AB67D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638A796-243B-4D08-8594-50C445D1B3CF}"/>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28333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F9C45-3A5F-4150-BDAD-6268C1A45B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D7493A-142B-4406-B774-A0D6937AC9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9AE771F-A5A9-4A46-B624-BC1EA7DDF4D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D2C076-DD42-4F94-8EF9-DF45FE4DBF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E1A20C6-CCF6-45C2-972B-556E57744B7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93968A-3E49-408C-AB10-3C0554AC3104}"/>
              </a:ext>
            </a:extLst>
          </p:cNvPr>
          <p:cNvSpPr>
            <a:spLocks noGrp="1"/>
          </p:cNvSpPr>
          <p:nvPr>
            <p:ph type="dt" sz="half" idx="10"/>
          </p:nvPr>
        </p:nvSpPr>
        <p:spPr/>
        <p:txBody>
          <a:bodyPr/>
          <a:lstStyle/>
          <a:p>
            <a:fld id="{898F3E3B-34E3-4345-B2A1-994B83598A9C}" type="datetimeFigureOut">
              <a:rPr lang="en-US" smtClean="0"/>
              <a:t>6/16/2022</a:t>
            </a:fld>
            <a:endParaRPr lang="en-US" dirty="0"/>
          </a:p>
        </p:txBody>
      </p:sp>
      <p:sp>
        <p:nvSpPr>
          <p:cNvPr id="8" name="Footer Placeholder 7">
            <a:extLst>
              <a:ext uri="{FF2B5EF4-FFF2-40B4-BE49-F238E27FC236}">
                <a16:creationId xmlns:a16="http://schemas.microsoft.com/office/drawing/2014/main" id="{8E73817F-38A8-4188-BC3B-124951B0AD9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9B8BF7E-548A-4A35-B55D-CC7A00B05D59}"/>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05580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D2205-A68B-4B11-8CD1-2B3DD063045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505B1B-A05A-4594-B689-F7845466A5A1}"/>
              </a:ext>
            </a:extLst>
          </p:cNvPr>
          <p:cNvSpPr>
            <a:spLocks noGrp="1"/>
          </p:cNvSpPr>
          <p:nvPr>
            <p:ph type="dt" sz="half" idx="10"/>
          </p:nvPr>
        </p:nvSpPr>
        <p:spPr/>
        <p:txBody>
          <a:bodyPr/>
          <a:lstStyle/>
          <a:p>
            <a:fld id="{FD816C96-82A1-4D77-8ADA-627AC6FE3D65}" type="datetimeFigureOut">
              <a:rPr lang="en-US" smtClean="0"/>
              <a:t>6/16/2022</a:t>
            </a:fld>
            <a:endParaRPr lang="en-US" dirty="0"/>
          </a:p>
        </p:txBody>
      </p:sp>
      <p:sp>
        <p:nvSpPr>
          <p:cNvPr id="4" name="Footer Placeholder 3">
            <a:extLst>
              <a:ext uri="{FF2B5EF4-FFF2-40B4-BE49-F238E27FC236}">
                <a16:creationId xmlns:a16="http://schemas.microsoft.com/office/drawing/2014/main" id="{1443FFC3-7ADD-40A6-8874-C8D9B2223CF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0681C0A-19FE-49D3-8F36-54FD44714021}"/>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57894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DFE126-EE5A-43BD-AB0C-584D50643708}"/>
              </a:ext>
            </a:extLst>
          </p:cNvPr>
          <p:cNvSpPr>
            <a:spLocks noGrp="1"/>
          </p:cNvSpPr>
          <p:nvPr>
            <p:ph type="dt" sz="half" idx="10"/>
          </p:nvPr>
        </p:nvSpPr>
        <p:spPr/>
        <p:txBody>
          <a:bodyPr/>
          <a:lstStyle/>
          <a:p>
            <a:fld id="{1D102C1E-28F2-47E9-802D-339E64E2F920}" type="datetimeFigureOut">
              <a:rPr lang="en-US" smtClean="0"/>
              <a:t>6/16/2022</a:t>
            </a:fld>
            <a:endParaRPr lang="en-US" dirty="0"/>
          </a:p>
        </p:txBody>
      </p:sp>
      <p:sp>
        <p:nvSpPr>
          <p:cNvPr id="3" name="Footer Placeholder 2">
            <a:extLst>
              <a:ext uri="{FF2B5EF4-FFF2-40B4-BE49-F238E27FC236}">
                <a16:creationId xmlns:a16="http://schemas.microsoft.com/office/drawing/2014/main" id="{50B970E5-688B-4542-83B1-F974CD5D64C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F1B467C-FCA4-448A-9B94-D9226909D5CC}"/>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82908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50AED-47FD-41E8-8089-FFF67CC74E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5F3B73A-806F-4372-B8AF-DB17E1FE6A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671D006-57CE-48B9-8E64-1AD81CE66A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EEC3D25-FF50-4CB9-93C4-6563EAD55B98}"/>
              </a:ext>
            </a:extLst>
          </p:cNvPr>
          <p:cNvSpPr>
            <a:spLocks noGrp="1"/>
          </p:cNvSpPr>
          <p:nvPr>
            <p:ph type="dt" sz="half" idx="10"/>
          </p:nvPr>
        </p:nvSpPr>
        <p:spPr/>
        <p:txBody>
          <a:bodyPr/>
          <a:lstStyle/>
          <a:p>
            <a:fld id="{24271A48-F18A-45B3-BC05-1E27DA3F88AF}" type="datetimeFigureOut">
              <a:rPr lang="en-US" smtClean="0"/>
              <a:t>6/16/2022</a:t>
            </a:fld>
            <a:endParaRPr lang="en-US" dirty="0"/>
          </a:p>
        </p:txBody>
      </p:sp>
      <p:sp>
        <p:nvSpPr>
          <p:cNvPr id="6" name="Footer Placeholder 5">
            <a:extLst>
              <a:ext uri="{FF2B5EF4-FFF2-40B4-BE49-F238E27FC236}">
                <a16:creationId xmlns:a16="http://schemas.microsoft.com/office/drawing/2014/main" id="{A90E0769-8661-4337-A1D3-44F6F77D033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C4B6A10-AC2A-4DC4-AFB3-A0E74BFCC599}"/>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67596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1511D-C58C-424A-9504-1459A0BE9F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CB9C64-E353-45A3-9DAB-2D66EF454C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4B86D72-A930-4586-86AE-DED33F5E95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FD52110-2940-4623-AA2A-B717C1C0C046}"/>
              </a:ext>
            </a:extLst>
          </p:cNvPr>
          <p:cNvSpPr>
            <a:spLocks noGrp="1"/>
          </p:cNvSpPr>
          <p:nvPr>
            <p:ph type="dt" sz="half" idx="10"/>
          </p:nvPr>
        </p:nvSpPr>
        <p:spPr/>
        <p:txBody>
          <a:bodyPr/>
          <a:lstStyle/>
          <a:p>
            <a:fld id="{65B747F8-9654-4282-85D2-65F41AAE7A75}" type="datetimeFigureOut">
              <a:rPr lang="en-US" smtClean="0"/>
              <a:t>6/16/2022</a:t>
            </a:fld>
            <a:endParaRPr lang="en-US" dirty="0"/>
          </a:p>
        </p:txBody>
      </p:sp>
      <p:sp>
        <p:nvSpPr>
          <p:cNvPr id="6" name="Footer Placeholder 5">
            <a:extLst>
              <a:ext uri="{FF2B5EF4-FFF2-40B4-BE49-F238E27FC236}">
                <a16:creationId xmlns:a16="http://schemas.microsoft.com/office/drawing/2014/main" id="{071A2F36-82C6-45A4-93C5-445F7F841F1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FADB210-F1D4-4CB0-83D9-6EE2D638BD7B}"/>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47792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ECD726-3DCC-47E7-BCE1-A63A08B6ED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62C7A5-3D33-43E6-A4DD-F43A9A9D9F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CE9DB9-79DA-4955-BED0-43659465C2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C5B261-8843-42D1-AAFC-05E20E2D9B97}" type="datetimeFigureOut">
              <a:rPr lang="en-US" smtClean="0"/>
              <a:t>6/16/2022</a:t>
            </a:fld>
            <a:endParaRPr lang="en-US" dirty="0"/>
          </a:p>
        </p:txBody>
      </p:sp>
      <p:sp>
        <p:nvSpPr>
          <p:cNvPr id="5" name="Footer Placeholder 4">
            <a:extLst>
              <a:ext uri="{FF2B5EF4-FFF2-40B4-BE49-F238E27FC236}">
                <a16:creationId xmlns:a16="http://schemas.microsoft.com/office/drawing/2014/main" id="{775E3BD2-018A-4B3D-BB60-0F26196D58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536ED7A-D962-43A9-BF46-DC99265FF5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8393008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valdosta.edu/academics/academic-affairs/faculty-success-council/council-members.ph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4A66A-89E1-406E-B6CE-DFBF287C08A1}"/>
              </a:ext>
            </a:extLst>
          </p:cNvPr>
          <p:cNvSpPr>
            <a:spLocks noGrp="1"/>
          </p:cNvSpPr>
          <p:nvPr>
            <p:ph type="title"/>
          </p:nvPr>
        </p:nvSpPr>
        <p:spPr/>
        <p:txBody>
          <a:bodyPr/>
          <a:lstStyle/>
          <a:p>
            <a:r>
              <a:rPr lang="en-US" dirty="0"/>
              <a:t>Faculty Success Survey Report</a:t>
            </a:r>
          </a:p>
        </p:txBody>
      </p:sp>
      <p:sp>
        <p:nvSpPr>
          <p:cNvPr id="3" name="Content Placeholder 2">
            <a:extLst>
              <a:ext uri="{FF2B5EF4-FFF2-40B4-BE49-F238E27FC236}">
                <a16:creationId xmlns:a16="http://schemas.microsoft.com/office/drawing/2014/main" id="{9141D4F6-A79D-4C5A-952F-102AE9D1E7CA}"/>
              </a:ext>
            </a:extLst>
          </p:cNvPr>
          <p:cNvSpPr>
            <a:spLocks noGrp="1"/>
          </p:cNvSpPr>
          <p:nvPr>
            <p:ph idx="1"/>
          </p:nvPr>
        </p:nvSpPr>
        <p:spPr/>
        <p:txBody>
          <a:bodyPr/>
          <a:lstStyle/>
          <a:p>
            <a:r>
              <a:rPr lang="en-US" dirty="0"/>
              <a:t>The Faculty Success Council’s Faculty Success Survey, distributed in Spring Semester 2022, asked VSU faculty to offer their definitions of faculty success and to identify faculty development opportunities and other means of faculty support. </a:t>
            </a:r>
          </a:p>
          <a:p>
            <a:r>
              <a:rPr lang="en-US" dirty="0"/>
              <a:t>This questionnaire sought to gather impressions of the current state of faculty success at VSU rather than to present a scientific assessment of this issue.  The 111 responses to this Qualtrics survey represent a snapshot of a range of faculty viewpoints of faculty success at VSU.  </a:t>
            </a:r>
          </a:p>
          <a:p>
            <a:pPr marL="0" indent="0">
              <a:buNone/>
            </a:pPr>
            <a:endParaRPr lang="en-US" dirty="0"/>
          </a:p>
        </p:txBody>
      </p:sp>
    </p:spTree>
    <p:extLst>
      <p:ext uri="{BB962C8B-B14F-4D97-AF65-F5344CB8AC3E}">
        <p14:creationId xmlns:p14="http://schemas.microsoft.com/office/powerpoint/2010/main" val="102290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11563-B339-4F94-8371-8696A3C7F12D}"/>
              </a:ext>
            </a:extLst>
          </p:cNvPr>
          <p:cNvSpPr>
            <a:spLocks noGrp="1"/>
          </p:cNvSpPr>
          <p:nvPr>
            <p:ph type="title"/>
          </p:nvPr>
        </p:nvSpPr>
        <p:spPr>
          <a:xfrm>
            <a:off x="838200" y="365126"/>
            <a:ext cx="10515600" cy="687298"/>
          </a:xfrm>
        </p:spPr>
        <p:txBody>
          <a:bodyPr>
            <a:normAutofit fontScale="90000"/>
          </a:bodyPr>
          <a:lstStyle/>
          <a:p>
            <a:r>
              <a:rPr lang="en-US" err="1"/>
              <a:t>Ms</a:t>
            </a:r>
            <a:r>
              <a:rPr lang="en-US"/>
              <a:t>. Rogers</a:t>
            </a:r>
            <a:endParaRPr lang="en-US" dirty="0"/>
          </a:p>
        </p:txBody>
      </p:sp>
      <p:sp>
        <p:nvSpPr>
          <p:cNvPr id="3" name="Content Placeholder 2">
            <a:extLst>
              <a:ext uri="{FF2B5EF4-FFF2-40B4-BE49-F238E27FC236}">
                <a16:creationId xmlns:a16="http://schemas.microsoft.com/office/drawing/2014/main" id="{EE01C301-8DBA-4E28-8CF6-5C8B9276DFA3}"/>
              </a:ext>
            </a:extLst>
          </p:cNvPr>
          <p:cNvSpPr>
            <a:spLocks noGrp="1"/>
          </p:cNvSpPr>
          <p:nvPr>
            <p:ph idx="1"/>
          </p:nvPr>
        </p:nvSpPr>
        <p:spPr>
          <a:xfrm>
            <a:off x="838200" y="1121436"/>
            <a:ext cx="10515600" cy="5270737"/>
          </a:xfrm>
        </p:spPr>
        <p:txBody>
          <a:bodyPr>
            <a:noAutofit/>
          </a:bodyPr>
          <a:lstStyle/>
          <a:p>
            <a:pPr marL="0" indent="0" fontAlgn="base">
              <a:buNone/>
            </a:pPr>
            <a:endParaRPr lang="en-US" sz="1400" dirty="0"/>
          </a:p>
          <a:p>
            <a:pPr marL="0" indent="0" fontAlgn="base">
              <a:buNone/>
            </a:pPr>
            <a:r>
              <a:rPr lang="en-US" sz="2400" dirty="0"/>
              <a:t>Determining Faculty Success</a:t>
            </a:r>
          </a:p>
          <a:p>
            <a:pPr marL="0" indent="0" fontAlgn="base">
              <a:buNone/>
            </a:pPr>
            <a:r>
              <a:rPr lang="en-US" sz="2400" dirty="0"/>
              <a:t>Many responses express desire for personal and professional growth as a major component of faculty success:  </a:t>
            </a:r>
          </a:p>
          <a:p>
            <a:pPr marL="0" indent="0" fontAlgn="base">
              <a:buNone/>
            </a:pPr>
            <a:endParaRPr lang="en-US" sz="2400" dirty="0"/>
          </a:p>
          <a:p>
            <a:pPr lvl="1" fontAlgn="base"/>
            <a:r>
              <a:rPr lang="en-US" dirty="0"/>
              <a:t>Desire for connection and strong relationships with other faculty, within VSU. </a:t>
            </a:r>
          </a:p>
          <a:p>
            <a:pPr lvl="1" fontAlgn="base"/>
            <a:r>
              <a:rPr lang="en-US" dirty="0"/>
              <a:t>Feeling you can make a difference</a:t>
            </a:r>
          </a:p>
          <a:p>
            <a:pPr lvl="1" fontAlgn="base"/>
            <a:r>
              <a:rPr lang="en-US" dirty="0"/>
              <a:t>Contributions to significant publications and national organizations </a:t>
            </a:r>
          </a:p>
          <a:p>
            <a:pPr lvl="1" fontAlgn="base"/>
            <a:r>
              <a:rPr lang="en-US" dirty="0"/>
              <a:t>Autonomy and agency in work, university culture, “being seen” on campus</a:t>
            </a:r>
          </a:p>
          <a:p>
            <a:pPr lvl="1" fontAlgn="base"/>
            <a:r>
              <a:rPr lang="en-US" dirty="0"/>
              <a:t>Need for positive, constructive feedback from above. </a:t>
            </a:r>
          </a:p>
          <a:p>
            <a:pPr lvl="1" fontAlgn="base"/>
            <a:r>
              <a:rPr lang="en-US" dirty="0"/>
              <a:t>Healthy work/life balance </a:t>
            </a:r>
          </a:p>
          <a:p>
            <a:pPr lvl="1" fontAlgn="base"/>
            <a:endParaRPr lang="en-US" dirty="0"/>
          </a:p>
          <a:p>
            <a:pPr marL="457200" lvl="1" indent="0" fontAlgn="base">
              <a:buNone/>
            </a:pPr>
            <a:r>
              <a:rPr lang="en-US" dirty="0"/>
              <a:t> </a:t>
            </a:r>
          </a:p>
        </p:txBody>
      </p:sp>
    </p:spTree>
    <p:extLst>
      <p:ext uri="{BB962C8B-B14F-4D97-AF65-F5344CB8AC3E}">
        <p14:creationId xmlns:p14="http://schemas.microsoft.com/office/powerpoint/2010/main" val="3242876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11563-B339-4F94-8371-8696A3C7F12D}"/>
              </a:ext>
            </a:extLst>
          </p:cNvPr>
          <p:cNvSpPr>
            <a:spLocks noGrp="1"/>
          </p:cNvSpPr>
          <p:nvPr>
            <p:ph type="title"/>
          </p:nvPr>
        </p:nvSpPr>
        <p:spPr>
          <a:xfrm>
            <a:off x="838200" y="365125"/>
            <a:ext cx="10515600" cy="626913"/>
          </a:xfrm>
        </p:spPr>
        <p:txBody>
          <a:bodyPr>
            <a:normAutofit fontScale="90000"/>
          </a:bodyPr>
          <a:lstStyle/>
          <a:p>
            <a:r>
              <a:rPr lang="en-US" dirty="0"/>
              <a:t>Ms. Rogers</a:t>
            </a:r>
          </a:p>
        </p:txBody>
      </p:sp>
      <p:sp>
        <p:nvSpPr>
          <p:cNvPr id="3" name="Content Placeholder 2">
            <a:extLst>
              <a:ext uri="{FF2B5EF4-FFF2-40B4-BE49-F238E27FC236}">
                <a16:creationId xmlns:a16="http://schemas.microsoft.com/office/drawing/2014/main" id="{EE01C301-8DBA-4E28-8CF6-5C8B9276DFA3}"/>
              </a:ext>
            </a:extLst>
          </p:cNvPr>
          <p:cNvSpPr>
            <a:spLocks noGrp="1"/>
          </p:cNvSpPr>
          <p:nvPr>
            <p:ph idx="1"/>
          </p:nvPr>
        </p:nvSpPr>
        <p:spPr>
          <a:xfrm>
            <a:off x="838200" y="992039"/>
            <a:ext cx="10515600" cy="5500836"/>
          </a:xfrm>
        </p:spPr>
        <p:txBody>
          <a:bodyPr>
            <a:noAutofit/>
          </a:bodyPr>
          <a:lstStyle/>
          <a:p>
            <a:pPr marL="0" indent="0" fontAlgn="base">
              <a:buNone/>
            </a:pPr>
            <a:r>
              <a:rPr lang="en-US" sz="2000" dirty="0"/>
              <a:t>Support Needed for Faculty Success</a:t>
            </a:r>
          </a:p>
          <a:p>
            <a:pPr fontAlgn="base"/>
            <a:r>
              <a:rPr lang="en-US" sz="2000" dirty="0"/>
              <a:t>Possible Administrative interventions:</a:t>
            </a:r>
          </a:p>
          <a:p>
            <a:pPr lvl="1" fontAlgn="base"/>
            <a:r>
              <a:rPr lang="en-US" sz="2000" dirty="0"/>
              <a:t>Need for time and other resources (funding, equipment) to be supportive of student development.  </a:t>
            </a:r>
          </a:p>
          <a:p>
            <a:pPr lvl="1" fontAlgn="base"/>
            <a:r>
              <a:rPr lang="en-US" sz="2000" dirty="0"/>
              <a:t>Ability to fulfill the FEM expectations.  </a:t>
            </a:r>
          </a:p>
          <a:p>
            <a:pPr lvl="1" fontAlgn="base"/>
            <a:r>
              <a:rPr lang="en-US" sz="2000" dirty="0"/>
              <a:t>Flexibility in faculty expectations—some for research, some for service, for example—rather than one-size-fits-all expectations for all faculty </a:t>
            </a:r>
          </a:p>
          <a:p>
            <a:pPr lvl="1" fontAlgn="base"/>
            <a:r>
              <a:rPr lang="en-US" sz="2000" dirty="0"/>
              <a:t>Clear, reasonable expectations for evaluations </a:t>
            </a:r>
          </a:p>
          <a:p>
            <a:pPr lvl="1" fontAlgn="base"/>
            <a:r>
              <a:rPr lang="en-US" sz="2000" dirty="0"/>
              <a:t>Better pay and funding opportunities</a:t>
            </a:r>
          </a:p>
          <a:p>
            <a:pPr fontAlgn="base"/>
            <a:r>
              <a:rPr lang="en-US" sz="2000" dirty="0"/>
              <a:t>Possible Faculty Success Council interventions:</a:t>
            </a:r>
          </a:p>
          <a:p>
            <a:pPr lvl="1" fontAlgn="base"/>
            <a:r>
              <a:rPr lang="en-US" sz="2000" dirty="0"/>
              <a:t>Regular and small-group engagement with other faculty </a:t>
            </a:r>
          </a:p>
          <a:p>
            <a:pPr lvl="1" fontAlgn="base"/>
            <a:r>
              <a:rPr lang="en-US" sz="2000" dirty="0"/>
              <a:t>Mentoring </a:t>
            </a:r>
          </a:p>
          <a:p>
            <a:pPr lvl="1" fontAlgn="base"/>
            <a:r>
              <a:rPr lang="en-US" sz="2000" dirty="0"/>
              <a:t>Inclusiveness of all faculty, including non-TT faculty </a:t>
            </a:r>
          </a:p>
          <a:p>
            <a:pPr lvl="1" fontAlgn="base"/>
            <a:r>
              <a:rPr lang="en-US" sz="2000" dirty="0"/>
              <a:t>Examples for </a:t>
            </a:r>
            <a:r>
              <a:rPr lang="en-US" sz="2000" dirty="0" err="1"/>
              <a:t>t&amp;p</a:t>
            </a:r>
            <a:r>
              <a:rPr lang="en-US" sz="2000" dirty="0"/>
              <a:t> materials </a:t>
            </a:r>
          </a:p>
          <a:p>
            <a:pPr lvl="1" fontAlgn="base"/>
            <a:r>
              <a:rPr lang="en-US" sz="2000" dirty="0"/>
              <a:t>Way/person to offer suggestions to for connections among faculty for research, social support—perhaps a </a:t>
            </a:r>
            <a:r>
              <a:rPr lang="en-US" sz="2000" dirty="0" err="1"/>
              <a:t>BlazeVIEW</a:t>
            </a:r>
            <a:r>
              <a:rPr lang="en-US" sz="2000" dirty="0"/>
              <a:t> shell? </a:t>
            </a:r>
          </a:p>
          <a:p>
            <a:pPr lvl="1" fontAlgn="base"/>
            <a:endParaRPr lang="en-US" sz="1600" dirty="0"/>
          </a:p>
          <a:p>
            <a:pPr lvl="1" fontAlgn="base"/>
            <a:endParaRPr lang="en-US" sz="2000" dirty="0"/>
          </a:p>
          <a:p>
            <a:pPr marL="0" indent="0" fontAlgn="base">
              <a:buNone/>
            </a:pPr>
            <a:endParaRPr lang="en-US" sz="1300" dirty="0"/>
          </a:p>
          <a:p>
            <a:pPr fontAlgn="base"/>
            <a:r>
              <a:rPr lang="en-US" sz="1600" dirty="0"/>
              <a:t>Funding opportunities </a:t>
            </a:r>
          </a:p>
          <a:p>
            <a:pPr fontAlgn="base"/>
            <a:r>
              <a:rPr lang="en-US" sz="1600" dirty="0"/>
              <a:t>Time to engage with students for student success, Fewer administrative tasks such as compliance training, APL, etc. </a:t>
            </a:r>
          </a:p>
          <a:p>
            <a:pPr fontAlgn="base"/>
            <a:r>
              <a:rPr lang="en-US" sz="1600" dirty="0"/>
              <a:t>Lower student-to-faculty ratio, More faculty to share the workload</a:t>
            </a:r>
          </a:p>
          <a:p>
            <a:pPr fontAlgn="base"/>
            <a:r>
              <a:rPr lang="en-US" sz="1600" dirty="0"/>
              <a:t>More staff support for administrative tasks that interrupt academic work, such as travel paperwork </a:t>
            </a:r>
          </a:p>
          <a:p>
            <a:pPr fontAlgn="base"/>
            <a:r>
              <a:rPr lang="en-US" sz="1600" dirty="0"/>
              <a:t>Reduce amount of service duties for faculty </a:t>
            </a:r>
          </a:p>
          <a:p>
            <a:pPr fontAlgn="base"/>
            <a:r>
              <a:rPr lang="en-US" sz="1600" dirty="0"/>
              <a:t>Good communication, More listening and less talk from the administration </a:t>
            </a:r>
          </a:p>
        </p:txBody>
      </p:sp>
    </p:spTree>
    <p:extLst>
      <p:ext uri="{BB962C8B-B14F-4D97-AF65-F5344CB8AC3E}">
        <p14:creationId xmlns:p14="http://schemas.microsoft.com/office/powerpoint/2010/main" val="721837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11563-B339-4F94-8371-8696A3C7F12D}"/>
              </a:ext>
            </a:extLst>
          </p:cNvPr>
          <p:cNvSpPr>
            <a:spLocks noGrp="1"/>
          </p:cNvSpPr>
          <p:nvPr>
            <p:ph type="title"/>
          </p:nvPr>
        </p:nvSpPr>
        <p:spPr/>
        <p:txBody>
          <a:bodyPr/>
          <a:lstStyle/>
          <a:p>
            <a:r>
              <a:rPr lang="en-US" dirty="0"/>
              <a:t>Dr. Warner</a:t>
            </a:r>
          </a:p>
        </p:txBody>
      </p:sp>
      <p:sp>
        <p:nvSpPr>
          <p:cNvPr id="3" name="Content Placeholder 2">
            <a:extLst>
              <a:ext uri="{FF2B5EF4-FFF2-40B4-BE49-F238E27FC236}">
                <a16:creationId xmlns:a16="http://schemas.microsoft.com/office/drawing/2014/main" id="{EE01C301-8DBA-4E28-8CF6-5C8B9276DFA3}"/>
              </a:ext>
            </a:extLst>
          </p:cNvPr>
          <p:cNvSpPr>
            <a:spLocks noGrp="1"/>
          </p:cNvSpPr>
          <p:nvPr>
            <p:ph idx="1"/>
          </p:nvPr>
        </p:nvSpPr>
        <p:spPr>
          <a:xfrm>
            <a:off x="838200" y="1440611"/>
            <a:ext cx="10515600" cy="5052263"/>
          </a:xfrm>
        </p:spPr>
        <p:txBody>
          <a:bodyPr>
            <a:noAutofit/>
          </a:bodyPr>
          <a:lstStyle/>
          <a:p>
            <a:pPr marL="0" indent="0" fontAlgn="base">
              <a:buNone/>
            </a:pPr>
            <a:r>
              <a:rPr lang="en-US" dirty="0"/>
              <a:t>What is Faculty Success: </a:t>
            </a:r>
          </a:p>
          <a:p>
            <a:pPr fontAlgn="base"/>
            <a:r>
              <a:rPr lang="en-US" dirty="0"/>
              <a:t>No one size fits all </a:t>
            </a:r>
          </a:p>
          <a:p>
            <a:pPr fontAlgn="base"/>
            <a:r>
              <a:rPr lang="en-US" dirty="0"/>
              <a:t>Student success and faculty success are two sides of the same coin </a:t>
            </a:r>
          </a:p>
          <a:p>
            <a:pPr fontAlgn="base"/>
            <a:r>
              <a:rPr lang="en-US" dirty="0"/>
              <a:t>Feeling that there is a balance of teaching, scholarship, and service </a:t>
            </a:r>
          </a:p>
          <a:p>
            <a:pPr fontAlgn="base"/>
            <a:r>
              <a:rPr lang="en-US" dirty="0"/>
              <a:t>Includes work/life balance </a:t>
            </a:r>
          </a:p>
          <a:p>
            <a:pPr fontAlgn="base"/>
            <a:r>
              <a:rPr lang="en-US" dirty="0"/>
              <a:t>Feeling that one’s work is seen and valued by colleagues and administration </a:t>
            </a:r>
            <a:endParaRPr lang="en-US" sz="1600" dirty="0"/>
          </a:p>
        </p:txBody>
      </p:sp>
    </p:spTree>
    <p:extLst>
      <p:ext uri="{BB962C8B-B14F-4D97-AF65-F5344CB8AC3E}">
        <p14:creationId xmlns:p14="http://schemas.microsoft.com/office/powerpoint/2010/main" val="1506195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6718A-FA4B-45E1-A227-4B33617CCA47}"/>
              </a:ext>
            </a:extLst>
          </p:cNvPr>
          <p:cNvSpPr>
            <a:spLocks noGrp="1"/>
          </p:cNvSpPr>
          <p:nvPr>
            <p:ph type="title"/>
          </p:nvPr>
        </p:nvSpPr>
        <p:spPr>
          <a:xfrm>
            <a:off x="838200" y="365126"/>
            <a:ext cx="10515600" cy="773562"/>
          </a:xfrm>
        </p:spPr>
        <p:txBody>
          <a:bodyPr/>
          <a:lstStyle/>
          <a:p>
            <a:r>
              <a:rPr lang="en-US" dirty="0"/>
              <a:t>Dr. Warner</a:t>
            </a:r>
          </a:p>
        </p:txBody>
      </p:sp>
      <p:sp>
        <p:nvSpPr>
          <p:cNvPr id="3" name="Content Placeholder 2">
            <a:extLst>
              <a:ext uri="{FF2B5EF4-FFF2-40B4-BE49-F238E27FC236}">
                <a16:creationId xmlns:a16="http://schemas.microsoft.com/office/drawing/2014/main" id="{9FE32716-597D-41B8-8381-B0EFFF449154}"/>
              </a:ext>
            </a:extLst>
          </p:cNvPr>
          <p:cNvSpPr>
            <a:spLocks noGrp="1"/>
          </p:cNvSpPr>
          <p:nvPr>
            <p:ph idx="1"/>
          </p:nvPr>
        </p:nvSpPr>
        <p:spPr>
          <a:xfrm>
            <a:off x="838200" y="1138688"/>
            <a:ext cx="10515600" cy="5038275"/>
          </a:xfrm>
        </p:spPr>
        <p:txBody>
          <a:bodyPr>
            <a:normAutofit fontScale="92500" lnSpcReduction="20000"/>
          </a:bodyPr>
          <a:lstStyle/>
          <a:p>
            <a:pPr marL="0" indent="0" fontAlgn="base">
              <a:buNone/>
            </a:pPr>
            <a:r>
              <a:rPr lang="en-US" dirty="0"/>
              <a:t>How we can we better support Faculty Success:  </a:t>
            </a:r>
          </a:p>
          <a:p>
            <a:pPr fontAlgn="base"/>
            <a:r>
              <a:rPr lang="en-US" dirty="0"/>
              <a:t>Faculty want more connection and communication with administration </a:t>
            </a:r>
          </a:p>
          <a:p>
            <a:pPr fontAlgn="base"/>
            <a:r>
              <a:rPr lang="en-US" dirty="0"/>
              <a:t>Thriving relationships between faculty, students, and administration are indicators of faculty success</a:t>
            </a:r>
          </a:p>
          <a:p>
            <a:pPr fontAlgn="base"/>
            <a:r>
              <a:rPr lang="en-US" dirty="0"/>
              <a:t>Fewer administrative duties, Time, &amp; Work-Life Balance </a:t>
            </a:r>
          </a:p>
          <a:p>
            <a:pPr fontAlgn="base"/>
            <a:r>
              <a:rPr lang="en-US" dirty="0"/>
              <a:t>Time constraints limit activities like professional development and research </a:t>
            </a:r>
          </a:p>
          <a:p>
            <a:pPr fontAlgn="base"/>
            <a:r>
              <a:rPr lang="en-US" dirty="0"/>
              <a:t>Faculty are looking for leadership opportunities </a:t>
            </a:r>
          </a:p>
          <a:p>
            <a:pPr fontAlgn="base"/>
            <a:r>
              <a:rPr lang="en-US" dirty="0"/>
              <a:t>Increase the Quality of Relationships and Sense of Belonging </a:t>
            </a:r>
          </a:p>
          <a:p>
            <a:pPr fontAlgn="base"/>
            <a:r>
              <a:rPr lang="en-US" dirty="0"/>
              <a:t>Faculty are Looking for Connection and Community </a:t>
            </a:r>
          </a:p>
          <a:p>
            <a:pPr fontAlgn="base"/>
            <a:r>
              <a:rPr lang="en-US" dirty="0"/>
              <a:t>Need for Mentor/Mentoring </a:t>
            </a:r>
          </a:p>
          <a:p>
            <a:pPr fontAlgn="base"/>
            <a:r>
              <a:rPr lang="en-US" dirty="0"/>
              <a:t>Mentors for both faculty and students is central to faculty success</a:t>
            </a:r>
          </a:p>
          <a:p>
            <a:endParaRPr lang="en-US" dirty="0"/>
          </a:p>
        </p:txBody>
      </p:sp>
    </p:spTree>
    <p:extLst>
      <p:ext uri="{BB962C8B-B14F-4D97-AF65-F5344CB8AC3E}">
        <p14:creationId xmlns:p14="http://schemas.microsoft.com/office/powerpoint/2010/main" val="2509049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11563-B339-4F94-8371-8696A3C7F12D}"/>
              </a:ext>
            </a:extLst>
          </p:cNvPr>
          <p:cNvSpPr>
            <a:spLocks noGrp="1"/>
          </p:cNvSpPr>
          <p:nvPr>
            <p:ph type="title"/>
          </p:nvPr>
        </p:nvSpPr>
        <p:spPr/>
        <p:txBody>
          <a:bodyPr/>
          <a:lstStyle/>
          <a:p>
            <a:r>
              <a:rPr lang="en-US" dirty="0"/>
              <a:t>Dr. Paine</a:t>
            </a:r>
          </a:p>
        </p:txBody>
      </p:sp>
      <p:sp>
        <p:nvSpPr>
          <p:cNvPr id="3" name="Content Placeholder 2">
            <a:extLst>
              <a:ext uri="{FF2B5EF4-FFF2-40B4-BE49-F238E27FC236}">
                <a16:creationId xmlns:a16="http://schemas.microsoft.com/office/drawing/2014/main" id="{EE01C301-8DBA-4E28-8CF6-5C8B9276DFA3}"/>
              </a:ext>
            </a:extLst>
          </p:cNvPr>
          <p:cNvSpPr>
            <a:spLocks noGrp="1"/>
          </p:cNvSpPr>
          <p:nvPr>
            <p:ph idx="1"/>
          </p:nvPr>
        </p:nvSpPr>
        <p:spPr>
          <a:xfrm>
            <a:off x="838200" y="1440611"/>
            <a:ext cx="10515600" cy="5141344"/>
          </a:xfrm>
        </p:spPr>
        <p:txBody>
          <a:bodyPr>
            <a:noAutofit/>
          </a:bodyPr>
          <a:lstStyle/>
          <a:p>
            <a:pPr marL="0" indent="0" fontAlgn="base">
              <a:buNone/>
            </a:pPr>
            <a:r>
              <a:rPr lang="en-US" sz="2000" dirty="0"/>
              <a:t>Themes that are “in our purview” and “outside of our purview.”  My lens is product-driven, or maybe, movement forward.  </a:t>
            </a:r>
          </a:p>
          <a:p>
            <a:pPr marL="0" indent="0" fontAlgn="base">
              <a:buNone/>
            </a:pPr>
            <a:r>
              <a:rPr lang="en-US" sz="2000" b="1" dirty="0"/>
              <a:t>Themes I found we can influence: </a:t>
            </a:r>
            <a:r>
              <a:rPr lang="en-US" sz="2000" dirty="0"/>
              <a:t> </a:t>
            </a:r>
          </a:p>
          <a:p>
            <a:pPr fontAlgn="base"/>
            <a:r>
              <a:rPr lang="en-US" sz="2000" dirty="0"/>
              <a:t>Not a one size fits all definition of success </a:t>
            </a:r>
          </a:p>
          <a:p>
            <a:pPr fontAlgn="base"/>
            <a:r>
              <a:rPr lang="en-US" sz="2000" dirty="0"/>
              <a:t>Supporting student relationships  </a:t>
            </a:r>
          </a:p>
          <a:p>
            <a:pPr fontAlgn="base"/>
            <a:r>
              <a:rPr lang="en-US" sz="2000" dirty="0"/>
              <a:t>Time  </a:t>
            </a:r>
          </a:p>
          <a:p>
            <a:pPr fontAlgn="base"/>
            <a:r>
              <a:rPr lang="en-US" sz="2000" dirty="0"/>
              <a:t>Mentoring of faculty (peer evaluations) </a:t>
            </a:r>
          </a:p>
          <a:p>
            <a:pPr fontAlgn="base"/>
            <a:r>
              <a:rPr lang="en-US" sz="2000" dirty="0"/>
              <a:t>Work-Life Balance  </a:t>
            </a:r>
          </a:p>
          <a:p>
            <a:pPr fontAlgn="base"/>
            <a:r>
              <a:rPr lang="en-US" sz="2000" dirty="0"/>
              <a:t>Creating a sense of belonging </a:t>
            </a:r>
          </a:p>
          <a:p>
            <a:pPr marL="0" indent="0" fontAlgn="base">
              <a:buNone/>
            </a:pPr>
            <a:r>
              <a:rPr lang="en-US" sz="2000" b="1" dirty="0"/>
              <a:t>Themes we cannot influence: </a:t>
            </a:r>
            <a:r>
              <a:rPr lang="en-US" sz="2000" dirty="0"/>
              <a:t> </a:t>
            </a:r>
          </a:p>
          <a:p>
            <a:pPr fontAlgn="base"/>
            <a:r>
              <a:rPr lang="en-US" sz="2000" dirty="0"/>
              <a:t>Pay and additional resources provided by the university </a:t>
            </a:r>
          </a:p>
          <a:p>
            <a:pPr fontAlgn="base"/>
            <a:r>
              <a:rPr lang="en-US" sz="2000" dirty="0"/>
              <a:t>Time </a:t>
            </a:r>
          </a:p>
          <a:p>
            <a:pPr fontAlgn="base"/>
            <a:r>
              <a:rPr lang="en-US" sz="2000" dirty="0"/>
              <a:t>Work-Life Balance  </a:t>
            </a:r>
          </a:p>
          <a:p>
            <a:pPr marL="0" indent="0" fontAlgn="base">
              <a:buNone/>
            </a:pPr>
            <a:endParaRPr lang="en-US" sz="1600" dirty="0"/>
          </a:p>
        </p:txBody>
      </p:sp>
    </p:spTree>
    <p:extLst>
      <p:ext uri="{BB962C8B-B14F-4D97-AF65-F5344CB8AC3E}">
        <p14:creationId xmlns:p14="http://schemas.microsoft.com/office/powerpoint/2010/main" val="199456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E5817-A572-4C91-8926-540C72657E04}"/>
              </a:ext>
            </a:extLst>
          </p:cNvPr>
          <p:cNvSpPr>
            <a:spLocks noGrp="1"/>
          </p:cNvSpPr>
          <p:nvPr>
            <p:ph type="title"/>
          </p:nvPr>
        </p:nvSpPr>
        <p:spPr/>
        <p:txBody>
          <a:bodyPr/>
          <a:lstStyle/>
          <a:p>
            <a:r>
              <a:rPr lang="en-US" dirty="0"/>
              <a:t>Discussion:</a:t>
            </a:r>
            <a:br>
              <a:rPr lang="en-US" dirty="0"/>
            </a:br>
            <a:r>
              <a:rPr lang="en-US" dirty="0"/>
              <a:t>Implications for the Faculty Success Council</a:t>
            </a:r>
          </a:p>
        </p:txBody>
      </p:sp>
      <p:sp>
        <p:nvSpPr>
          <p:cNvPr id="3" name="Content Placeholder 2">
            <a:extLst>
              <a:ext uri="{FF2B5EF4-FFF2-40B4-BE49-F238E27FC236}">
                <a16:creationId xmlns:a16="http://schemas.microsoft.com/office/drawing/2014/main" id="{D0C36F4C-B71B-4AAD-A862-F144C8D0B7E1}"/>
              </a:ext>
            </a:extLst>
          </p:cNvPr>
          <p:cNvSpPr>
            <a:spLocks noGrp="1"/>
          </p:cNvSpPr>
          <p:nvPr>
            <p:ph idx="1"/>
          </p:nvPr>
        </p:nvSpPr>
        <p:spPr/>
        <p:txBody>
          <a:bodyPr/>
          <a:lstStyle/>
          <a:p>
            <a:pPr marL="0" indent="0">
              <a:buNone/>
            </a:pPr>
            <a:r>
              <a:rPr lang="en-US" dirty="0"/>
              <a:t>How to improve connections and a sense of belonging</a:t>
            </a:r>
          </a:p>
          <a:p>
            <a:pPr lvl="1"/>
            <a:r>
              <a:rPr lang="en-US" dirty="0"/>
              <a:t>Faculty/Student</a:t>
            </a:r>
          </a:p>
          <a:p>
            <a:pPr lvl="1"/>
            <a:r>
              <a:rPr lang="en-US" dirty="0"/>
              <a:t>Faculty/Faculty</a:t>
            </a:r>
          </a:p>
          <a:p>
            <a:pPr lvl="1"/>
            <a:r>
              <a:rPr lang="en-US" dirty="0"/>
              <a:t>Faculty/Administration</a:t>
            </a:r>
          </a:p>
          <a:p>
            <a:pPr marL="0" indent="0">
              <a:buNone/>
            </a:pPr>
            <a:r>
              <a:rPr lang="en-US" dirty="0"/>
              <a:t>How to improve mentorship of faculty</a:t>
            </a:r>
          </a:p>
          <a:p>
            <a:pPr marL="0" indent="0">
              <a:buNone/>
            </a:pPr>
            <a:r>
              <a:rPr lang="en-US" dirty="0"/>
              <a:t>How to improve communication</a:t>
            </a:r>
          </a:p>
          <a:p>
            <a:pPr marL="0" indent="0">
              <a:buNone/>
            </a:pPr>
            <a:r>
              <a:rPr lang="en-US" dirty="0"/>
              <a:t>Use of Time &amp; Work-life Balance</a:t>
            </a:r>
          </a:p>
          <a:p>
            <a:pPr marL="0" indent="0">
              <a:buNone/>
            </a:pPr>
            <a:r>
              <a:rPr lang="en-US" dirty="0"/>
              <a:t>Recognizing Uniqueness: Getting rid of one size fits all</a:t>
            </a:r>
          </a:p>
          <a:p>
            <a:pPr marL="0" indent="0">
              <a:buNone/>
            </a:pPr>
            <a:endParaRPr lang="en-US" dirty="0"/>
          </a:p>
        </p:txBody>
      </p:sp>
    </p:spTree>
    <p:extLst>
      <p:ext uri="{BB962C8B-B14F-4D97-AF65-F5344CB8AC3E}">
        <p14:creationId xmlns:p14="http://schemas.microsoft.com/office/powerpoint/2010/main" val="1245320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69A2D-4C47-49A5-91B6-0E71A0A0184C}"/>
              </a:ext>
            </a:extLst>
          </p:cNvPr>
          <p:cNvSpPr>
            <a:spLocks noGrp="1"/>
          </p:cNvSpPr>
          <p:nvPr>
            <p:ph type="title"/>
          </p:nvPr>
        </p:nvSpPr>
        <p:spPr/>
        <p:txBody>
          <a:bodyPr/>
          <a:lstStyle/>
          <a:p>
            <a:r>
              <a:rPr lang="en-US" dirty="0"/>
              <a:t>Faculty Success Council Membership</a:t>
            </a:r>
          </a:p>
        </p:txBody>
      </p:sp>
      <p:sp>
        <p:nvSpPr>
          <p:cNvPr id="3" name="Content Placeholder 2">
            <a:extLst>
              <a:ext uri="{FF2B5EF4-FFF2-40B4-BE49-F238E27FC236}">
                <a16:creationId xmlns:a16="http://schemas.microsoft.com/office/drawing/2014/main" id="{D099BB54-B5C9-4F4D-B20F-3004ABE1CC03}"/>
              </a:ext>
            </a:extLst>
          </p:cNvPr>
          <p:cNvSpPr>
            <a:spLocks noGrp="1"/>
          </p:cNvSpPr>
          <p:nvPr>
            <p:ph idx="1"/>
          </p:nvPr>
        </p:nvSpPr>
        <p:spPr/>
        <p:txBody>
          <a:bodyPr/>
          <a:lstStyle/>
          <a:p>
            <a:r>
              <a:rPr lang="en-US" dirty="0"/>
              <a:t>The Faculty Success Council is made up of two members from each college, one from the Center for Excellence in Learning and Teaching (CELT) Board, and one selected by the college’s executive leadership. There are additional members from other campus constituencies such as the Department Heads’ Council, Advisors, and more. </a:t>
            </a:r>
          </a:p>
          <a:p>
            <a:r>
              <a:rPr lang="en-US" dirty="0"/>
              <a:t>The 2021-2022 FSC membership is available here: </a:t>
            </a:r>
            <a:r>
              <a:rPr lang="en-US" dirty="0">
                <a:hlinkClick r:id="rId2"/>
              </a:rPr>
              <a:t>https://www.valdosta.edu/academics/academic-affairs/faculty-success-council/council-members.php</a:t>
            </a:r>
            <a:endParaRPr lang="en-US" dirty="0"/>
          </a:p>
          <a:p>
            <a:r>
              <a:rPr lang="en-US" dirty="0"/>
              <a:t>Please contact your college representatives for more information about or to offer feedback on this survey. </a:t>
            </a:r>
          </a:p>
          <a:p>
            <a:endParaRPr lang="en-US" dirty="0"/>
          </a:p>
        </p:txBody>
      </p:sp>
    </p:spTree>
    <p:extLst>
      <p:ext uri="{BB962C8B-B14F-4D97-AF65-F5344CB8AC3E}">
        <p14:creationId xmlns:p14="http://schemas.microsoft.com/office/powerpoint/2010/main" val="2245711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083B9-1372-4DD2-94AB-E65AE49F78E7}"/>
              </a:ext>
            </a:extLst>
          </p:cNvPr>
          <p:cNvSpPr>
            <a:spLocks noGrp="1"/>
          </p:cNvSpPr>
          <p:nvPr>
            <p:ph type="title"/>
          </p:nvPr>
        </p:nvSpPr>
        <p:spPr/>
        <p:txBody>
          <a:bodyPr/>
          <a:lstStyle/>
          <a:p>
            <a:r>
              <a:rPr lang="en-US" dirty="0"/>
              <a:t>Faculty Success Survey</a:t>
            </a:r>
          </a:p>
        </p:txBody>
      </p:sp>
      <p:sp>
        <p:nvSpPr>
          <p:cNvPr id="3" name="Content Placeholder 2">
            <a:extLst>
              <a:ext uri="{FF2B5EF4-FFF2-40B4-BE49-F238E27FC236}">
                <a16:creationId xmlns:a16="http://schemas.microsoft.com/office/drawing/2014/main" id="{98A98BB9-716E-4BB8-8176-3DB359F91CC4}"/>
              </a:ext>
            </a:extLst>
          </p:cNvPr>
          <p:cNvSpPr>
            <a:spLocks noGrp="1"/>
          </p:cNvSpPr>
          <p:nvPr>
            <p:ph idx="1"/>
          </p:nvPr>
        </p:nvSpPr>
        <p:spPr/>
        <p:txBody>
          <a:bodyPr/>
          <a:lstStyle/>
          <a:p>
            <a:r>
              <a:rPr lang="en-US" dirty="0"/>
              <a:t>The following slides show the summaries of the answers to open-ended questions by the FSC subcommittee that reviewed the total responses:  </a:t>
            </a:r>
          </a:p>
          <a:p>
            <a:pPr marL="0" indent="0">
              <a:buNone/>
            </a:pPr>
            <a:endParaRPr lang="en-US" dirty="0"/>
          </a:p>
          <a:p>
            <a:pPr lvl="1"/>
            <a:r>
              <a:rPr lang="en-US" dirty="0"/>
              <a:t>Anita Davis, Katherine Adams, Adam Wood, Emily Rogers, Kate Warner, and Deborah Paine. </a:t>
            </a:r>
          </a:p>
          <a:p>
            <a:pPr marL="457200" lvl="1" indent="0">
              <a:buNone/>
            </a:pPr>
            <a:endParaRPr lang="en-US" dirty="0"/>
          </a:p>
          <a:p>
            <a:r>
              <a:rPr lang="en-US" dirty="0"/>
              <a:t>The concluding slides offer starting points for further discussion of the survey feedback and identifies the FSC representatives.</a:t>
            </a:r>
          </a:p>
          <a:p>
            <a:endParaRPr lang="en-US" dirty="0"/>
          </a:p>
        </p:txBody>
      </p:sp>
    </p:spTree>
    <p:extLst>
      <p:ext uri="{BB962C8B-B14F-4D97-AF65-F5344CB8AC3E}">
        <p14:creationId xmlns:p14="http://schemas.microsoft.com/office/powerpoint/2010/main" val="348019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2FBC7-B95F-4D80-816A-96BF800C7DF4}"/>
              </a:ext>
            </a:extLst>
          </p:cNvPr>
          <p:cNvSpPr>
            <a:spLocks noGrp="1"/>
          </p:cNvSpPr>
          <p:nvPr>
            <p:ph type="title"/>
          </p:nvPr>
        </p:nvSpPr>
        <p:spPr/>
        <p:txBody>
          <a:bodyPr/>
          <a:lstStyle/>
          <a:p>
            <a:r>
              <a:rPr lang="en-US" dirty="0"/>
              <a:t>Faculty Success Survey Questions</a:t>
            </a:r>
          </a:p>
        </p:txBody>
      </p:sp>
      <p:sp>
        <p:nvSpPr>
          <p:cNvPr id="3" name="Content Placeholder 2">
            <a:extLst>
              <a:ext uri="{FF2B5EF4-FFF2-40B4-BE49-F238E27FC236}">
                <a16:creationId xmlns:a16="http://schemas.microsoft.com/office/drawing/2014/main" id="{4AE058E4-8701-4863-AC13-47E0CCA8989D}"/>
              </a:ext>
            </a:extLst>
          </p:cNvPr>
          <p:cNvSpPr>
            <a:spLocks noGrp="1"/>
          </p:cNvSpPr>
          <p:nvPr>
            <p:ph idx="1"/>
          </p:nvPr>
        </p:nvSpPr>
        <p:spPr>
          <a:xfrm>
            <a:off x="838200" y="1406106"/>
            <a:ext cx="10515600" cy="4770857"/>
          </a:xfrm>
        </p:spPr>
        <p:txBody>
          <a:bodyPr>
            <a:normAutofit fontScale="92500" lnSpcReduction="20000"/>
          </a:bodyPr>
          <a:lstStyle/>
          <a:p>
            <a:pPr>
              <a:buFont typeface="Wingdings" panose="05000000000000000000" pitchFamily="2" charset="2"/>
              <a:buChar char="§"/>
            </a:pPr>
            <a:r>
              <a:rPr lang="en-US" dirty="0"/>
              <a:t>Faculty success is multi-dimensional and does not look the same for each faculty member.  However, an over-arching definition can provide direction and help us refine our goals.  Given this, what are some key indicators you believe should be included in VSU’s definition of faculty success?</a:t>
            </a:r>
          </a:p>
          <a:p>
            <a:pPr>
              <a:buFont typeface="Wingdings" panose="05000000000000000000" pitchFamily="2" charset="2"/>
              <a:buChar char="§"/>
            </a:pPr>
            <a:r>
              <a:rPr lang="en-US" dirty="0"/>
              <a:t>If VSU were to implement a faculty development model that would help you make progress towards faculty success as you define it, what developmental opportunities do you think the model should include? What content or topics should be included?</a:t>
            </a:r>
          </a:p>
          <a:p>
            <a:pPr>
              <a:buFont typeface="Wingdings" panose="05000000000000000000" pitchFamily="2" charset="2"/>
              <a:buChar char="§"/>
            </a:pPr>
            <a:r>
              <a:rPr lang="en-US" dirty="0"/>
              <a:t>What kinds of trainings or professional development activities work best for you? Please select all that apply.</a:t>
            </a:r>
          </a:p>
          <a:p>
            <a:pPr>
              <a:buFont typeface="Wingdings" panose="05000000000000000000" pitchFamily="2" charset="2"/>
              <a:buChar char="§"/>
            </a:pPr>
            <a:r>
              <a:rPr lang="en-US" dirty="0"/>
              <a:t>What type of support do you need to foster faculty success, as you define it?</a:t>
            </a:r>
          </a:p>
          <a:p>
            <a:pPr>
              <a:buFont typeface="Wingdings" panose="05000000000000000000" pitchFamily="2" charset="2"/>
              <a:buChar char="§"/>
            </a:pPr>
            <a:r>
              <a:rPr lang="en-US" dirty="0"/>
              <a:t>Please let us know any additional thoughts about your ideal model of faculty success.</a:t>
            </a:r>
          </a:p>
          <a:p>
            <a:pPr marL="0" indent="0">
              <a:buNone/>
            </a:pPr>
            <a:endParaRPr lang="en-US" dirty="0"/>
          </a:p>
        </p:txBody>
      </p:sp>
    </p:spTree>
    <p:extLst>
      <p:ext uri="{BB962C8B-B14F-4D97-AF65-F5344CB8AC3E}">
        <p14:creationId xmlns:p14="http://schemas.microsoft.com/office/powerpoint/2010/main" val="1867535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BDDD4-38C2-4F3C-B271-F232BC30BE91}"/>
              </a:ext>
            </a:extLst>
          </p:cNvPr>
          <p:cNvSpPr>
            <a:spLocks noGrp="1"/>
          </p:cNvSpPr>
          <p:nvPr>
            <p:ph type="title"/>
          </p:nvPr>
        </p:nvSpPr>
        <p:spPr>
          <a:xfrm>
            <a:off x="1097280" y="286603"/>
            <a:ext cx="10058400" cy="702409"/>
          </a:xfrm>
        </p:spPr>
        <p:txBody>
          <a:bodyPr>
            <a:normAutofit/>
          </a:bodyPr>
          <a:lstStyle/>
          <a:p>
            <a:r>
              <a:rPr lang="en-US" sz="4000" b="1" dirty="0"/>
              <a:t>What is your faculty rank at VSU? (Optional)</a:t>
            </a:r>
            <a:endParaRPr lang="en-US" sz="4000" dirty="0"/>
          </a:p>
        </p:txBody>
      </p:sp>
      <p:pic>
        <p:nvPicPr>
          <p:cNvPr id="4" name="Content Placeholder 3" descr="Picture 1">
            <a:extLst>
              <a:ext uri="{FF2B5EF4-FFF2-40B4-BE49-F238E27FC236}">
                <a16:creationId xmlns:a16="http://schemas.microsoft.com/office/drawing/2014/main" id="{C70BA3D4-A852-4C5A-93F6-CA819E153C6F}"/>
              </a:ext>
            </a:extLst>
          </p:cNvPr>
          <p:cNvPicPr>
            <a:picLocks noGrp="1"/>
          </p:cNvPicPr>
          <p:nvPr>
            <p:ph idx="1"/>
          </p:nvPr>
        </p:nvPicPr>
        <p:blipFill>
          <a:blip r:embed="rId2" cstate="print"/>
          <a:stretch>
            <a:fillRect/>
          </a:stretch>
        </p:blipFill>
        <p:spPr>
          <a:xfrm>
            <a:off x="1268083" y="1825625"/>
            <a:ext cx="9402792" cy="4351338"/>
          </a:xfrm>
          <a:prstGeom prst="rect">
            <a:avLst/>
          </a:prstGeom>
        </p:spPr>
      </p:pic>
    </p:spTree>
    <p:extLst>
      <p:ext uri="{BB962C8B-B14F-4D97-AF65-F5344CB8AC3E}">
        <p14:creationId xmlns:p14="http://schemas.microsoft.com/office/powerpoint/2010/main" val="3370028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C51D2-868E-45AE-9027-F4EBE4616EB5}"/>
              </a:ext>
            </a:extLst>
          </p:cNvPr>
          <p:cNvSpPr>
            <a:spLocks noGrp="1"/>
          </p:cNvSpPr>
          <p:nvPr>
            <p:ph type="title"/>
          </p:nvPr>
        </p:nvSpPr>
        <p:spPr/>
        <p:txBody>
          <a:bodyPr/>
          <a:lstStyle/>
          <a:p>
            <a:r>
              <a:rPr lang="en-US" b="1" dirty="0"/>
              <a:t>In which college or unit is your main faculty assignment? (Optional) </a:t>
            </a:r>
            <a:endParaRPr lang="en-US" dirty="0"/>
          </a:p>
        </p:txBody>
      </p:sp>
      <p:pic>
        <p:nvPicPr>
          <p:cNvPr id="4" name="Content Placeholder 3" descr="Picture 2">
            <a:extLst>
              <a:ext uri="{FF2B5EF4-FFF2-40B4-BE49-F238E27FC236}">
                <a16:creationId xmlns:a16="http://schemas.microsoft.com/office/drawing/2014/main" id="{E53FA526-DD71-410D-8512-6B8D81DB3C5B}"/>
              </a:ext>
            </a:extLst>
          </p:cNvPr>
          <p:cNvPicPr>
            <a:picLocks noGrp="1"/>
          </p:cNvPicPr>
          <p:nvPr>
            <p:ph idx="1"/>
          </p:nvPr>
        </p:nvPicPr>
        <p:blipFill>
          <a:blip r:embed="rId2" cstate="print"/>
          <a:stretch>
            <a:fillRect/>
          </a:stretch>
        </p:blipFill>
        <p:spPr>
          <a:xfrm>
            <a:off x="1509624" y="1825625"/>
            <a:ext cx="8307236" cy="4351338"/>
          </a:xfrm>
          <a:prstGeom prst="rect">
            <a:avLst/>
          </a:prstGeom>
        </p:spPr>
      </p:pic>
    </p:spTree>
    <p:extLst>
      <p:ext uri="{BB962C8B-B14F-4D97-AF65-F5344CB8AC3E}">
        <p14:creationId xmlns:p14="http://schemas.microsoft.com/office/powerpoint/2010/main" val="1360632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055EE-6E7A-4743-8FAF-FDBFDC9F7AE0}"/>
              </a:ext>
            </a:extLst>
          </p:cNvPr>
          <p:cNvSpPr>
            <a:spLocks noGrp="1"/>
          </p:cNvSpPr>
          <p:nvPr>
            <p:ph type="title"/>
          </p:nvPr>
        </p:nvSpPr>
        <p:spPr/>
        <p:txBody>
          <a:bodyPr>
            <a:normAutofit/>
          </a:bodyPr>
          <a:lstStyle/>
          <a:p>
            <a:r>
              <a:rPr lang="en-US" sz="3200" b="1" dirty="0"/>
              <a:t>What kinds of trainings or professional development activities work best for you? </a:t>
            </a:r>
            <a:endParaRPr lang="en-US" sz="3200" dirty="0"/>
          </a:p>
        </p:txBody>
      </p:sp>
      <p:pic>
        <p:nvPicPr>
          <p:cNvPr id="4" name="Content Placeholder 3" descr="Picture 0">
            <a:extLst>
              <a:ext uri="{FF2B5EF4-FFF2-40B4-BE49-F238E27FC236}">
                <a16:creationId xmlns:a16="http://schemas.microsoft.com/office/drawing/2014/main" id="{A97014B9-8B4E-4DA0-88D0-E7C355821E8C}"/>
              </a:ext>
            </a:extLst>
          </p:cNvPr>
          <p:cNvPicPr>
            <a:picLocks noGrp="1"/>
          </p:cNvPicPr>
          <p:nvPr>
            <p:ph idx="1"/>
          </p:nvPr>
        </p:nvPicPr>
        <p:blipFill>
          <a:blip r:embed="rId2" cstate="print"/>
          <a:stretch>
            <a:fillRect/>
          </a:stretch>
        </p:blipFill>
        <p:spPr>
          <a:xfrm>
            <a:off x="992039" y="1825625"/>
            <a:ext cx="9747848" cy="4351338"/>
          </a:xfrm>
          <a:prstGeom prst="rect">
            <a:avLst/>
          </a:prstGeom>
        </p:spPr>
      </p:pic>
    </p:spTree>
    <p:extLst>
      <p:ext uri="{BB962C8B-B14F-4D97-AF65-F5344CB8AC3E}">
        <p14:creationId xmlns:p14="http://schemas.microsoft.com/office/powerpoint/2010/main" val="3542628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C2D0A-8ECF-4034-994E-A1AF8FCCB14D}"/>
              </a:ext>
            </a:extLst>
          </p:cNvPr>
          <p:cNvSpPr>
            <a:spLocks noGrp="1"/>
          </p:cNvSpPr>
          <p:nvPr>
            <p:ph type="title"/>
          </p:nvPr>
        </p:nvSpPr>
        <p:spPr>
          <a:xfrm>
            <a:off x="838200" y="365125"/>
            <a:ext cx="10515600" cy="583781"/>
          </a:xfrm>
        </p:spPr>
        <p:txBody>
          <a:bodyPr>
            <a:normAutofit fontScale="90000"/>
          </a:bodyPr>
          <a:lstStyle/>
          <a:p>
            <a:r>
              <a:rPr lang="en-US" dirty="0"/>
              <a:t>Dr. Davis</a:t>
            </a:r>
          </a:p>
        </p:txBody>
      </p:sp>
      <p:sp>
        <p:nvSpPr>
          <p:cNvPr id="3" name="Content Placeholder 2">
            <a:extLst>
              <a:ext uri="{FF2B5EF4-FFF2-40B4-BE49-F238E27FC236}">
                <a16:creationId xmlns:a16="http://schemas.microsoft.com/office/drawing/2014/main" id="{5C10046A-65DA-4CD7-B1C2-58D674B6FE63}"/>
              </a:ext>
            </a:extLst>
          </p:cNvPr>
          <p:cNvSpPr>
            <a:spLocks noGrp="1"/>
          </p:cNvSpPr>
          <p:nvPr>
            <p:ph idx="1"/>
          </p:nvPr>
        </p:nvSpPr>
        <p:spPr>
          <a:xfrm>
            <a:off x="838200" y="1052423"/>
            <a:ext cx="10515600" cy="5124540"/>
          </a:xfrm>
        </p:spPr>
        <p:txBody>
          <a:bodyPr>
            <a:normAutofit/>
          </a:bodyPr>
          <a:lstStyle/>
          <a:p>
            <a:pPr fontAlgn="base"/>
            <a:r>
              <a:rPr lang="en-US" dirty="0"/>
              <a:t>The complexity of faculty talents and intellect dictates the need to recognize and challenge homogenous systems of faculty employment, support, and evaluation. </a:t>
            </a:r>
          </a:p>
          <a:p>
            <a:pPr fontAlgn="base"/>
            <a:r>
              <a:rPr lang="en-US" dirty="0"/>
              <a:t>This survey indicates that support and evaluation processes often fail to bring about faculty success and work life satisfaction. </a:t>
            </a:r>
          </a:p>
          <a:p>
            <a:pPr fontAlgn="base"/>
            <a:r>
              <a:rPr lang="en-US" dirty="0"/>
              <a:t>This survey also indicates failure to address the assets and desires of students, our primary constituents, who invest in our institution expecting new career and life satisfying opportunities.  </a:t>
            </a:r>
          </a:p>
        </p:txBody>
      </p:sp>
    </p:spTree>
    <p:extLst>
      <p:ext uri="{BB962C8B-B14F-4D97-AF65-F5344CB8AC3E}">
        <p14:creationId xmlns:p14="http://schemas.microsoft.com/office/powerpoint/2010/main" val="1661032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C2D0A-8ECF-4034-994E-A1AF8FCCB14D}"/>
              </a:ext>
            </a:extLst>
          </p:cNvPr>
          <p:cNvSpPr>
            <a:spLocks noGrp="1"/>
          </p:cNvSpPr>
          <p:nvPr>
            <p:ph type="title"/>
          </p:nvPr>
        </p:nvSpPr>
        <p:spPr>
          <a:xfrm>
            <a:off x="838200" y="365125"/>
            <a:ext cx="10515600" cy="583781"/>
          </a:xfrm>
        </p:spPr>
        <p:txBody>
          <a:bodyPr>
            <a:normAutofit fontScale="90000"/>
          </a:bodyPr>
          <a:lstStyle/>
          <a:p>
            <a:r>
              <a:rPr lang="en-US" dirty="0"/>
              <a:t>Dr. Adams</a:t>
            </a:r>
          </a:p>
        </p:txBody>
      </p:sp>
      <p:sp>
        <p:nvSpPr>
          <p:cNvPr id="3" name="Content Placeholder 2">
            <a:extLst>
              <a:ext uri="{FF2B5EF4-FFF2-40B4-BE49-F238E27FC236}">
                <a16:creationId xmlns:a16="http://schemas.microsoft.com/office/drawing/2014/main" id="{5C10046A-65DA-4CD7-B1C2-58D674B6FE63}"/>
              </a:ext>
            </a:extLst>
          </p:cNvPr>
          <p:cNvSpPr>
            <a:spLocks noGrp="1"/>
          </p:cNvSpPr>
          <p:nvPr>
            <p:ph idx="1"/>
          </p:nvPr>
        </p:nvSpPr>
        <p:spPr>
          <a:xfrm>
            <a:off x="838200" y="1052423"/>
            <a:ext cx="10515600" cy="5124540"/>
          </a:xfrm>
        </p:spPr>
        <p:txBody>
          <a:bodyPr>
            <a:normAutofit fontScale="77500" lnSpcReduction="20000"/>
          </a:bodyPr>
          <a:lstStyle/>
          <a:p>
            <a:pPr marL="0" indent="0" fontAlgn="base">
              <a:buNone/>
            </a:pPr>
            <a:r>
              <a:rPr lang="en-US" dirty="0"/>
              <a:t>Faculty success means…  </a:t>
            </a:r>
          </a:p>
          <a:p>
            <a:pPr fontAlgn="base"/>
            <a:r>
              <a:rPr lang="en-US" dirty="0"/>
              <a:t>Excellence and fulfillment in the areas of teaching, scholarship, and service  </a:t>
            </a:r>
          </a:p>
          <a:p>
            <a:pPr fontAlgn="base"/>
            <a:r>
              <a:rPr lang="en-US" dirty="0"/>
              <a:t>An overall sense of well - being / work-life balance </a:t>
            </a:r>
          </a:p>
          <a:p>
            <a:pPr fontAlgn="base"/>
            <a:r>
              <a:rPr lang="en-US" dirty="0"/>
              <a:t>A sense of team work and morale in the workplace </a:t>
            </a:r>
          </a:p>
          <a:p>
            <a:pPr fontAlgn="base"/>
            <a:r>
              <a:rPr lang="en-US" dirty="0"/>
              <a:t>Feeling appreciated and valued by colleagues and administrators </a:t>
            </a:r>
          </a:p>
          <a:p>
            <a:pPr marL="0" indent="0" fontAlgn="base">
              <a:buNone/>
            </a:pPr>
            <a:r>
              <a:rPr lang="en-US" dirty="0"/>
              <a:t>Faculty success is supported by…. </a:t>
            </a:r>
          </a:p>
          <a:p>
            <a:pPr fontAlgn="base"/>
            <a:r>
              <a:rPr lang="en-US" dirty="0"/>
              <a:t>Convenient professional development opportunities  </a:t>
            </a:r>
          </a:p>
          <a:p>
            <a:pPr fontAlgn="base"/>
            <a:r>
              <a:rPr lang="en-US" dirty="0"/>
              <a:t>Sufficient time and resources to meet the needs of one’s job responsibilities  </a:t>
            </a:r>
          </a:p>
          <a:p>
            <a:pPr fontAlgn="base"/>
            <a:r>
              <a:rPr lang="en-US" dirty="0"/>
              <a:t>Access to practical/instrumental support for tenure and promotions </a:t>
            </a:r>
          </a:p>
          <a:p>
            <a:pPr fontAlgn="base"/>
            <a:r>
              <a:rPr lang="en-US" dirty="0"/>
              <a:t>Fostering connections over administrative tasks  </a:t>
            </a:r>
          </a:p>
          <a:p>
            <a:pPr fontAlgn="base"/>
            <a:r>
              <a:rPr lang="en-US" dirty="0"/>
              <a:t>Collaboration with others </a:t>
            </a:r>
          </a:p>
          <a:p>
            <a:pPr fontAlgn="base"/>
            <a:r>
              <a:rPr lang="en-US" dirty="0"/>
              <a:t>Receiving mentorship at all levels of career (early and mid-career)  </a:t>
            </a:r>
          </a:p>
          <a:p>
            <a:pPr fontAlgn="base"/>
            <a:r>
              <a:rPr lang="en-US" dirty="0"/>
              <a:t>Receiving comparable pay and funding </a:t>
            </a:r>
          </a:p>
          <a:p>
            <a:pPr fontAlgn="base"/>
            <a:r>
              <a:rPr lang="en-US" dirty="0"/>
              <a:t>Receiving formative and meaningful feedback to contribute to growth and development </a:t>
            </a:r>
          </a:p>
          <a:p>
            <a:pPr marL="0" indent="0">
              <a:buNone/>
            </a:pPr>
            <a:endParaRPr lang="en-US" dirty="0"/>
          </a:p>
        </p:txBody>
      </p:sp>
    </p:spTree>
    <p:extLst>
      <p:ext uri="{BB962C8B-B14F-4D97-AF65-F5344CB8AC3E}">
        <p14:creationId xmlns:p14="http://schemas.microsoft.com/office/powerpoint/2010/main" val="3277960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11563-B339-4F94-8371-8696A3C7F12D}"/>
              </a:ext>
            </a:extLst>
          </p:cNvPr>
          <p:cNvSpPr>
            <a:spLocks noGrp="1"/>
          </p:cNvSpPr>
          <p:nvPr>
            <p:ph type="title"/>
          </p:nvPr>
        </p:nvSpPr>
        <p:spPr>
          <a:xfrm>
            <a:off x="838200" y="365126"/>
            <a:ext cx="10515600" cy="532022"/>
          </a:xfrm>
        </p:spPr>
        <p:txBody>
          <a:bodyPr>
            <a:normAutofit fontScale="90000"/>
          </a:bodyPr>
          <a:lstStyle/>
          <a:p>
            <a:r>
              <a:rPr lang="en-US" dirty="0"/>
              <a:t>Dr. Wood</a:t>
            </a:r>
          </a:p>
        </p:txBody>
      </p:sp>
      <p:sp>
        <p:nvSpPr>
          <p:cNvPr id="3" name="Content Placeholder 2">
            <a:extLst>
              <a:ext uri="{FF2B5EF4-FFF2-40B4-BE49-F238E27FC236}">
                <a16:creationId xmlns:a16="http://schemas.microsoft.com/office/drawing/2014/main" id="{EE01C301-8DBA-4E28-8CF6-5C8B9276DFA3}"/>
              </a:ext>
            </a:extLst>
          </p:cNvPr>
          <p:cNvSpPr>
            <a:spLocks noGrp="1"/>
          </p:cNvSpPr>
          <p:nvPr>
            <p:ph idx="1"/>
          </p:nvPr>
        </p:nvSpPr>
        <p:spPr>
          <a:xfrm>
            <a:off x="838200" y="974785"/>
            <a:ext cx="10515600" cy="5202178"/>
          </a:xfrm>
        </p:spPr>
        <p:txBody>
          <a:bodyPr>
            <a:normAutofit fontScale="77500" lnSpcReduction="20000"/>
          </a:bodyPr>
          <a:lstStyle/>
          <a:p>
            <a:pPr marL="0" indent="0" fontAlgn="base">
              <a:buNone/>
            </a:pPr>
            <a:r>
              <a:rPr lang="en-US" dirty="0"/>
              <a:t>Implications:</a:t>
            </a:r>
          </a:p>
          <a:p>
            <a:pPr fontAlgn="base"/>
            <a:r>
              <a:rPr lang="en-US" dirty="0"/>
              <a:t>Small scale faculty socials with beer/wine/snacks provided—this idea emerges out of repeated comments about seeking a greater sense of community and sense of belonging or, as one commenter put it, a desire to be “members of a fellowship of scholars.”  Note that “Community” was mentioned 19 times and “Connection” was mentioned 14 times. </a:t>
            </a:r>
          </a:p>
          <a:p>
            <a:pPr fontAlgn="base"/>
            <a:r>
              <a:rPr lang="en-US" dirty="0"/>
              <a:t>Faculty mentorship either by discipline or by other choice for junior faculty.  “Mentor” was mentioned 25 times. </a:t>
            </a:r>
          </a:p>
          <a:p>
            <a:pPr fontAlgn="base"/>
            <a:r>
              <a:rPr lang="en-US" dirty="0"/>
              <a:t>Mentorship of tenured faculty by administrators to promote leadership potential and professional advancement.  Again, “Mentor” was mentioned 25 times. </a:t>
            </a:r>
          </a:p>
          <a:p>
            <a:pPr fontAlgn="base"/>
            <a:r>
              <a:rPr lang="en-US" dirty="0"/>
              <a:t>Increased research/travel funding and/or grant writing workshops.  “Funding” was mentioned 25 times. </a:t>
            </a:r>
          </a:p>
          <a:p>
            <a:pPr fontAlgn="base"/>
            <a:r>
              <a:rPr lang="en-US" dirty="0"/>
              <a:t>More humane expectations for research given the high teaching loads and service expectations or, perhaps, workshops that might help faculty develop their research.  This one is trickier to quantify as different faculty spoke to it in different ways, but there was a recurring theme of needing more time for scholarly pursuits.  I think this also goes to “Time” which was mentioned 90 times, though in various ways. </a:t>
            </a:r>
          </a:p>
          <a:p>
            <a:endParaRPr lang="en-US" dirty="0"/>
          </a:p>
        </p:txBody>
      </p:sp>
    </p:spTree>
    <p:extLst>
      <p:ext uri="{BB962C8B-B14F-4D97-AF65-F5344CB8AC3E}">
        <p14:creationId xmlns:p14="http://schemas.microsoft.com/office/powerpoint/2010/main" val="2650540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387</TotalTime>
  <Words>1492</Words>
  <Application>Microsoft Office PowerPoint</Application>
  <PresentationFormat>Widescreen</PresentationFormat>
  <Paragraphs>124</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Office Theme</vt:lpstr>
      <vt:lpstr>Faculty Success Survey Report</vt:lpstr>
      <vt:lpstr>Faculty Success Survey</vt:lpstr>
      <vt:lpstr>Faculty Success Survey Questions</vt:lpstr>
      <vt:lpstr>What is your faculty rank at VSU? (Optional)</vt:lpstr>
      <vt:lpstr>In which college or unit is your main faculty assignment? (Optional) </vt:lpstr>
      <vt:lpstr>What kinds of trainings or professional development activities work best for you? </vt:lpstr>
      <vt:lpstr>Dr. Davis</vt:lpstr>
      <vt:lpstr>Dr. Adams</vt:lpstr>
      <vt:lpstr>Dr. Wood</vt:lpstr>
      <vt:lpstr>Ms. Rogers</vt:lpstr>
      <vt:lpstr>Ms. Rogers</vt:lpstr>
      <vt:lpstr>Dr. Warner</vt:lpstr>
      <vt:lpstr>Dr. Warner</vt:lpstr>
      <vt:lpstr>Dr. Paine</vt:lpstr>
      <vt:lpstr>Discussion: Implications for the Faculty Success Council</vt:lpstr>
      <vt:lpstr>Faculty Success Council Membership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Kathy L Warner</dc:creator>
  <cp:lastModifiedBy>Emily Cofield Rogers</cp:lastModifiedBy>
  <cp:revision>19</cp:revision>
  <dcterms:created xsi:type="dcterms:W3CDTF">2022-04-20T16:52:41Z</dcterms:created>
  <dcterms:modified xsi:type="dcterms:W3CDTF">2022-06-16T18:02:28Z</dcterms:modified>
</cp:coreProperties>
</file>